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3"/>
  </p:notesMasterIdLst>
  <p:handoutMasterIdLst>
    <p:handoutMasterId r:id="rId34"/>
  </p:handoutMasterIdLst>
  <p:sldIdLst>
    <p:sldId id="256" r:id="rId10"/>
    <p:sldId id="304" r:id="rId11"/>
    <p:sldId id="305" r:id="rId12"/>
    <p:sldId id="306" r:id="rId13"/>
    <p:sldId id="307" r:id="rId14"/>
    <p:sldId id="308" r:id="rId15"/>
    <p:sldId id="313" r:id="rId16"/>
    <p:sldId id="314" r:id="rId17"/>
    <p:sldId id="317" r:id="rId18"/>
    <p:sldId id="297" r:id="rId19"/>
    <p:sldId id="296" r:id="rId20"/>
    <p:sldId id="286" r:id="rId21"/>
    <p:sldId id="310" r:id="rId22"/>
    <p:sldId id="311" r:id="rId23"/>
    <p:sldId id="326" r:id="rId24"/>
    <p:sldId id="319" r:id="rId25"/>
    <p:sldId id="294" r:id="rId26"/>
    <p:sldId id="301" r:id="rId27"/>
    <p:sldId id="322" r:id="rId28"/>
    <p:sldId id="323" r:id="rId29"/>
    <p:sldId id="324" r:id="rId30"/>
    <p:sldId id="320" r:id="rId31"/>
    <p:sldId id="321" r:id="rId3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12" d="100"/>
          <a:sy n="112" d="100"/>
        </p:scale>
        <p:origin x="61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2019年3月3日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stemdynamic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仿真计算的理论基础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F2C51-7206-F44F-8714-4BDB33AD43C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时间间隔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27025"/>
              </p:ext>
            </p:extLst>
          </p:nvPr>
        </p:nvGraphicFramePr>
        <p:xfrm>
          <a:off x="2277988" y="2348880"/>
          <a:ext cx="81258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1302690845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90507798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4200392573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1191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时间步长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无穷小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相对小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4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dt</a:t>
                      </a:r>
                      <a:endParaRPr lang="zh-CN" altLang="en-US" i="1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存量计算方法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积分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累加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1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完全无误差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分析方法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定量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094412" y="2564904"/>
            <a:ext cx="194421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：入库出库问题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</p:spPr>
            <p:txBody>
              <a:bodyPr/>
              <a:lstStyle/>
              <a:p>
                <a:r>
                  <a:rPr lang="zh-CN" altLang="en-US" dirty="0"/>
                  <a:t>某仓库</a:t>
                </a:r>
                <a:r>
                  <a:rPr lang="en-US" altLang="zh-CN" dirty="0"/>
                  <a:t>Stock</a:t>
                </a:r>
                <a:r>
                  <a:rPr lang="zh-CN" altLang="en-US" dirty="0"/>
                  <a:t>，库存初始为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以天为单位</a:t>
                </a:r>
                <a:endParaRPr lang="en-US" altLang="zh-CN" dirty="0"/>
              </a:p>
              <a:p>
                <a:r>
                  <a:rPr lang="zh-CN" altLang="en-US" dirty="0"/>
                  <a:t>入库为：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𝐼𝑛𝑓𝑙𝑜𝑤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为时间变量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zh-CN" altLang="en-US" sz="2400" dirty="0"/>
                  <a:t>简写）</a:t>
                </a:r>
              </a:p>
              <a:p>
                <a:r>
                  <a:rPr lang="zh-CN" altLang="en-US" dirty="0"/>
                  <a:t>出库为：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  <a:blipFill>
                <a:blip r:embed="rId4"/>
                <a:stretch>
                  <a:fillRect l="-1415" t="-7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32" y="4566941"/>
            <a:ext cx="4657231" cy="10557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662585" y="5984169"/>
            <a:ext cx="5013585" cy="736268"/>
            <a:chOff x="1341884" y="5805264"/>
            <a:chExt cx="10984272" cy="736268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0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72297"/>
              </p:ext>
            </p:extLst>
          </p:nvPr>
        </p:nvGraphicFramePr>
        <p:xfrm>
          <a:off x="3286100" y="4002333"/>
          <a:ext cx="5529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6" imgW="3022560" imgH="228600" progId="Equation.DSMT4">
                  <p:embed/>
                </p:oleObj>
              </mc:Choice>
              <mc:Fallback>
                <p:oleObj name="Equation" r:id="rId6" imgW="3022560" imgH="2286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6100" y="4002333"/>
                        <a:ext cx="55292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77988" y="160020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/>
              <a:t>水池</a:t>
            </a:r>
          </a:p>
        </p:txBody>
      </p:sp>
      <p:sp>
        <p:nvSpPr>
          <p:cNvPr id="13" name="矩形 12"/>
          <p:cNvSpPr/>
          <p:nvPr/>
        </p:nvSpPr>
        <p:spPr>
          <a:xfrm>
            <a:off x="2288498" y="1588323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/>
              <a:t>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为时间变量）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  <a:blipFill>
                <a:blip r:embed="rId8"/>
                <a:stretch>
                  <a:fillRect l="-2564" t="-10000" r="-256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1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计算过程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59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精确计算各时间的存量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547566"/>
            <a:ext cx="4657231" cy="1055760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00643"/>
              </p:ext>
            </p:extLst>
          </p:nvPr>
        </p:nvGraphicFramePr>
        <p:xfrm>
          <a:off x="3142084" y="2409358"/>
          <a:ext cx="5915676" cy="67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4" imgW="3124080" imgH="355320" progId="Equation.DSMT4">
                  <p:embed/>
                </p:oleObj>
              </mc:Choice>
              <mc:Fallback>
                <p:oleObj name="Equation" r:id="rId4" imgW="3124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084" y="2409358"/>
                        <a:ext cx="5915676" cy="67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06191"/>
              </p:ext>
            </p:extLst>
          </p:nvPr>
        </p:nvGraphicFramePr>
        <p:xfrm>
          <a:off x="3172423" y="3568058"/>
          <a:ext cx="5460647" cy="41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6" imgW="2984400" imgH="228600" progId="Equation.DSMT4">
                  <p:embed/>
                </p:oleObj>
              </mc:Choice>
              <mc:Fallback>
                <p:oleObj name="Equation" r:id="rId6" imgW="298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2423" y="3568058"/>
                        <a:ext cx="5460647" cy="41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782044" y="6004358"/>
            <a:ext cx="6080945" cy="731579"/>
            <a:chOff x="2150417" y="5988858"/>
            <a:chExt cx="6080945" cy="731579"/>
          </a:xfrm>
        </p:grpSpPr>
        <p:grpSp>
          <p:nvGrpSpPr>
            <p:cNvPr id="12" name="组合 11"/>
            <p:cNvGrpSpPr/>
            <p:nvPr/>
          </p:nvGrpSpPr>
          <p:grpSpPr>
            <a:xfrm>
              <a:off x="2150417" y="5988858"/>
              <a:ext cx="6080945" cy="731579"/>
              <a:chOff x="-1971127" y="5809953"/>
              <a:chExt cx="13322753" cy="731579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-1971127" y="5809953"/>
                <a:ext cx="11938923" cy="1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41884" y="6172200"/>
                <a:ext cx="1767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时间</a:t>
                </a:r>
                <a:r>
                  <a:rPr lang="en-US" altLang="zh-CN" dirty="0"/>
                  <a:t>t</a:t>
                </a:r>
                <a:r>
                  <a:rPr lang="en-US" altLang="zh-CN" sz="11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558908" y="6172200"/>
                <a:ext cx="79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时间</a:t>
                </a:r>
                <a:r>
                  <a:rPr lang="en-US" altLang="zh-CN" dirty="0"/>
                  <a:t>t </a:t>
                </a:r>
                <a:endParaRPr lang="zh-CN" altLang="en-US" dirty="0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510236" y="634563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89370" y="6345638"/>
              <a:ext cx="814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200" dirty="0"/>
                <a:t>3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/>
                  <a:t>时间间隔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  <a:blipFill>
                <a:blip r:embed="rId8"/>
                <a:stretch>
                  <a:fillRect l="-393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时间间隔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  <a:blipFill>
                <a:blip r:embed="rId9"/>
                <a:stretch>
                  <a:fillRect l="-363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0"/>
          <a:srcRect l="18785" t="42619" r="42686" b="47689"/>
          <a:stretch/>
        </p:blipFill>
        <p:spPr>
          <a:xfrm>
            <a:off x="2402482" y="5453364"/>
            <a:ext cx="72370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0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仿真方程计算过程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仿真中，时间间隔被设置为相对小的时间间隔，长度设为</a:t>
            </a:r>
            <a:r>
              <a:rPr lang="en-US" altLang="zh-CN" sz="2400" dirty="0"/>
              <a:t>DT</a:t>
            </a:r>
          </a:p>
          <a:p>
            <a:r>
              <a:rPr lang="zh-CN" altLang="en-US" sz="2400" dirty="0"/>
              <a:t>由于积分中的瞬时量无法获取，采用</a:t>
            </a:r>
            <a:r>
              <a:rPr lang="en-US" altLang="zh-CN" sz="2400" dirty="0"/>
              <a:t>Euler</a:t>
            </a:r>
            <a:r>
              <a:rPr lang="zh-CN" altLang="en-US" sz="2400" dirty="0"/>
              <a:t>方法近似计算存量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93436" y="5773990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Euler</a:t>
            </a:r>
            <a:r>
              <a:rPr lang="zh-CN" altLang="en-US" dirty="0"/>
              <a:t>方法实质是假设</a:t>
            </a:r>
            <a:r>
              <a:rPr lang="en-US" altLang="zh-CN" dirty="0"/>
              <a:t>DT</a:t>
            </a:r>
            <a:r>
              <a:rPr lang="zh-CN" altLang="en-US" dirty="0"/>
              <a:t>时间段内的速率量保持恒定，这与大部分管理实际问题相符合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8871" y="2789453"/>
            <a:ext cx="8173787" cy="2605250"/>
            <a:chOff x="2564434" y="3624347"/>
            <a:chExt cx="8173787" cy="260525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934172" y="5013176"/>
              <a:ext cx="49685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93417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43822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94228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446340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950396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645445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95850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46256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564434" y="4555245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时间间隔被设定为</a:t>
              </a:r>
              <a:r>
                <a:rPr lang="en-US" altLang="zh-CN" sz="1400" dirty="0"/>
                <a:t>DT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2716" y="5132784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J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08757" y="513278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K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20828" y="513278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03174" y="465368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JK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98229" y="463339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KL</a:t>
              </a:r>
              <a:endParaRPr lang="zh-CN" altLang="en-US" sz="14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934172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442296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39523" y="4936487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621764"/>
                </p:ext>
              </p:extLst>
            </p:nvPr>
          </p:nvGraphicFramePr>
          <p:xfrm>
            <a:off x="5821734" y="3671590"/>
            <a:ext cx="4916487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name="Equation" r:id="rId3" imgW="3454200" imgH="203040" progId="Equation.DSMT4">
                    <p:embed/>
                  </p:oleObj>
                </mc:Choice>
                <mc:Fallback>
                  <p:oleObj name="Equation" r:id="rId3" imgW="3454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21734" y="3671590"/>
                          <a:ext cx="4916487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872424" y="4025087"/>
              <a:ext cx="2319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J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时刻存量已知为</a:t>
              </a:r>
              <a:r>
                <a:rPr lang="en-US" altLang="zh-CN" sz="16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Stock(J)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弧形 27"/>
            <p:cNvSpPr/>
            <p:nvPr/>
          </p:nvSpPr>
          <p:spPr>
            <a:xfrm>
              <a:off x="4942284" y="4226490"/>
              <a:ext cx="500012" cy="1018795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89129" y="3624347"/>
              <a:ext cx="2824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计算一个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</a:t>
              </a:r>
              <a:r>
                <a:rPr lang="en-US" altLang="zh-CN" sz="16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Stock(K)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</a:p>
          </p:txBody>
        </p:sp>
        <p:sp>
          <p:nvSpPr>
            <p:cNvPr id="30" name="弧形 29"/>
            <p:cNvSpPr/>
            <p:nvPr/>
          </p:nvSpPr>
          <p:spPr>
            <a:xfrm>
              <a:off x="5442296" y="3886200"/>
              <a:ext cx="513296" cy="1673966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16655" y="5891043"/>
              <a:ext cx="4471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再计算一个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之后的速率</a:t>
              </a:r>
              <a:r>
                <a:rPr lang="en-US" altLang="zh-CN" sz="16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Inflow(K)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en-US" altLang="zh-CN" sz="16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Outflow(K)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10236583">
              <a:off x="6033340" y="4348560"/>
              <a:ext cx="429281" cy="1524736"/>
            </a:xfrm>
            <a:prstGeom prst="arc">
              <a:avLst>
                <a:gd name="adj1" fmla="val 16397493"/>
                <a:gd name="adj2" fmla="val 1367337"/>
              </a:avLst>
            </a:prstGeom>
            <a:ln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04756" y="4877341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时间轴</a:t>
              </a:r>
              <a:r>
                <a:rPr lang="en-US" altLang="zh-CN" sz="1400" dirty="0"/>
                <a:t>TIME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8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连续量化为离散量的方式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Euler</a:t>
            </a:r>
            <a:r>
              <a:rPr lang="zh-CN" altLang="en-US" dirty="0"/>
              <a:t>方法实质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DT</a:t>
            </a:r>
            <a:r>
              <a:rPr lang="zh-CN" altLang="en-US" dirty="0"/>
              <a:t>时间段内的速率量保持恒定，这与大部分管理实际问题相符合</a:t>
            </a:r>
            <a:endParaRPr lang="en-US" altLang="zh-CN" dirty="0"/>
          </a:p>
          <a:p>
            <a:pPr lvl="1"/>
            <a:r>
              <a:rPr lang="zh-CN" altLang="en-US" dirty="0"/>
              <a:t>系统变化的速率很慢，时间间隔很短，</a:t>
            </a:r>
            <a:r>
              <a:rPr lang="en-US" altLang="zh-CN" dirty="0"/>
              <a:t>Euler</a:t>
            </a:r>
            <a:r>
              <a:rPr lang="zh-CN" altLang="en-US" dirty="0"/>
              <a:t>方法的误差很小</a:t>
            </a:r>
            <a:endParaRPr lang="en-US" altLang="zh-CN" dirty="0"/>
          </a:p>
          <a:p>
            <a:r>
              <a:rPr lang="en-US" altLang="zh-CN" dirty="0" err="1"/>
              <a:t>Runge-Kutta</a:t>
            </a:r>
            <a:r>
              <a:rPr lang="zh-CN" altLang="en-US" dirty="0"/>
              <a:t>方法（龙格库塔法）</a:t>
            </a:r>
            <a:endParaRPr lang="en-US" altLang="zh-CN" dirty="0"/>
          </a:p>
          <a:p>
            <a:pPr lvl="1"/>
            <a:r>
              <a:rPr lang="zh-CN" altLang="en-US" dirty="0"/>
              <a:t>不能假设速率在</a:t>
            </a:r>
            <a:r>
              <a:rPr lang="en-US" altLang="zh-CN" dirty="0"/>
              <a:t>DT</a:t>
            </a:r>
            <a:r>
              <a:rPr lang="zh-CN" altLang="en-US" dirty="0"/>
              <a:t>内是恒定的，估算平均增长速度</a:t>
            </a:r>
            <a:endParaRPr lang="en-US" altLang="zh-CN" dirty="0"/>
          </a:p>
          <a:p>
            <a:r>
              <a:rPr lang="en-US" altLang="zh-CN" dirty="0"/>
              <a:t>DT</a:t>
            </a:r>
            <a:r>
              <a:rPr lang="zh-CN" altLang="en-US" dirty="0"/>
              <a:t>的选择如何影响精度</a:t>
            </a:r>
            <a:endParaRPr lang="en-US" altLang="zh-CN" dirty="0"/>
          </a:p>
          <a:p>
            <a:pPr lvl="1"/>
            <a:r>
              <a:rPr lang="zh-CN" altLang="en-US" dirty="0"/>
              <a:t>偏大：误差扩大</a:t>
            </a:r>
            <a:endParaRPr lang="en-US" altLang="zh-CN" dirty="0"/>
          </a:p>
          <a:p>
            <a:pPr lvl="1"/>
            <a:r>
              <a:rPr lang="zh-CN" altLang="en-US" dirty="0"/>
              <a:t>偏小：计算超出计算机范围</a:t>
            </a:r>
          </a:p>
        </p:txBody>
      </p:sp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7246540" y="548680"/>
            <a:ext cx="2910704" cy="3024336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思考：</a:t>
              </a:r>
              <a:endParaRPr lang="en-US" altLang="zh-CN" sz="24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/>
                <a:t>什么时候只能用</a:t>
              </a:r>
              <a:r>
                <a:rPr lang="en-US" altLang="zh-CN" sz="2400" dirty="0"/>
                <a:t>Euler</a:t>
              </a:r>
              <a:r>
                <a:rPr lang="zh-CN" altLang="en-US" sz="2400" dirty="0"/>
                <a:t>法计算而不能用</a:t>
              </a:r>
              <a:r>
                <a:rPr lang="en-US" altLang="zh-CN" sz="2400" dirty="0" err="1"/>
                <a:t>Runge-Kutta</a:t>
              </a:r>
              <a:r>
                <a:rPr lang="zh-CN" altLang="en-US" sz="2400" dirty="0"/>
                <a:t>法</a:t>
              </a: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9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仿真方程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05980" y="1916832"/>
            <a:ext cx="6441443" cy="3232765"/>
            <a:chOff x="2133972" y="1916832"/>
            <a:chExt cx="6441443" cy="3232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𝐼𝑛𝑓𝑙𝑜𝑤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𝑂𝑢𝑡𝑓𝑙𝑜𝑤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𝐷𝑇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45" r="-697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𝐼𝑛𝑓𝑙𝑜𝑤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11" r="-205" b="-3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𝑂𝑢𝑡𝑓𝑙𝑜𝑤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5" r="-182"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9435" y="4093837"/>
              <a:ext cx="4657231" cy="105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1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196752"/>
            <a:ext cx="9782801" cy="49754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软件计算结果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01" y="3287684"/>
            <a:ext cx="5060841" cy="2911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15" y="1550263"/>
            <a:ext cx="5999415" cy="13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变量的相互导入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建立起两个量之间的因果关系</a:t>
            </a:r>
            <a:endParaRPr lang="en-US" altLang="zh-CN" dirty="0"/>
          </a:p>
          <a:p>
            <a:r>
              <a:rPr lang="zh-CN" altLang="en-US" dirty="0"/>
              <a:t>箭头指向意味着将</a:t>
            </a:r>
            <a:r>
              <a:rPr lang="en-US" altLang="zh-CN" dirty="0"/>
              <a:t>L</a:t>
            </a:r>
            <a:r>
              <a:rPr lang="zh-CN" altLang="en-US" dirty="0"/>
              <a:t>量导入到计算流量中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1916832"/>
            <a:ext cx="4327291" cy="21369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46540" y="58028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因果关系留作后续专门讲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：种群的繁衍（南审的猫）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2940012"/>
            <a:ext cx="5784129" cy="214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𝐷𝐸𝐴𝑇𝐻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𝐷𝑇</m:t>
                      </m:r>
                    </m:oMath>
                  </m:oMathPara>
                </a14:m>
                <a:endParaRPr lang="en-US" altLang="zh-CN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𝐵𝐼𝑅𝑇𝐻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𝐷𝐸𝐴𝑇𝐻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存量在系统中的功能含义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表征系统状态，提供行动的基础</a:t>
            </a:r>
            <a:endParaRPr lang="en-US" altLang="zh-CN" dirty="0"/>
          </a:p>
          <a:p>
            <a:pPr lvl="1"/>
            <a:r>
              <a:rPr lang="zh-CN" altLang="en-US" dirty="0"/>
              <a:t>构成系统的基本要素</a:t>
            </a:r>
            <a:endParaRPr lang="en-US" altLang="zh-CN" dirty="0"/>
          </a:p>
          <a:p>
            <a:pPr lvl="1"/>
            <a:r>
              <a:rPr lang="zh-CN" altLang="en-US" dirty="0"/>
              <a:t>动静相对，相互依存</a:t>
            </a:r>
            <a:endParaRPr lang="en-US" altLang="zh-CN" dirty="0"/>
          </a:p>
          <a:p>
            <a:r>
              <a:rPr lang="zh-CN" altLang="en-US" dirty="0"/>
              <a:t>让系统出现惯性和记忆</a:t>
            </a:r>
            <a:endParaRPr lang="en-US" altLang="zh-CN" dirty="0"/>
          </a:p>
          <a:p>
            <a:pPr lvl="1"/>
            <a:r>
              <a:rPr lang="zh-CN" altLang="en-US" dirty="0"/>
              <a:t>没有流量将不会改变</a:t>
            </a:r>
            <a:endParaRPr lang="en-US" altLang="zh-CN" dirty="0"/>
          </a:p>
          <a:p>
            <a:r>
              <a:rPr lang="zh-CN" altLang="en-US" dirty="0"/>
              <a:t>延迟的来源</a:t>
            </a:r>
            <a:endParaRPr lang="en-US" altLang="zh-CN" dirty="0"/>
          </a:p>
          <a:p>
            <a:pPr lvl="1"/>
            <a:r>
              <a:rPr lang="zh-CN" altLang="en-US" dirty="0"/>
              <a:t>所有延迟均涉及存量</a:t>
            </a:r>
            <a:endParaRPr lang="en-US" altLang="zh-CN" dirty="0"/>
          </a:p>
          <a:p>
            <a:pPr lvl="1"/>
            <a:r>
              <a:rPr lang="zh-CN" altLang="en-US" dirty="0"/>
              <a:t>输入变化，而输出延后才发生变化</a:t>
            </a:r>
            <a:endParaRPr lang="en-US" altLang="zh-CN" dirty="0"/>
          </a:p>
          <a:p>
            <a:r>
              <a:rPr lang="zh-CN" altLang="en-US" dirty="0"/>
              <a:t>产生不均衡</a:t>
            </a:r>
            <a:endParaRPr lang="en-US" altLang="zh-CN" dirty="0"/>
          </a:p>
          <a:p>
            <a:pPr lvl="1"/>
            <a:r>
              <a:rPr lang="zh-CN" altLang="en-US" dirty="0"/>
              <a:t>存量吸收入流和出流的差异</a:t>
            </a:r>
            <a:endParaRPr lang="en-US" altLang="zh-CN" dirty="0"/>
          </a:p>
          <a:p>
            <a:pPr lvl="1"/>
            <a:r>
              <a:rPr lang="zh-CN" altLang="en-US" dirty="0"/>
              <a:t>入流和出流之间产生波动的根源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6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1.System Dynamics(</a:t>
            </a:r>
            <a:r>
              <a:rPr lang="zh-CN" altLang="en-US" dirty="0"/>
              <a:t>系统动力学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系统动力学是上世纪</a:t>
            </a:r>
            <a:r>
              <a:rPr lang="en-US" altLang="zh-CN" dirty="0"/>
              <a:t>50</a:t>
            </a:r>
            <a:r>
              <a:rPr lang="zh-CN" altLang="en-US" dirty="0"/>
              <a:t>年代以来对科学发展具有变革性的重要分支学科之一。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系统动力学曾经开创了多学科交叉融合的一个高峰时期，将计算机建模与管理学、经济学融合在一起，在理论上还融入了系统论、信息论、控制论等学科。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数学中，积分  导数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工程中， 状态  变化速度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仓储管理， 仓库库存  入库量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企业人事， 录用新员工 企业员工数量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金融， 现金流 资产负债表项目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生物， 种群数量 死亡率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飞行员在驾驶飞机时，</a:t>
            </a:r>
            <a:r>
              <a:rPr lang="zh-CN" altLang="en-US" u="sng" dirty="0"/>
              <a:t>飞机的高度</a:t>
            </a:r>
            <a:r>
              <a:rPr lang="zh-CN" altLang="en-US" dirty="0"/>
              <a:t>，</a:t>
            </a:r>
            <a:r>
              <a:rPr lang="zh-CN" altLang="en-US" u="sng" dirty="0"/>
              <a:t>飞行的方向</a:t>
            </a:r>
            <a:endParaRPr lang="en-US" altLang="zh-CN" u="sng" dirty="0"/>
          </a:p>
          <a:p>
            <a:r>
              <a:rPr lang="zh-CN" altLang="en-US" dirty="0"/>
              <a:t>企业当中产成品的</a:t>
            </a:r>
            <a:r>
              <a:rPr lang="zh-CN" altLang="en-US" u="sng" dirty="0"/>
              <a:t>在库库存</a:t>
            </a:r>
            <a:r>
              <a:rPr lang="zh-CN" altLang="en-US" dirty="0"/>
              <a:t>，</a:t>
            </a:r>
            <a:r>
              <a:rPr lang="zh-CN" altLang="en-US" u="sng" dirty="0"/>
              <a:t>原材料仓库总零备件</a:t>
            </a:r>
            <a:endParaRPr lang="en-US" altLang="zh-CN" u="sng" dirty="0"/>
          </a:p>
          <a:p>
            <a:r>
              <a:rPr lang="zh-CN" altLang="en-US" u="sng" dirty="0"/>
              <a:t>股票的价值</a:t>
            </a:r>
            <a:endParaRPr lang="en-US" altLang="zh-CN" u="sng" dirty="0"/>
          </a:p>
          <a:p>
            <a:r>
              <a:rPr lang="zh-CN" altLang="en-US" u="sng" dirty="0"/>
              <a:t>人的体温</a:t>
            </a:r>
          </a:p>
        </p:txBody>
      </p:sp>
    </p:spTree>
    <p:extLst>
      <p:ext uri="{BB962C8B-B14F-4D97-AF65-F5344CB8AC3E}">
        <p14:creationId xmlns:p14="http://schemas.microsoft.com/office/powerpoint/2010/main" val="34610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流量</a:t>
            </a:r>
            <a:r>
              <a:rPr lang="en-US" altLang="zh-CN"/>
              <a:t>-</a:t>
            </a:r>
            <a:r>
              <a:rPr lang="zh-CN" altLang="en-US"/>
              <a:t>让系统动起来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严格的数学意义上，流量是瞬间值</a:t>
            </a:r>
            <a:endParaRPr lang="en-US" altLang="zh-CN" dirty="0"/>
          </a:p>
          <a:p>
            <a:r>
              <a:rPr lang="zh-CN" altLang="en-US" dirty="0"/>
              <a:t>瞬间值</a:t>
            </a:r>
            <a:endParaRPr lang="en-US" altLang="zh-CN" dirty="0"/>
          </a:p>
          <a:p>
            <a:pPr lvl="1"/>
            <a:r>
              <a:rPr lang="zh-CN" altLang="en-US" dirty="0"/>
              <a:t>现实中无法做到</a:t>
            </a:r>
            <a:endParaRPr lang="en-US" altLang="zh-CN" dirty="0"/>
          </a:p>
          <a:p>
            <a:pPr lvl="1"/>
            <a:r>
              <a:rPr lang="zh-CN" altLang="en-US" dirty="0"/>
              <a:t>经济管理中没有意义</a:t>
            </a:r>
            <a:endParaRPr lang="en-US" altLang="zh-CN" dirty="0"/>
          </a:p>
          <a:p>
            <a:r>
              <a:rPr lang="zh-CN" altLang="en-US" dirty="0"/>
              <a:t>仿真值</a:t>
            </a:r>
            <a:endParaRPr lang="en-US" altLang="zh-CN" dirty="0"/>
          </a:p>
          <a:p>
            <a:pPr lvl="1"/>
            <a:r>
              <a:rPr lang="zh-CN" altLang="en-US" dirty="0"/>
              <a:t>时间轴被分为一定间隔的时间段</a:t>
            </a:r>
            <a:endParaRPr lang="en-US" altLang="zh-CN" dirty="0"/>
          </a:p>
          <a:p>
            <a:pPr lvl="1"/>
            <a:r>
              <a:rPr lang="zh-CN" altLang="en-US" dirty="0"/>
              <a:t>时间段内的持续值代替瞬间值</a:t>
            </a:r>
            <a:endParaRPr lang="en-US" altLang="zh-CN" dirty="0"/>
          </a:p>
          <a:p>
            <a:pPr lvl="1"/>
            <a:r>
              <a:rPr lang="zh-CN" altLang="en-US" dirty="0"/>
              <a:t>离散值代替连续值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492896"/>
            <a:ext cx="4657231" cy="1055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6540" y="3964862"/>
            <a:ext cx="391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Stock=INTEGRAL(Inflow-Outflow,60)</a:t>
            </a:r>
          </a:p>
          <a:p>
            <a:r>
              <a:rPr lang="en-US" altLang="zh-CN">
                <a:solidFill>
                  <a:srgbClr val="FF0000"/>
                </a:solidFill>
              </a:rPr>
              <a:t>Inflow=1.5</a:t>
            </a:r>
          </a:p>
          <a:p>
            <a:r>
              <a:rPr lang="en-US" altLang="zh-CN">
                <a:solidFill>
                  <a:srgbClr val="FF0000"/>
                </a:solidFill>
              </a:rPr>
              <a:t>Outflow=1.2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66820" y="2492896"/>
            <a:ext cx="1920927" cy="105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遮盖板</a:t>
            </a:r>
          </a:p>
        </p:txBody>
      </p:sp>
    </p:spTree>
    <p:extLst>
      <p:ext uri="{BB962C8B-B14F-4D97-AF65-F5344CB8AC3E}">
        <p14:creationId xmlns:p14="http://schemas.microsoft.com/office/powerpoint/2010/main" val="153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</a:t>
            </a:r>
            <a:r>
              <a:rPr lang="en-US" altLang="zh-CN" dirty="0"/>
              <a:t>-</a:t>
            </a:r>
            <a:r>
              <a:rPr lang="zh-CN" altLang="en-US" dirty="0"/>
              <a:t>让系统动起来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流量            （率量）</a:t>
            </a:r>
            <a:endParaRPr lang="en-US" altLang="zh-CN" dirty="0"/>
          </a:p>
          <a:p>
            <a:pPr lvl="1"/>
            <a:r>
              <a:rPr lang="zh-CN" altLang="en-US" dirty="0"/>
              <a:t>每个单位</a:t>
            </a:r>
            <a:r>
              <a:rPr lang="en-US" altLang="zh-CN" dirty="0"/>
              <a:t>DT</a:t>
            </a:r>
            <a:r>
              <a:rPr lang="zh-CN" altLang="en-US" dirty="0"/>
              <a:t>中进入存量的数量</a:t>
            </a:r>
            <a:endParaRPr lang="en-US" altLang="zh-CN" dirty="0"/>
          </a:p>
          <a:p>
            <a:pPr lvl="1"/>
            <a:r>
              <a:rPr lang="zh-CN" altLang="en-US" dirty="0"/>
              <a:t>流量图中三要素</a:t>
            </a:r>
            <a:endParaRPr lang="en-US" altLang="zh-CN" dirty="0"/>
          </a:p>
          <a:p>
            <a:pPr lvl="2"/>
            <a:r>
              <a:rPr lang="zh-CN" altLang="en-US" dirty="0"/>
              <a:t>箭头：指示流量方向</a:t>
            </a:r>
            <a:endParaRPr lang="en-US" altLang="zh-CN" dirty="0"/>
          </a:p>
          <a:p>
            <a:pPr lvl="2"/>
            <a:r>
              <a:rPr lang="zh-CN" altLang="en-US" dirty="0"/>
              <a:t>阀门：调节流量</a:t>
            </a:r>
            <a:endParaRPr lang="en-US" altLang="zh-CN" dirty="0"/>
          </a:p>
          <a:p>
            <a:pPr lvl="2"/>
            <a:r>
              <a:rPr lang="zh-CN" altLang="en-US" dirty="0"/>
              <a:t>源（汇）：从‘源’来，或到‘漏’去</a:t>
            </a:r>
            <a:endParaRPr lang="en-US" altLang="zh-CN" dirty="0"/>
          </a:p>
          <a:p>
            <a:r>
              <a:rPr lang="zh-CN" altLang="en-US" dirty="0"/>
              <a:t>流量的数学含义：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276872"/>
            <a:ext cx="4657231" cy="105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𝐼𝑛𝑓𝑙𝑜𝑤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66020" y="4869160"/>
          <a:ext cx="3494183" cy="64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020" y="4869160"/>
                        <a:ext cx="3494183" cy="648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9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主要人物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341884" y="1600200"/>
            <a:ext cx="6408712" cy="4572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杰伊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莱特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福里斯特（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Jay W 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），出生于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1918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年的美国，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日在美国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Concord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的家里平静离去，一生跨过了几乎一个世纪。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早年通过大学的学习成为一名工程师，强烈的好奇心驱使他发明创造了很多实用的东西，其中包括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1940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年代研究了伺服系统、磁芯存储器等对计算机科学具有重大意义的东西，被认为是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的先驱者。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战争年代，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工作期间帮助军方设计拦截敌机的雷达系统，并在航空母舰上长期研究拦截鱼类轰炸机的技术。战争结束后在前期基础上完成了首个实时计算系统，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1956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年在厌倦了数字计算研究之后离开了计算机领域。</a:t>
            </a:r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  <p:pic>
        <p:nvPicPr>
          <p:cNvPr id="7" name="内容占位符 1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r="5598"/>
          <a:stretch/>
        </p:blipFill>
        <p:spPr>
          <a:xfrm>
            <a:off x="7822604" y="1441031"/>
            <a:ext cx="3780411" cy="2904813"/>
          </a:xfrm>
        </p:spPr>
      </p:pic>
      <p:sp>
        <p:nvSpPr>
          <p:cNvPr id="2" name="文本框 1"/>
          <p:cNvSpPr txBox="1"/>
          <p:nvPr/>
        </p:nvSpPr>
        <p:spPr>
          <a:xfrm>
            <a:off x="7782139" y="4725144"/>
            <a:ext cx="398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System Dynamics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他的专著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Industrial Dynamics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是第一部运用系统动力学研究商业周期问题的书。</a:t>
            </a:r>
          </a:p>
        </p:txBody>
      </p:sp>
    </p:spTree>
    <p:extLst>
      <p:ext uri="{BB962C8B-B14F-4D97-AF65-F5344CB8AC3E}">
        <p14:creationId xmlns:p14="http://schemas.microsoft.com/office/powerpoint/2010/main" val="277903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14592" y="1624280"/>
            <a:ext cx="5077040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Forrester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直到去世，在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工作了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多年，在那里建立了系统动力学的研究中心并一直维持到现在。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当时，从来没有人想过管理学可以和计算机科学扯到一起，更不会想到计算机还可以用来推演系统的发展变化。此后在各学科相继诞生了生物系统动力学、气象系统动力学、天体系统动力学、分子系统动力学等各学科当中的分支方法，而系统动力学发展到今天也成了几乎所有商科高校必学的仿真方法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5013176"/>
            <a:ext cx="2653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1961, Industrial Dynamics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1968, Principles of Systems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1969, Urban Dynamics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1971, World Dynamics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417637"/>
            <a:ext cx="4598863" cy="3057047"/>
          </a:xfrm>
        </p:spPr>
      </p:pic>
    </p:spTree>
    <p:extLst>
      <p:ext uri="{BB962C8B-B14F-4D97-AF65-F5344CB8AC3E}">
        <p14:creationId xmlns:p14="http://schemas.microsoft.com/office/powerpoint/2010/main" val="9286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Dynamics</a:t>
            </a:r>
            <a:r>
              <a:rPr lang="zh-CN" altLang="en-US" dirty="0"/>
              <a:t>引入中国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System Dynamics Society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），致力于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、系统思考的理论及应用研究和推广的非营利性组织，各国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分会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多个，会员遍及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个国家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地区。</a:t>
            </a:r>
            <a:r>
              <a:rPr lang="en-US" altLang="zh-CN" u="sng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http://www.systemdynamics.org/</a:t>
            </a:r>
            <a:endParaRPr lang="en-US" altLang="zh-CN" u="sng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1970s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末引入，杨通谊、王其藩、许庆瑞、陶在朴、贾仁安等；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年成立国际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学会中国分会；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成立中国系统工程学会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专业委员会；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1987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年成功举办第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届国际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主办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与管理科学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——2005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亚太地区可持续发展国际会议；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629916" y="1772816"/>
            <a:ext cx="118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系统科学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610866" y="2644907"/>
            <a:ext cx="1123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系统工程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903362" y="3645577"/>
            <a:ext cx="914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293221" y="3235010"/>
            <a:ext cx="1721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连续系统模拟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3266630" y="3933988"/>
            <a:ext cx="163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离散系统模拟</a:t>
            </a: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2128391" y="2142148"/>
            <a:ext cx="0" cy="5334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2178793" y="3105372"/>
            <a:ext cx="0" cy="5588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2627465" y="3928708"/>
            <a:ext cx="609600" cy="2286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V="1">
            <a:off x="2666950" y="3526515"/>
            <a:ext cx="522288" cy="238125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5002161" y="1942775"/>
            <a:ext cx="1050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系统论</a:t>
            </a:r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6581725" y="2269148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控制论</a:t>
            </a: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7410400" y="4266827"/>
            <a:ext cx="204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计算机技术</a:t>
            </a:r>
          </a:p>
        </p:txBody>
      </p:sp>
      <p:sp>
        <p:nvSpPr>
          <p:cNvPr id="17" name="Text Box 63"/>
          <p:cNvSpPr txBox="1">
            <a:spLocks noChangeArrowheads="1"/>
          </p:cNvSpPr>
          <p:nvPr/>
        </p:nvSpPr>
        <p:spPr bwMode="auto">
          <a:xfrm>
            <a:off x="7032574" y="2841241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信息论</a:t>
            </a:r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>
            <a:off x="4925962" y="4157308"/>
            <a:ext cx="609600" cy="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Line 65"/>
          <p:cNvSpPr>
            <a:spLocks noChangeShapeType="1"/>
          </p:cNvSpPr>
          <p:nvPr/>
        </p:nvSpPr>
        <p:spPr bwMode="auto">
          <a:xfrm flipH="1">
            <a:off x="6297165" y="3141308"/>
            <a:ext cx="642938" cy="1016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66"/>
          <p:cNvSpPr>
            <a:spLocks noChangeShapeType="1"/>
          </p:cNvSpPr>
          <p:nvPr/>
        </p:nvSpPr>
        <p:spPr bwMode="auto">
          <a:xfrm flipH="1">
            <a:off x="6392018" y="4449408"/>
            <a:ext cx="909638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67"/>
          <p:cNvSpPr txBox="1">
            <a:spLocks noChangeArrowheads="1"/>
          </p:cNvSpPr>
          <p:nvPr/>
        </p:nvSpPr>
        <p:spPr bwMode="auto">
          <a:xfrm>
            <a:off x="4979143" y="5238913"/>
            <a:ext cx="2431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系统分析的试验方法</a:t>
            </a:r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 flipH="1" flipV="1">
            <a:off x="6113412" y="4735675"/>
            <a:ext cx="0" cy="50323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7301656" y="3419676"/>
            <a:ext cx="1212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决策理论</a:t>
            </a:r>
          </a:p>
        </p:txBody>
      </p:sp>
      <p:sp>
        <p:nvSpPr>
          <p:cNvPr id="24" name="Line 70"/>
          <p:cNvSpPr>
            <a:spLocks noChangeShapeType="1"/>
          </p:cNvSpPr>
          <p:nvPr/>
        </p:nvSpPr>
        <p:spPr bwMode="auto">
          <a:xfrm flipH="1">
            <a:off x="6411862" y="3741345"/>
            <a:ext cx="796925" cy="5619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71"/>
          <p:cNvSpPr>
            <a:spLocks noChangeShapeType="1"/>
          </p:cNvSpPr>
          <p:nvPr/>
        </p:nvSpPr>
        <p:spPr bwMode="auto">
          <a:xfrm flipH="1">
            <a:off x="6053086" y="2475929"/>
            <a:ext cx="465138" cy="151288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72"/>
          <p:cNvSpPr>
            <a:spLocks noChangeShapeType="1"/>
          </p:cNvSpPr>
          <p:nvPr/>
        </p:nvSpPr>
        <p:spPr bwMode="auto">
          <a:xfrm>
            <a:off x="5691533" y="2443840"/>
            <a:ext cx="139303" cy="1541176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5691533" y="4196847"/>
            <a:ext cx="700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 D</a:t>
            </a:r>
          </a:p>
        </p:txBody>
      </p:sp>
    </p:spTree>
    <p:extLst>
      <p:ext uri="{BB962C8B-B14F-4D97-AF65-F5344CB8AC3E}">
        <p14:creationId xmlns:p14="http://schemas.microsoft.com/office/powerpoint/2010/main" val="36111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2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2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8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8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8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80"/>
                            </p:stCondLst>
                            <p:childTnLst>
                              <p:par>
                                <p:cTn id="7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8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8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8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8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80"/>
                            </p:stCondLst>
                            <p:childTnLst>
                              <p:par>
                                <p:cTn id="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80"/>
                            </p:stCondLst>
                            <p:childTnLst>
                              <p:par>
                                <p:cTn id="10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8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80"/>
                            </p:stCondLst>
                            <p:childTnLst>
                              <p:par>
                                <p:cTn id="1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80"/>
                            </p:stCondLst>
                            <p:childTnLst>
                              <p:par>
                                <p:cTn id="1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80"/>
                            </p:stCondLst>
                            <p:childTnLst>
                              <p:par>
                                <p:cTn id="1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4" grpId="0"/>
      <p:bldP spid="15" grpId="0"/>
      <p:bldP spid="16" grpId="0"/>
      <p:bldP spid="17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：水池蓄水问题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2475166"/>
            <a:ext cx="4354451" cy="156590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593436" y="1654527"/>
            <a:ext cx="2196720" cy="797717"/>
            <a:chOff x="1593436" y="1657942"/>
            <a:chExt cx="2196720" cy="797717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005797"/>
                </p:ext>
              </p:extLst>
            </p:nvPr>
          </p:nvGraphicFramePr>
          <p:xfrm>
            <a:off x="1989956" y="2079498"/>
            <a:ext cx="1800200" cy="376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Equation" r:id="rId4" imgW="850680" imgH="177480" progId="Equation.DSMT4">
                    <p:embed/>
                  </p:oleObj>
                </mc:Choice>
                <mc:Fallback>
                  <p:oleObj name="Equation" r:id="rId4" imgW="850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89956" y="2079498"/>
                          <a:ext cx="1800200" cy="3761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593436" y="16579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初始值：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93436" y="2689135"/>
            <a:ext cx="2237202" cy="981165"/>
            <a:chOff x="1593436" y="2689135"/>
            <a:chExt cx="2237202" cy="981165"/>
          </a:xfrm>
        </p:grpSpPr>
        <p:sp>
          <p:nvSpPr>
            <p:cNvPr id="9" name="文本框 8"/>
            <p:cNvSpPr txBox="1"/>
            <p:nvPr/>
          </p:nvSpPr>
          <p:spPr>
            <a:xfrm>
              <a:off x="1593436" y="268913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输入速率：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800951"/>
                </p:ext>
              </p:extLst>
            </p:nvPr>
          </p:nvGraphicFramePr>
          <p:xfrm>
            <a:off x="1951038" y="3240088"/>
            <a:ext cx="18796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Equation" r:id="rId6" imgW="888840" imgH="203040" progId="Equation.DSMT4">
                    <p:embed/>
                  </p:oleObj>
                </mc:Choice>
                <mc:Fallback>
                  <p:oleObj name="Equation" r:id="rId6" imgW="888840" imgH="203040" progId="Equation.DSMT4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1038" y="3240088"/>
                          <a:ext cx="1879600" cy="430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5011014" y="4941168"/>
            <a:ext cx="5013585" cy="736268"/>
            <a:chOff x="1341884" y="5805264"/>
            <a:chExt cx="10984272" cy="736268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0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49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蓄水中的计算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846656"/>
              </p:ext>
            </p:extLst>
          </p:nvPr>
        </p:nvGraphicFramePr>
        <p:xfrm>
          <a:off x="8182644" y="1439024"/>
          <a:ext cx="254428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1119409074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Pool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9281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0010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977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12.2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98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13.3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65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14.4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1002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236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24.3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49756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44592"/>
              </p:ext>
            </p:extLst>
          </p:nvPr>
        </p:nvGraphicFramePr>
        <p:xfrm>
          <a:off x="1974850" y="1921138"/>
          <a:ext cx="2641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921138"/>
                        <a:ext cx="264160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860364"/>
              </p:ext>
            </p:extLst>
          </p:nvPr>
        </p:nvGraphicFramePr>
        <p:xfrm>
          <a:off x="1978794" y="2581275"/>
          <a:ext cx="36115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5" imgW="2031840" imgH="330120" progId="Equation.DSMT4">
                  <p:embed/>
                </p:oleObj>
              </mc:Choice>
              <mc:Fallback>
                <p:oleObj name="Equation" r:id="rId5" imgW="2031840" imgH="3301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8794" y="2581275"/>
                        <a:ext cx="3611562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37696"/>
              </p:ext>
            </p:extLst>
          </p:nvPr>
        </p:nvGraphicFramePr>
        <p:xfrm>
          <a:off x="1944688" y="4102100"/>
          <a:ext cx="3454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7" imgW="1942920" imgH="228600" progId="Equation.DSMT4">
                  <p:embed/>
                </p:oleObj>
              </mc:Choice>
              <mc:Fallback>
                <p:oleObj name="Equation" r:id="rId7" imgW="194292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4688" y="4102100"/>
                        <a:ext cx="345440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978080" y="3422388"/>
            <a:ext cx="2028100" cy="407987"/>
            <a:chOff x="1806078" y="3785321"/>
            <a:chExt cx="2028100" cy="407987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5728104"/>
                </p:ext>
              </p:extLst>
            </p:nvPr>
          </p:nvGraphicFramePr>
          <p:xfrm>
            <a:off x="1806078" y="3785321"/>
            <a:ext cx="1150937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Equation" r:id="rId9" imgW="647640" imgH="228600" progId="Equation.DSMT4">
                    <p:embed/>
                  </p:oleObj>
                </mc:Choice>
                <mc:Fallback>
                  <p:oleObj name="Equation" r:id="rId9" imgW="647640" imgH="228600" progId="Equation.DSMT4">
                    <p:embed/>
                    <p:pic>
                      <p:nvPicPr>
                        <p:cNvPr id="9" name="对象 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6078" y="3785321"/>
                          <a:ext cx="1150937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2957015" y="38158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足够小</a:t>
              </a:r>
            </a:p>
          </p:txBody>
        </p:sp>
      </p:grpSp>
      <p:sp>
        <p:nvSpPr>
          <p:cNvPr id="13" name="椭圆 12"/>
          <p:cNvSpPr/>
          <p:nvPr/>
        </p:nvSpPr>
        <p:spPr>
          <a:xfrm>
            <a:off x="4006180" y="2387153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6180" y="3763432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46540" y="79771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设间隔为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39140"/>
              </p:ext>
            </p:extLst>
          </p:nvPr>
        </p:nvGraphicFramePr>
        <p:xfrm>
          <a:off x="6902049" y="1439024"/>
          <a:ext cx="127214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3545650865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691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360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03652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45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3616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2107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0453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4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计算中的特点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6094412" y="3501008"/>
            <a:ext cx="4379541" cy="2376264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zh-CN" altLang="en-US" dirty="0"/>
              <a:t>离散方程模拟连续方程</a:t>
            </a:r>
            <a:endParaRPr lang="en-US" altLang="zh-CN" dirty="0"/>
          </a:p>
          <a:p>
            <a:r>
              <a:rPr lang="zh-CN" altLang="en-US" dirty="0"/>
              <a:t>时间间隔量影响仿真计算误差</a:t>
            </a:r>
            <a:endParaRPr lang="en-US" altLang="zh-CN" dirty="0"/>
          </a:p>
          <a:p>
            <a:r>
              <a:rPr lang="zh-CN" altLang="en-US" dirty="0"/>
              <a:t>流量具有方向性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3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8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9AD0B9-FF65-4FA1-BA6B-4E7EE14AEFD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8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946</TotalTime>
  <Words>1318</Words>
  <Application>Microsoft Macintosh PowerPoint</Application>
  <PresentationFormat>自定义</PresentationFormat>
  <Paragraphs>187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华文楷体</vt:lpstr>
      <vt:lpstr>楷体</vt:lpstr>
      <vt:lpstr>宋体</vt:lpstr>
      <vt:lpstr>微软雅黑</vt:lpstr>
      <vt:lpstr>Segoe UI</vt:lpstr>
      <vt:lpstr>Arial</vt:lpstr>
      <vt:lpstr>Cambria Math</vt:lpstr>
      <vt:lpstr>Euphemia</vt:lpstr>
      <vt:lpstr>Symbol</vt:lpstr>
      <vt:lpstr>Times New Roman</vt:lpstr>
      <vt:lpstr>Wingdings</vt:lpstr>
      <vt:lpstr>数学 16x9</vt:lpstr>
      <vt:lpstr>Equation</vt:lpstr>
      <vt:lpstr>物流系统建模与仿真</vt:lpstr>
      <vt:lpstr>1.System Dynamics(系统动力学)</vt:lpstr>
      <vt:lpstr>主要人物</vt:lpstr>
      <vt:lpstr>主要人物</vt:lpstr>
      <vt:lpstr>System Dynamics引入中国</vt:lpstr>
      <vt:lpstr>PowerPoint 演示文稿</vt:lpstr>
      <vt:lpstr>问题1：水池蓄水问题</vt:lpstr>
      <vt:lpstr>蓄水中的计算</vt:lpstr>
      <vt:lpstr>计算中的特点</vt:lpstr>
      <vt:lpstr>PowerPoint 演示文稿</vt:lpstr>
      <vt:lpstr>问题2：入库出库问题</vt:lpstr>
      <vt:lpstr>计算过程</vt:lpstr>
      <vt:lpstr>仿真方程计算过程</vt:lpstr>
      <vt:lpstr>连续量化为离散量的方式</vt:lpstr>
      <vt:lpstr>仿真方程</vt:lpstr>
      <vt:lpstr>PowerPoint 演示文稿</vt:lpstr>
      <vt:lpstr>变量的相互导入</vt:lpstr>
      <vt:lpstr>问题3：种群的繁衍（南审的猫）</vt:lpstr>
      <vt:lpstr>存量在系统中的功能含义</vt:lpstr>
      <vt:lpstr>练习：辨识存量、流量</vt:lpstr>
      <vt:lpstr>练习：辨识存量、流量</vt:lpstr>
      <vt:lpstr>流量-让系统动起来</vt:lpstr>
      <vt:lpstr>流量-让系统动起来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Ning Xu</cp:lastModifiedBy>
  <cp:revision>98</cp:revision>
  <dcterms:created xsi:type="dcterms:W3CDTF">2018-02-25T17:57:50Z</dcterms:created>
  <dcterms:modified xsi:type="dcterms:W3CDTF">2019-03-03T15:30:12Z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