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1"/>
  </p:sldMasterIdLst>
  <p:notesMasterIdLst>
    <p:notesMasterId r:id="rId33"/>
  </p:notesMasterIdLst>
  <p:handoutMasterIdLst>
    <p:handoutMasterId r:id="rId34"/>
  </p:handoutMasterIdLst>
  <p:sldIdLst>
    <p:sldId id="256" r:id="rId12"/>
    <p:sldId id="301" r:id="rId13"/>
    <p:sldId id="286" r:id="rId14"/>
    <p:sldId id="287" r:id="rId15"/>
    <p:sldId id="288" r:id="rId16"/>
    <p:sldId id="289" r:id="rId17"/>
    <p:sldId id="290" r:id="rId18"/>
    <p:sldId id="291" r:id="rId19"/>
    <p:sldId id="298" r:id="rId20"/>
    <p:sldId id="292" r:id="rId21"/>
    <p:sldId id="294" r:id="rId22"/>
    <p:sldId id="295" r:id="rId23"/>
    <p:sldId id="296" r:id="rId24"/>
    <p:sldId id="299" r:id="rId25"/>
    <p:sldId id="300" r:id="rId26"/>
    <p:sldId id="297" r:id="rId27"/>
    <p:sldId id="293" r:id="rId28"/>
    <p:sldId id="302" r:id="rId29"/>
    <p:sldId id="305" r:id="rId30"/>
    <p:sldId id="306" r:id="rId31"/>
    <p:sldId id="307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第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三</a:t>
            </a: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节 </a:t>
            </a: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仿真软件操作基础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设置系统参数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此时系统尚不能运行，因为各组件没有相应参数</a:t>
            </a:r>
            <a:endParaRPr lang="en-US" altLang="zh-CN" dirty="0" smtClean="0"/>
          </a:p>
          <a:p>
            <a:r>
              <a:rPr lang="zh-CN" altLang="en-US" dirty="0" smtClean="0"/>
              <a:t>必要参数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量</a:t>
            </a:r>
            <a:r>
              <a:rPr lang="en-US" altLang="zh-CN" dirty="0" smtClean="0"/>
              <a:t>Level </a:t>
            </a:r>
            <a:r>
              <a:rPr lang="zh-CN" altLang="en-US" dirty="0" smtClean="0"/>
              <a:t>必须有初始量</a:t>
            </a:r>
            <a:endParaRPr lang="en-US" altLang="zh-CN" dirty="0" smtClean="0"/>
          </a:p>
          <a:p>
            <a:pPr lvl="1"/>
            <a:r>
              <a:rPr lang="zh-CN" altLang="en-US" dirty="0"/>
              <a:t>流</a:t>
            </a:r>
            <a:r>
              <a:rPr lang="zh-CN" altLang="en-US" dirty="0" smtClean="0"/>
              <a:t>量</a:t>
            </a:r>
            <a:r>
              <a:rPr lang="en-US" altLang="zh-CN" dirty="0" smtClean="0"/>
              <a:t>Rate </a:t>
            </a:r>
            <a:r>
              <a:rPr lang="zh-CN" altLang="en-US" dirty="0" smtClean="0"/>
              <a:t>必须有进水的速率</a:t>
            </a:r>
            <a:endParaRPr lang="en-US" altLang="zh-CN" dirty="0" smtClean="0"/>
          </a:p>
          <a:p>
            <a:r>
              <a:rPr lang="zh-CN" altLang="en-US" dirty="0" smtClean="0"/>
              <a:t>为每个组件添加参数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Equation</a:t>
            </a:r>
            <a:r>
              <a:rPr lang="zh-CN" altLang="en-US" dirty="0" smtClean="0"/>
              <a:t>工具点击对应组件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右键点击组件进去公式编辑状态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6000" r="21601" b="-5161"/>
          <a:stretch/>
        </p:blipFill>
        <p:spPr>
          <a:xfrm>
            <a:off x="6886500" y="3889010"/>
            <a:ext cx="576064" cy="550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42" y="2924944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运行仿真系统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组件搭建完毕，参数也设置齐全，一个完整的水池系统模型构建完成</a:t>
            </a:r>
            <a:endParaRPr lang="en-US" altLang="zh-CN" dirty="0" smtClean="0"/>
          </a:p>
          <a:p>
            <a:r>
              <a:rPr lang="zh-CN" altLang="en-US" dirty="0" smtClean="0"/>
              <a:t>运行系统</a:t>
            </a:r>
            <a:endParaRPr lang="en-US" altLang="zh-CN" dirty="0" smtClean="0"/>
          </a:p>
          <a:p>
            <a:r>
              <a:rPr lang="zh-CN" altLang="en-US" dirty="0" smtClean="0"/>
              <a:t>数据存入了</a:t>
            </a:r>
            <a:r>
              <a:rPr lang="en-US" altLang="zh-CN" dirty="0" err="1" smtClean="0"/>
              <a:t>Current.vdf</a:t>
            </a:r>
            <a:r>
              <a:rPr lang="zh-CN" altLang="en-US" dirty="0" smtClean="0"/>
              <a:t>文件当中</a:t>
            </a:r>
            <a:endParaRPr lang="en-US" altLang="zh-CN" dirty="0" smtClean="0"/>
          </a:p>
          <a:p>
            <a:r>
              <a:rPr lang="zh-CN" altLang="en-US" dirty="0" smtClean="0"/>
              <a:t>使用分析工具观察各组件的状态</a:t>
            </a:r>
            <a:endParaRPr lang="en-US" altLang="zh-CN" dirty="0" smtClean="0"/>
          </a:p>
          <a:p>
            <a:r>
              <a:rPr lang="zh-CN" altLang="en-US" dirty="0" smtClean="0"/>
              <a:t>可以将多次仿真结果放入不同的</a:t>
            </a:r>
            <a:r>
              <a:rPr lang="en-US" altLang="zh-CN" dirty="0" err="1" smtClean="0"/>
              <a:t>vdf</a:t>
            </a:r>
            <a:r>
              <a:rPr lang="zh-CN" altLang="en-US" dirty="0" smtClean="0"/>
              <a:t>文件中，以方便比较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0046" r="9282" b="2074"/>
          <a:stretch/>
        </p:blipFill>
        <p:spPr>
          <a:xfrm>
            <a:off x="3790156" y="2564904"/>
            <a:ext cx="432048" cy="5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元素间的联系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间的联系是系统的基本特征之一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在组件之间利用</a:t>
            </a:r>
            <a:r>
              <a:rPr lang="en-US" altLang="zh-CN" sz="1800" dirty="0" smtClean="0"/>
              <a:t>Arrow</a:t>
            </a:r>
            <a:r>
              <a:rPr lang="zh-CN" altLang="en-US" sz="1800" dirty="0" smtClean="0"/>
              <a:t>建立联系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Arrow</a:t>
            </a:r>
            <a:r>
              <a:rPr lang="zh-CN" altLang="en-US" sz="1800" dirty="0" smtClean="0"/>
              <a:t>指向的组件必须在公式中添加对应联系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564904"/>
            <a:ext cx="5824711" cy="2022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7519" t="1" r="26561" b="597"/>
          <a:stretch/>
        </p:blipFill>
        <p:spPr>
          <a:xfrm>
            <a:off x="5230316" y="2075431"/>
            <a:ext cx="432048" cy="5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第四个元素：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积量、率量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之间的中间计算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灵活的变量形式，表示外部变量或者数值转化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4005064"/>
            <a:ext cx="607851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隐藏变量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整个系统中都隐含了时间项，但时间项并不显示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当需要设置时间相关变量时，需要利用</a:t>
            </a:r>
            <a:r>
              <a:rPr lang="en-US" altLang="zh-CN" sz="2000" dirty="0" smtClean="0"/>
              <a:t>Shadow Variable</a:t>
            </a:r>
            <a:r>
              <a:rPr lang="zh-CN" altLang="en-US" sz="2000" dirty="0" smtClean="0"/>
              <a:t>在建模界面上加载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996952"/>
            <a:ext cx="321945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57357"/>
            <a:ext cx="5812021" cy="2429520"/>
          </a:xfrm>
          <a:prstGeom prst="rect">
            <a:avLst/>
          </a:prstGeom>
        </p:spPr>
      </p:pic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9128715" y="260648"/>
            <a:ext cx="2078265" cy="554102"/>
          </a:xfrm>
          <a:prstGeom prst="wedgeRoundRectCallout">
            <a:avLst>
              <a:gd name="adj1" fmla="val -103497"/>
              <a:gd name="adj2" fmla="val -37211"/>
              <a:gd name="adj3" fmla="val 16667"/>
            </a:avLst>
          </a:prstGeom>
          <a:solidFill>
            <a:schemeClr val="accent3">
              <a:lumMod val="40000"/>
              <a:lumOff val="6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隐藏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的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“第五元素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3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练习：系统仿真模型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水池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原有水</a:t>
            </a:r>
            <a:r>
              <a:rPr lang="en-US" altLang="zh-CN" dirty="0" smtClean="0"/>
              <a:t>15L</a:t>
            </a:r>
            <a:r>
              <a:rPr lang="zh-CN" altLang="en-US" dirty="0" smtClean="0"/>
              <a:t>，有一个进水口一个出水口，进水口速率是</a:t>
            </a:r>
            <a:r>
              <a:rPr lang="en-US" altLang="zh-CN" dirty="0" smtClean="0"/>
              <a:t>0.7*sin(0.02*Time)</a:t>
            </a:r>
            <a:r>
              <a:rPr lang="zh-CN" altLang="en-US" dirty="0" smtClean="0"/>
              <a:t>，由于水位上升，出水口速率与水池水量呈正比关系，即</a:t>
            </a:r>
            <a:r>
              <a:rPr lang="en-US" altLang="zh-CN" dirty="0" smtClean="0"/>
              <a:t>0.02*pool+0.2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任务：建立仿真模型，时间范围</a:t>
            </a:r>
            <a:r>
              <a:rPr lang="en-US" altLang="zh-CN" dirty="0" smtClean="0"/>
              <a:t>0-100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725144"/>
            <a:ext cx="5317111" cy="186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4025067"/>
            <a:ext cx="4249399" cy="28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3789040"/>
            <a:ext cx="2916526" cy="2599184"/>
          </a:xfrm>
        </p:spPr>
      </p:pic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7462564" y="2420888"/>
            <a:ext cx="3456384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chemeClr val="accent6">
              <a:lumMod val="75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集齐四个元素就可以召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</a:t>
            </a:r>
            <a:r>
              <a:rPr lang="en-US" altLang="zh-CN" sz="2000" kern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Jian</a:t>
            </a:r>
            <a:r>
              <a:rPr lang="en-US" altLang="zh-CN" sz="2000" kern="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唤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(li)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神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(Mo)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龙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(Xing)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925" y="1595234"/>
            <a:ext cx="525658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系统仿真模型的基础是四个组件，分别对应了系统建模中的四个元素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四</a:t>
            </a:r>
            <a:r>
              <a:rPr lang="zh-CN" altLang="en-US" dirty="0" smtClean="0"/>
              <a:t>个组件的操作细节非常多，需要重视如何正确调整组件状态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积</a:t>
            </a:r>
            <a:r>
              <a:rPr lang="zh-CN" altLang="en-US" dirty="0" smtClean="0"/>
              <a:t>量、率量和辅助变量需要设置相应公式和参数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连接线连接的组件必须在公式设置中体现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时间项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是隐含在其他组件中的变量，需用隐藏变量才能显式加入系统中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3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i="1" dirty="0" smtClean="0">
                <a:solidFill>
                  <a:schemeClr val="accent4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</a:t>
            </a:r>
            <a:endParaRPr lang="zh-CN" altLang="en-US" sz="5400" i="1" dirty="0">
              <a:solidFill>
                <a:schemeClr val="accent4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80251" y="2276872"/>
            <a:ext cx="6170745" cy="12961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仿真系统是如何与微积分对应联系起来的？</a:t>
            </a:r>
            <a:endParaRPr lang="en-US" altLang="zh-CN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为何不能直接用微积分计算仿真系统？</a:t>
            </a:r>
            <a:endParaRPr lang="zh-CN" altLang="en-US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公式中的基本运算符号大多数与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语言保持一致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加减乘除 乘方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 小于 大于等于  小于等于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等号 与 判断相等需要取分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不等号</a:t>
            </a:r>
            <a:r>
              <a:rPr lang="en-US" altLang="zh-CN" dirty="0" smtClean="0"/>
              <a:t>&lt;&gt;</a:t>
            </a:r>
          </a:p>
          <a:p>
            <a:pPr lvl="1"/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5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</a:t>
            </a:r>
            <a:r>
              <a:rPr lang="zh-CN" altLang="en-US" smtClean="0"/>
              <a:t>函数类型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基本数学函数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128" y="2564904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三角函数</a:t>
            </a:r>
            <a:endParaRPr lang="en-US" altLang="zh-CN" smtClean="0"/>
          </a:p>
          <a:p>
            <a:r>
              <a:rPr lang="en-US" altLang="zh-CN" smtClean="0"/>
              <a:t>sin(x)</a:t>
            </a:r>
          </a:p>
          <a:p>
            <a:r>
              <a:rPr lang="en-US" altLang="zh-CN" smtClean="0"/>
              <a:t>cos(x)</a:t>
            </a:r>
          </a:p>
          <a:p>
            <a:r>
              <a:rPr lang="en-US" altLang="zh-CN" smtClean="0"/>
              <a:t>tan(x)</a:t>
            </a:r>
          </a:p>
          <a:p>
            <a:r>
              <a:rPr lang="en-US" altLang="zh-CN" smtClean="0"/>
              <a:t>arcsin(x)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41123" y="2564904"/>
            <a:ext cx="123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其他函数</a:t>
            </a:r>
            <a:endParaRPr lang="en-US" altLang="zh-CN" smtClean="0"/>
          </a:p>
          <a:p>
            <a:r>
              <a:rPr lang="en-US" altLang="zh-CN" smtClean="0"/>
              <a:t>abs(x)</a:t>
            </a:r>
          </a:p>
          <a:p>
            <a:r>
              <a:rPr lang="en-US" altLang="zh-CN" smtClean="0"/>
              <a:t>integar(x)</a:t>
            </a:r>
          </a:p>
          <a:p>
            <a:r>
              <a:rPr lang="en-US" altLang="zh-CN" smtClean="0"/>
              <a:t>modulo(x)</a:t>
            </a:r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4853175"/>
            <a:ext cx="4315876" cy="154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40255" y="2492896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数学函数</a:t>
            </a:r>
            <a:endParaRPr lang="en-US" altLang="zh-CN" smtClean="0"/>
          </a:p>
          <a:p>
            <a:r>
              <a:rPr lang="en-US" altLang="zh-CN" smtClean="0"/>
              <a:t>exp(x)</a:t>
            </a:r>
          </a:p>
          <a:p>
            <a:r>
              <a:rPr lang="en-US" altLang="zh-CN" smtClean="0"/>
              <a:t>power(x)</a:t>
            </a:r>
          </a:p>
          <a:p>
            <a:r>
              <a:rPr lang="en-US" altLang="zh-CN" smtClean="0"/>
              <a:t>ln(x)</a:t>
            </a:r>
          </a:p>
          <a:p>
            <a:r>
              <a:rPr lang="en-US" altLang="zh-CN" smtClean="0"/>
              <a:t>log(x,y)</a:t>
            </a:r>
          </a:p>
          <a:p>
            <a:r>
              <a:rPr lang="en-US" altLang="zh-CN" smtClean="0"/>
              <a:t>sqrt(x)</a:t>
            </a: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3881689"/>
            <a:ext cx="5645143" cy="30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1950s DYNAMO</a:t>
            </a:r>
            <a:r>
              <a:rPr lang="zh-CN" altLang="en-US" sz="2000" dirty="0" smtClean="0"/>
              <a:t>早期版本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1960s-1970s DYNAMO II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DYNAMO II/F</a:t>
            </a:r>
            <a:r>
              <a:rPr lang="zh-CN" altLang="en-US" sz="2000" dirty="0" smtClean="0"/>
              <a:t>版本 大型计算机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1980s </a:t>
            </a:r>
            <a:r>
              <a:rPr lang="zh-CN" altLang="en-US" sz="2000" dirty="0" smtClean="0"/>
              <a:t>适用于小型机和微型机的</a:t>
            </a:r>
            <a:r>
              <a:rPr lang="en-US" altLang="zh-CN" sz="2000" dirty="0" smtClean="0"/>
              <a:t>Mini-DYNAMO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DYNAMO III</a:t>
            </a:r>
            <a:r>
              <a:rPr lang="zh-CN" altLang="en-US" sz="2000" dirty="0" smtClean="0"/>
              <a:t>等版本相继出现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1990s </a:t>
            </a:r>
            <a:r>
              <a:rPr lang="zh-CN" altLang="en-US" sz="2000" dirty="0" smtClean="0"/>
              <a:t>美国的</a:t>
            </a:r>
            <a:r>
              <a:rPr lang="en-US" altLang="zh-CN" sz="2000" dirty="0" err="1" smtClean="0"/>
              <a:t>Vensim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Ithink</a:t>
            </a:r>
            <a:r>
              <a:rPr lang="en-US" altLang="zh-CN" sz="2000" dirty="0" smtClean="0"/>
              <a:t>/Stella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Powersim</a:t>
            </a:r>
            <a:r>
              <a:rPr lang="zh-CN" altLang="en-US" sz="2000" dirty="0" smtClean="0"/>
              <a:t>，以及英国的</a:t>
            </a:r>
            <a:r>
              <a:rPr lang="en-US" altLang="zh-CN" sz="2000" dirty="0" smtClean="0"/>
              <a:t>DYSMAP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从类型上看，仿真平台可以分为</a:t>
            </a:r>
            <a:r>
              <a:rPr lang="zh-CN" altLang="en-US" sz="2000" i="1" dirty="0" smtClean="0"/>
              <a:t>面向模型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面向黑盒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专家研究型</a:t>
            </a:r>
            <a:r>
              <a:rPr lang="zh-CN" altLang="en-US" sz="2000" dirty="0" smtClean="0"/>
              <a:t>三类，而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Vensim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Ithink</a:t>
            </a:r>
            <a:r>
              <a:rPr lang="en-US" altLang="zh-CN" sz="2000" dirty="0" smtClean="0"/>
              <a:t>/Stella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DYSMAP</a:t>
            </a:r>
            <a:r>
              <a:rPr lang="zh-CN" altLang="en-US" sz="2000" dirty="0" smtClean="0"/>
              <a:t>等属于面向模型的仿真平台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6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基本函数的动态化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利用</a:t>
            </a:r>
            <a:r>
              <a:rPr lang="en-US" altLang="zh-CN" smtClean="0"/>
              <a:t>TIME</a:t>
            </a:r>
            <a:r>
              <a:rPr lang="zh-CN" altLang="en-US" smtClean="0"/>
              <a:t>将静态变为动态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897853"/>
            <a:ext cx="4920331" cy="2398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940" y="2564904"/>
            <a:ext cx="258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inflow=ln(0.2*Time)</a:t>
            </a:r>
            <a:endParaRPr lang="zh-CN" altLang="en-US"/>
          </a:p>
        </p:txBody>
      </p:sp>
      <p:grpSp>
        <p:nvGrpSpPr>
          <p:cNvPr id="6" name="StickyNote"/>
          <p:cNvGrpSpPr/>
          <p:nvPr>
            <p:custDataLst>
              <p:custData r:id="rId1"/>
            </p:custDataLst>
          </p:nvPr>
        </p:nvGrpSpPr>
        <p:grpSpPr>
          <a:xfrm>
            <a:off x="8448674" y="3646601"/>
            <a:ext cx="2470273" cy="2806735"/>
            <a:chOff x="3886200" y="2629127"/>
            <a:chExt cx="1371600" cy="148567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689509"/>
              <a:ext cx="1371600" cy="142529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自行尝试一下：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三角函数动态化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指数函数动态化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415470" y="2629127"/>
              <a:ext cx="313061" cy="11404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0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基本常数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公式设置中有部分特殊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17948" y="2953010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r>
              <a:rPr lang="en-US" altLang="zh-CN" dirty="0" smtClean="0"/>
              <a:t>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3.1415926…</a:t>
            </a:r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中需设定）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66620" y="29249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隐藏变量中的常数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3571188"/>
            <a:ext cx="3186132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3972" y="5301208"/>
            <a:ext cx="37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INITIAL(inflow) </a:t>
            </a:r>
            <a:r>
              <a:rPr lang="zh-CN" altLang="en-US" smtClean="0"/>
              <a:t>变量</a:t>
            </a:r>
            <a:r>
              <a:rPr lang="en-US" altLang="zh-CN" smtClean="0"/>
              <a:t>inflow</a:t>
            </a:r>
            <a:r>
              <a:rPr lang="zh-CN" altLang="en-US" smtClean="0"/>
              <a:t>的初始值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Vensim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开发者</a:t>
            </a:r>
            <a:r>
              <a:rPr lang="en-US" altLang="zh-CN" sz="2400" dirty="0" smtClean="0"/>
              <a:t>Bob </a:t>
            </a:r>
            <a:r>
              <a:rPr lang="en-US" altLang="zh-CN" sz="2400" dirty="0" err="1" smtClean="0"/>
              <a:t>Eberlein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000" dirty="0" smtClean="0"/>
              <a:t>MIT</a:t>
            </a:r>
            <a:r>
              <a:rPr lang="zh-CN" altLang="en-US" sz="2000" dirty="0" smtClean="0"/>
              <a:t>获得</a:t>
            </a:r>
            <a:r>
              <a:rPr lang="en-US" altLang="zh-CN" sz="2000" dirty="0" err="1" smtClean="0"/>
              <a:t>Ph.D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国际系统动力学学会主席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后主持多次国际系统动力学学术大会</a:t>
            </a:r>
            <a:endParaRPr lang="en-US" altLang="zh-CN" sz="2000" dirty="0" smtClean="0"/>
          </a:p>
          <a:p>
            <a:r>
              <a:rPr lang="en-US" altLang="zh-CN" sz="2400" dirty="0" smtClean="0"/>
              <a:t>1985</a:t>
            </a:r>
            <a:r>
              <a:rPr lang="zh-CN" altLang="en-US" sz="2400" dirty="0" smtClean="0"/>
              <a:t>年组建了</a:t>
            </a:r>
            <a:r>
              <a:rPr lang="en-US" altLang="zh-CN" sz="2400" dirty="0" err="1" smtClean="0"/>
              <a:t>Ventana</a:t>
            </a:r>
            <a:r>
              <a:rPr lang="en-US" altLang="zh-CN" sz="2400" dirty="0" smtClean="0"/>
              <a:t> Systems, Inc.</a:t>
            </a:r>
          </a:p>
          <a:p>
            <a:r>
              <a:rPr lang="en-US" altLang="zh-CN" sz="2400" dirty="0" smtClean="0"/>
              <a:t>1988</a:t>
            </a:r>
            <a:r>
              <a:rPr lang="zh-CN" altLang="en-US" sz="2400" dirty="0" smtClean="0"/>
              <a:t>年开发出了命名为</a:t>
            </a:r>
            <a:r>
              <a:rPr lang="en-US" altLang="zh-CN" sz="2400" dirty="0" err="1" smtClean="0"/>
              <a:t>Vensim</a:t>
            </a:r>
            <a:r>
              <a:rPr lang="zh-CN" altLang="en-US" sz="2400" dirty="0" smtClean="0"/>
              <a:t>的软件</a:t>
            </a:r>
            <a:endParaRPr lang="en-US" altLang="zh-CN" sz="2400" dirty="0" smtClean="0"/>
          </a:p>
          <a:p>
            <a:r>
              <a:rPr lang="zh-CN" altLang="en-US" sz="2400" dirty="0"/>
              <a:t>该</a:t>
            </a:r>
            <a:r>
              <a:rPr lang="zh-CN" altLang="en-US" sz="2400" dirty="0" smtClean="0"/>
              <a:t>软件至</a:t>
            </a:r>
            <a:r>
              <a:rPr lang="en-US" altLang="zh-CN" sz="2400" dirty="0" smtClean="0"/>
              <a:t>1993</a:t>
            </a:r>
            <a:r>
              <a:rPr lang="zh-CN" altLang="en-US" sz="2400" dirty="0" smtClean="0"/>
              <a:t>年才发布了</a:t>
            </a:r>
            <a:r>
              <a:rPr lang="zh-CN" altLang="en-US" sz="2400" dirty="0"/>
              <a:t>的</a:t>
            </a:r>
            <a:r>
              <a:rPr lang="en-US" altLang="zh-CN" sz="2400" dirty="0"/>
              <a:t>1.50</a:t>
            </a:r>
            <a:r>
              <a:rPr lang="zh-CN" altLang="en-US" sz="2400" dirty="0"/>
              <a:t>版</a:t>
            </a:r>
            <a:r>
              <a:rPr lang="zh-CN" altLang="en-US" sz="2400" dirty="0" smtClean="0"/>
              <a:t>稳定版本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Vensim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PLE </a:t>
            </a:r>
          </a:p>
          <a:p>
            <a:pPr lvl="1"/>
            <a:r>
              <a:rPr lang="zh-CN" altLang="en-US" dirty="0"/>
              <a:t>教育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PLE Plus</a:t>
            </a:r>
          </a:p>
          <a:p>
            <a:pPr lvl="1"/>
            <a:r>
              <a:rPr lang="zh-CN" altLang="en-US" dirty="0" smtClean="0"/>
              <a:t>除</a:t>
            </a:r>
            <a:r>
              <a:rPr lang="en-US" altLang="zh-CN" dirty="0" smtClean="0"/>
              <a:t>PLE</a:t>
            </a:r>
            <a:r>
              <a:rPr lang="zh-CN" altLang="en-US" dirty="0" smtClean="0"/>
              <a:t>的功能外具有</a:t>
            </a:r>
            <a:r>
              <a:rPr lang="en-US" altLang="zh-CN" dirty="0" smtClean="0"/>
              <a:t>Monte-Carlo</a:t>
            </a:r>
            <a:r>
              <a:rPr lang="zh-CN" altLang="en-US" dirty="0" smtClean="0"/>
              <a:t>模拟和灵敏度测试等功能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Profeesional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增加部分高级功能，包括方程文本编辑、下表变量等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DSS</a:t>
            </a:r>
          </a:p>
          <a:p>
            <a:pPr lvl="1"/>
            <a:r>
              <a:rPr lang="zh-CN" altLang="en-US" dirty="0" smtClean="0"/>
              <a:t>飞行模拟，另外可以通过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与外部程序交互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Model Reader</a:t>
            </a:r>
          </a:p>
          <a:p>
            <a:pPr lvl="1"/>
            <a:r>
              <a:rPr lang="en-US" altLang="zh-CN" dirty="0" err="1" smtClean="0"/>
              <a:t>Vensim</a:t>
            </a:r>
            <a:r>
              <a:rPr lang="zh-CN" altLang="en-US" dirty="0" smtClean="0"/>
              <a:t>的模型阅读版本，可以运行并分析模型，但不能修改</a:t>
            </a:r>
            <a:endParaRPr lang="en-US" altLang="zh-CN" dirty="0" smtClean="0"/>
          </a:p>
          <a:p>
            <a:r>
              <a:rPr lang="en-US" altLang="zh-CN" dirty="0" smtClean="0"/>
              <a:t>Molecules</a:t>
            </a:r>
          </a:p>
          <a:p>
            <a:pPr lvl="1"/>
            <a:r>
              <a:rPr lang="zh-CN" altLang="en-US" dirty="0" smtClean="0"/>
              <a:t>分子动力学软件</a:t>
            </a:r>
            <a:endParaRPr lang="en-US" altLang="zh-CN" dirty="0" smtClean="0"/>
          </a:p>
          <a:p>
            <a:r>
              <a:rPr lang="en-US" altLang="zh-CN" dirty="0" err="1" smtClean="0"/>
              <a:t>Venapps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程序，可二次开发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332656"/>
            <a:ext cx="10045592" cy="583954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软件基本布局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菜单栏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en-US" altLang="zh-CN" sz="1600" dirty="0" err="1" smtClean="0"/>
              <a:t>Vensim</a:t>
            </a:r>
            <a:r>
              <a:rPr lang="en-US" altLang="zh-CN" sz="1600" dirty="0" smtClean="0"/>
              <a:t> PLE</a:t>
            </a:r>
            <a:r>
              <a:rPr lang="zh-CN" altLang="en-US" sz="1600" dirty="0" smtClean="0"/>
              <a:t>中的所有功能都可以在菜单栏中找到对应选项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工具栏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zh-CN" altLang="en-US" sz="1600" dirty="0" smtClean="0"/>
              <a:t>常用的操作功能都在工具栏中有对应项，基本满足日常建模时使用需求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zh-CN" altLang="en-US" sz="1600" dirty="0" smtClean="0"/>
              <a:t>左侧显示了计算结果存放在哪里，而右侧</a:t>
            </a:r>
            <a:r>
              <a:rPr lang="en-US" altLang="zh-CN" sz="1600" dirty="0" smtClean="0"/>
              <a:t>Simulate</a:t>
            </a:r>
            <a:r>
              <a:rPr lang="zh-CN" altLang="en-US" sz="1600" dirty="0" smtClean="0"/>
              <a:t>则是用来启动仿真计算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marL="365760" lvl="1" indent="0">
              <a:buNone/>
            </a:pPr>
            <a:endParaRPr lang="en-US" altLang="zh-CN" sz="1600" dirty="0" smtClean="0"/>
          </a:p>
          <a:p>
            <a:pPr marL="365760" lvl="1" indent="0">
              <a:buNone/>
            </a:pPr>
            <a:r>
              <a:rPr lang="zh-CN" altLang="en-US" sz="1600" dirty="0"/>
              <a:t>这</a:t>
            </a:r>
            <a:r>
              <a:rPr lang="zh-CN" altLang="en-US" sz="1600" dirty="0" smtClean="0"/>
              <a:t>部分是建模时最常用的工具，中间四个</a:t>
            </a:r>
            <a:r>
              <a:rPr lang="en-US" altLang="zh-CN" sz="1600" dirty="0" smtClean="0"/>
              <a:t>Variable, Level, Arrow, Rate</a:t>
            </a:r>
            <a:r>
              <a:rPr lang="zh-CN" altLang="en-US" sz="1600" dirty="0" smtClean="0"/>
              <a:t>则是构成仿真系统的四个基本组件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marL="365760" lvl="1" indent="0">
              <a:buNone/>
            </a:pPr>
            <a:endParaRPr lang="en-US" altLang="zh-CN" sz="1600" dirty="0" smtClean="0"/>
          </a:p>
          <a:p>
            <a:pPr marL="365760" lvl="1" indent="0">
              <a:lnSpc>
                <a:spcPct val="100000"/>
              </a:lnSpc>
              <a:buNone/>
            </a:pPr>
            <a:r>
              <a:rPr lang="zh-CN" altLang="en-US" sz="1600" dirty="0" smtClean="0"/>
              <a:t>这里的工具则围绕组件构成的模型进行“修整”，分别是设置输入输出组件、添加注释、删除组件、设置公式和设置参考模型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980728"/>
            <a:ext cx="38481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80" y="1847875"/>
            <a:ext cx="316230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2762647"/>
            <a:ext cx="4048125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880" y="3677419"/>
            <a:ext cx="302895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880" y="4592191"/>
            <a:ext cx="2571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476672"/>
            <a:ext cx="9782801" cy="56955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分析工具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界面左侧一列是用来分析模型结构的工具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状态栏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在整个界面最下边还有一条成为状态栏的地方，这里所有功能均不涉及计算和分析，主要用来控制字体、颜色、显示方式等，此处自行尝试不做详细说明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412776"/>
            <a:ext cx="409575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52035" y="2542067"/>
            <a:ext cx="2736304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靠上一部分功能项，前两个是以树形展开模型因果关系；第三个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LOOPS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则用于分析因果回路；而最后两个则用于查看模型的具体公式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44" y="1377170"/>
            <a:ext cx="434816" cy="3094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8588" y="1493290"/>
            <a:ext cx="2736304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下半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区的功能项，主要用来展示模型计算结果，其中前两个是状态的曲线图，而中间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Table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Table Time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则分别以列表形式显示具体计算结果，最下一项则用于比较不同模型运行结果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5020752"/>
            <a:ext cx="6848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7525312" cy="2548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系统仿真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的核心是模型，相应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的，工具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中所有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功能围绕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四个组件展开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，抓住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四个组件的应用其他功能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则容易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7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zh-CN" altLang="en-US" dirty="0" smtClean="0"/>
              <a:t>仿真系统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7813344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例：有一个水池，一头进水 一头出水，</a:t>
            </a:r>
            <a:r>
              <a:rPr lang="zh-CN" altLang="en-US" sz="1800" dirty="0" smtClean="0"/>
              <a:t>假设水池没有</a:t>
            </a:r>
            <a:r>
              <a:rPr lang="zh-CN" altLang="en-US" sz="1800" dirty="0"/>
              <a:t>容积限制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问</a:t>
            </a:r>
            <a:r>
              <a:rPr lang="zh-CN" altLang="en-US" sz="1800" dirty="0" smtClean="0"/>
              <a:t>（小学数学题）</a:t>
            </a:r>
            <a:r>
              <a:rPr lang="en-US" altLang="zh-CN" sz="1800" dirty="0"/>
              <a:t>T</a:t>
            </a:r>
            <a:r>
              <a:rPr lang="zh-CN" altLang="en-US" sz="1800" dirty="0"/>
              <a:t>时刻后水池里有多少水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 smtClean="0"/>
              <a:t>（系统仿真题）</a:t>
            </a:r>
            <a:r>
              <a:rPr lang="zh-CN" altLang="en-US" sz="1800" dirty="0"/>
              <a:t>在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T</a:t>
            </a:r>
            <a:r>
              <a:rPr lang="zh-CN" altLang="en-US" sz="1800" dirty="0"/>
              <a:t>时刻过程中水池中的水位如何变化</a:t>
            </a:r>
            <a:endParaRPr lang="en-US" altLang="zh-CN" sz="1800" dirty="0"/>
          </a:p>
          <a:p>
            <a:endParaRPr lang="en-US" altLang="zh-CN" sz="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存</a:t>
            </a:r>
            <a:r>
              <a:rPr lang="zh-CN" altLang="en-US" sz="2000" dirty="0" smtClean="0"/>
              <a:t>量（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流</a:t>
            </a:r>
            <a:r>
              <a:rPr lang="zh-CN" altLang="en-US" sz="2000" dirty="0" smtClean="0"/>
              <a:t>量（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利用组件拼接建立一个仿真系统，如图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代表了水池中的水量，而左右两侧则分别代表了进水管和出水管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5920" r="48160"/>
          <a:stretch/>
        </p:blipFill>
        <p:spPr>
          <a:xfrm>
            <a:off x="3766896" y="2970091"/>
            <a:ext cx="432049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9119"/>
          <a:stretch/>
        </p:blipFill>
        <p:spPr>
          <a:xfrm>
            <a:off x="3766896" y="3931555"/>
            <a:ext cx="514747" cy="523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4455429"/>
            <a:ext cx="6141961" cy="1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构建仿真系统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调节组件状态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组件中会有小圆点，代表组件内一部分的状态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率</a:t>
            </a:r>
            <a:r>
              <a:rPr lang="zh-CN" altLang="en-US" sz="1800" dirty="0" smtClean="0"/>
              <a:t>量组件左右小圆点可以调整箭头指向方向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中间上下三角组成的漏斗用于承接</a:t>
            </a:r>
            <a:r>
              <a:rPr lang="en-US" altLang="zh-CN" sz="1800" dirty="0" smtClean="0"/>
              <a:t>Arrow</a:t>
            </a:r>
            <a:r>
              <a:rPr lang="zh-CN" altLang="en-US" sz="1800" dirty="0" smtClean="0"/>
              <a:t>连接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4005064"/>
            <a:ext cx="4086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CD53CC9-5FFA-4C9E-8E24-CEA10B937DF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8.xml><?xml version="1.0" encoding="utf-8"?>
<ds:datastoreItem xmlns:ds="http://schemas.openxmlformats.org/officeDocument/2006/customXml" ds:itemID="{CA6A3AB6-96E7-4ABC-8918-ED68F1C725E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950</TotalTime>
  <Words>1107</Words>
  <Application>Microsoft Office PowerPoint</Application>
  <PresentationFormat>自定义</PresentationFormat>
  <Paragraphs>166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华文彩云</vt:lpstr>
      <vt:lpstr>华文行楷</vt:lpstr>
      <vt:lpstr>华文楷体</vt:lpstr>
      <vt:lpstr>微软雅黑</vt:lpstr>
      <vt:lpstr>Arial</vt:lpstr>
      <vt:lpstr>Euphemia</vt:lpstr>
      <vt:lpstr>Segoe UI</vt:lpstr>
      <vt:lpstr>Times New Roman</vt:lpstr>
      <vt:lpstr>Wingdings</vt:lpstr>
      <vt:lpstr>数学 16x9</vt:lpstr>
      <vt:lpstr>物流系统建模与仿真</vt:lpstr>
      <vt:lpstr>仿真平台</vt:lpstr>
      <vt:lpstr>Vensim</vt:lpstr>
      <vt:lpstr>Vensim</vt:lpstr>
      <vt:lpstr>PowerPoint 演示文稿</vt:lpstr>
      <vt:lpstr>PowerPoint 演示文稿</vt:lpstr>
      <vt:lpstr>总结</vt:lpstr>
      <vt:lpstr>构建仿真系统</vt:lpstr>
      <vt:lpstr>构建仿真系统</vt:lpstr>
      <vt:lpstr>设置系统参数</vt:lpstr>
      <vt:lpstr>运行仿真系统</vt:lpstr>
      <vt:lpstr>元素间的联系</vt:lpstr>
      <vt:lpstr>第四个元素：Variable</vt:lpstr>
      <vt:lpstr>隐藏变量Time</vt:lpstr>
      <vt:lpstr>练习：系统仿真模型</vt:lpstr>
      <vt:lpstr>总结</vt:lpstr>
      <vt:lpstr>思考</vt:lpstr>
      <vt:lpstr>基本运算符</vt:lpstr>
      <vt:lpstr>SD函数类型</vt:lpstr>
      <vt:lpstr>基本函数的动态化</vt:lpstr>
      <vt:lpstr>基本常数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53</cp:revision>
  <dcterms:created xsi:type="dcterms:W3CDTF">2018-02-25T17:57:50Z</dcterms:created>
  <dcterms:modified xsi:type="dcterms:W3CDTF">2019-03-12T13:48:45Z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