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9"/>
  </p:sldMasterIdLst>
  <p:notesMasterIdLst>
    <p:notesMasterId r:id="rId32"/>
  </p:notesMasterIdLst>
  <p:handoutMasterIdLst>
    <p:handoutMasterId r:id="rId33"/>
  </p:handoutMasterIdLst>
  <p:sldIdLst>
    <p:sldId id="256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77" r:id="rId19"/>
    <p:sldId id="272" r:id="rId20"/>
    <p:sldId id="273" r:id="rId21"/>
    <p:sldId id="274" r:id="rId22"/>
    <p:sldId id="281" r:id="rId23"/>
    <p:sldId id="282" r:id="rId24"/>
    <p:sldId id="276" r:id="rId25"/>
    <p:sldId id="264" r:id="rId26"/>
    <p:sldId id="265" r:id="rId27"/>
    <p:sldId id="266" r:id="rId28"/>
    <p:sldId id="270" r:id="rId29"/>
    <p:sldId id="279" r:id="rId30"/>
    <p:sldId id="280" r:id="rId31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94" autoAdjust="0"/>
  </p:normalViewPr>
  <p:slideViewPr>
    <p:cSldViewPr showGuides="1">
      <p:cViewPr varScale="1">
        <p:scale>
          <a:sx n="87" d="100"/>
          <a:sy n="87" d="100"/>
        </p:scale>
        <p:origin x="696" y="78"/>
      </p:cViewPr>
      <p:guideLst>
        <p:guide orient="horz" pos="2160"/>
        <p:guide pos="3839"/>
        <p:guide pos="10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21" Type="http://schemas.openxmlformats.org/officeDocument/2006/relationships/slide" Target="slides/slide12.xml"/><Relationship Id="rId34" Type="http://schemas.openxmlformats.org/officeDocument/2006/relationships/presProps" Target="presProps.xml"/><Relationship Id="rId7" Type="http://schemas.openxmlformats.org/officeDocument/2006/relationships/customXml" Target="../customXml/item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1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viewProps" Target="viewProps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18CD539-FAD5-4365-8C96-1C15728EA4F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2019年3月12日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D6BDDC-F39A-4E16-93D6-E40B88AA6D58}" type="datetime2">
              <a:rPr lang="zh-CN" altLang="en-US" smtClean="0"/>
              <a:pPr/>
              <a:t>2019年3月12日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1221E5-7225-48EB-A4EE-420E7BFCF70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138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​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​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 smtClean="0"/>
              <a:t>单击以编辑母版副标题样式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47C3F0-2957-4D41-9FB7-182757A04D67}" type="datetime2">
              <a:rPr lang="zh-CN" altLang="en-US" smtClean="0"/>
              <a:pPr/>
              <a:t>2019年3月12日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DF8E148-EC1F-43A2-8C9E-1F57F6D08A76}" type="datetime2">
              <a:rPr lang="zh-CN" altLang="en-US" smtClean="0"/>
              <a:pPr/>
              <a:t>2019年3月12日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B7B4C11-1E14-4887-9E78-A9346EC068F1}" type="datetime2">
              <a:rPr lang="zh-CN" altLang="en-US" smtClean="0"/>
              <a:pPr/>
              <a:t>2019年3月12日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6FD5D46-E987-42B2-B42C-B8920598FADE}" type="datetime2">
              <a:rPr lang="zh-CN" altLang="en-US" smtClean="0"/>
              <a:pPr/>
              <a:t>2019年3月12日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​​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365F240-A7EF-41C8-A85B-C448CF84B5E5}" type="datetime2">
              <a:rPr lang="zh-CN" altLang="en-US" smtClean="0"/>
              <a:pPr/>
              <a:t>2019年3月12日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70B30E-8728-44DB-AEE3-E4A75AEDBBD9}" type="datetime2">
              <a:rPr lang="zh-CN" altLang="en-US" smtClean="0"/>
              <a:pPr/>
              <a:t>2019年3月12日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80BCF82-A51A-4389-A573-378AD02C5141}" type="datetime2">
              <a:rPr lang="zh-CN" altLang="en-US" smtClean="0"/>
              <a:pPr/>
              <a:t>2019年3月12日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E03A716-E3DC-4D9D-823C-60FCD8C9B163}" type="datetime2">
              <a:rPr lang="zh-CN" altLang="en-US" smtClean="0"/>
              <a:pPr/>
              <a:t>2019年3月12日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​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​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16B8A94-44E5-4844-A22C-F796FCAA90D9}" type="datetime2">
              <a:rPr lang="zh-CN" altLang="en-US" smtClean="0"/>
              <a:pPr/>
              <a:t>2019年3月12日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288B2AC-AC0A-4E49-82A3-94EE74FA7FBF}" type="datetime2">
              <a:rPr lang="zh-CN" altLang="en-US" smtClean="0"/>
              <a:pPr/>
              <a:t>2019年3月12日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878E339-1BD2-4FEE-A113-9A0301740CF6}" type="datetime2">
              <a:rPr lang="zh-CN" altLang="en-US" smtClean="0"/>
              <a:pPr/>
              <a:t>2019年3月12日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27612" y="6356351"/>
            <a:ext cx="137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339CB27-C670-4AAB-948C-7E3D1D9FAE30}" type="datetime2">
              <a:rPr lang="zh-CN" altLang="en-US" smtClean="0"/>
              <a:pPr/>
              <a:t>2019年3月12日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物流系统建模与仿真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第四节 </a:t>
            </a:r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逻辑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函数与测试函数 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测试函数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除典型数学函数外，系统仿真涉及大量动态性问题，其中还有一些常见动态性函数必须掌握</a:t>
            </a:r>
            <a:endParaRPr lang="en-US" altLang="zh-CN" smtClean="0"/>
          </a:p>
          <a:p>
            <a:r>
              <a:rPr lang="zh-CN" altLang="en-US"/>
              <a:t>有</a:t>
            </a:r>
            <a:r>
              <a:rPr lang="zh-CN" altLang="en-US" smtClean="0"/>
              <a:t>一类日常业务中常见的函数类型，常用来测试系统的输入输出性质，在软件里被归入“测试函数”类</a:t>
            </a:r>
            <a:endParaRPr lang="en-US" altLang="zh-CN" smtClean="0"/>
          </a:p>
          <a:p>
            <a:r>
              <a:rPr lang="zh-CN" altLang="en-US" smtClean="0"/>
              <a:t>必须掌握的几个测试函数</a:t>
            </a:r>
            <a:endParaRPr lang="en-US" altLang="zh-CN" smtClean="0"/>
          </a:p>
          <a:p>
            <a:pPr lvl="1"/>
            <a:r>
              <a:rPr lang="zh-CN" altLang="en-US" smtClean="0"/>
              <a:t>阶跃函数</a:t>
            </a:r>
            <a:endParaRPr lang="en-US" altLang="zh-CN" smtClean="0"/>
          </a:p>
          <a:p>
            <a:pPr lvl="1"/>
            <a:r>
              <a:rPr lang="zh-CN" altLang="en-US" smtClean="0"/>
              <a:t>斜坡函数</a:t>
            </a:r>
            <a:endParaRPr lang="en-US" altLang="zh-CN" smtClean="0"/>
          </a:p>
          <a:p>
            <a:pPr lvl="1"/>
            <a:r>
              <a:rPr lang="zh-CN" altLang="en-US" smtClean="0"/>
              <a:t>脉冲函数</a:t>
            </a:r>
            <a:endParaRPr lang="en-US" altLang="zh-CN" smtClean="0"/>
          </a:p>
          <a:p>
            <a:pPr lvl="1"/>
            <a:r>
              <a:rPr lang="zh-CN" altLang="en-US" smtClean="0"/>
              <a:t>延迟函数</a:t>
            </a:r>
            <a:endParaRPr lang="en-US" altLang="zh-CN" smtClean="0"/>
          </a:p>
          <a:p>
            <a:pPr lvl="1"/>
            <a:r>
              <a:rPr lang="zh-CN" altLang="en-US" smtClean="0"/>
              <a:t>平滑函数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52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smtClean="0"/>
              <a:t>阶跃函数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7" y="1600200"/>
            <a:ext cx="5149048" cy="4572000"/>
          </a:xfrm>
        </p:spPr>
        <p:txBody>
          <a:bodyPr/>
          <a:lstStyle/>
          <a:p>
            <a:r>
              <a:rPr lang="zh-CN" altLang="en-US" smtClean="0"/>
              <a:t>从时间轴某时刻开始，之前为</a:t>
            </a:r>
            <a:r>
              <a:rPr lang="en-US" altLang="zh-CN" smtClean="0"/>
              <a:t>0</a:t>
            </a:r>
            <a:r>
              <a:rPr lang="zh-CN" altLang="en-US" smtClean="0"/>
              <a:t>，之后直接越到某数值。</a:t>
            </a:r>
            <a:endParaRPr lang="en-US" altLang="zh-CN" smtClean="0"/>
          </a:p>
          <a:p>
            <a:r>
              <a:rPr lang="zh-CN" altLang="en-US" smtClean="0"/>
              <a:t>模仿某业务开始并持续的状态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表达式：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step(</a:t>
            </a:r>
            <a:r>
              <a:rPr lang="zh-CN" altLang="en-US" smtClean="0"/>
              <a:t>数值</a:t>
            </a:r>
            <a:r>
              <a:rPr lang="en-US" altLang="zh-CN" smtClean="0"/>
              <a:t>,</a:t>
            </a:r>
            <a:r>
              <a:rPr lang="zh-CN" altLang="en-US" smtClean="0"/>
              <a:t>时间</a:t>
            </a:r>
            <a:r>
              <a:rPr lang="en-US" altLang="zh-CN" smtClean="0"/>
              <a:t>)</a:t>
            </a:r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STEP(5,10)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r="20259" b="20418"/>
          <a:stretch/>
        </p:blipFill>
        <p:spPr>
          <a:xfrm>
            <a:off x="7512910" y="4293096"/>
            <a:ext cx="4062543" cy="236682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436" y="4897805"/>
            <a:ext cx="3921449" cy="145695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r="20601" b="20075"/>
          <a:stretch/>
        </p:blipFill>
        <p:spPr>
          <a:xfrm>
            <a:off x="7512910" y="1268760"/>
            <a:ext cx="3863327" cy="259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92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smtClean="0"/>
              <a:t>斜坡函数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在某时间段内从</a:t>
            </a:r>
            <a:r>
              <a:rPr lang="en-US" altLang="zh-CN" smtClean="0"/>
              <a:t>0</a:t>
            </a:r>
            <a:r>
              <a:rPr lang="zh-CN" altLang="en-US" smtClean="0"/>
              <a:t>逐步抬升至制定值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表达式：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RAMP(</a:t>
            </a:r>
            <a:r>
              <a:rPr lang="zh-CN" altLang="en-US" smtClean="0"/>
              <a:t>数值</a:t>
            </a:r>
            <a:r>
              <a:rPr lang="en-US" altLang="zh-CN" smtClean="0"/>
              <a:t>,</a:t>
            </a:r>
            <a:r>
              <a:rPr lang="zh-CN" altLang="en-US" smtClean="0"/>
              <a:t>开始时间</a:t>
            </a:r>
            <a:r>
              <a:rPr lang="en-US" altLang="zh-CN" smtClean="0"/>
              <a:t>,</a:t>
            </a:r>
            <a:r>
              <a:rPr lang="zh-CN" altLang="en-US" smtClean="0"/>
              <a:t>结束时间</a:t>
            </a:r>
            <a:r>
              <a:rPr lang="en-US" altLang="zh-CN" smtClean="0"/>
              <a:t>)</a:t>
            </a:r>
          </a:p>
          <a:p>
            <a:pPr marL="0" indent="0">
              <a:buNone/>
            </a:pPr>
            <a:r>
              <a:rPr lang="zh-CN" altLang="en-US" smtClean="0"/>
              <a:t>例：</a:t>
            </a: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inflow=ramp(15,20,50)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r="20783" b="20610"/>
          <a:stretch/>
        </p:blipFill>
        <p:spPr>
          <a:xfrm>
            <a:off x="7822604" y="1916832"/>
            <a:ext cx="3894761" cy="436527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4725144"/>
            <a:ext cx="4265101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25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20783" b="20610"/>
          <a:stretch/>
        </p:blipFill>
        <p:spPr>
          <a:xfrm>
            <a:off x="8615452" y="0"/>
            <a:ext cx="3573373" cy="400506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1499" y="292091"/>
            <a:ext cx="9782801" cy="952624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脉冲函数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3892" y="1556792"/>
            <a:ext cx="9782801" cy="4572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脉冲函数表示一个时间段里发生的业务数量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表达式：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7030A0"/>
                </a:solidFill>
              </a:rPr>
              <a:t>PULSE(</a:t>
            </a:r>
            <a:r>
              <a:rPr lang="zh-CN" altLang="en-US" sz="2400" dirty="0" smtClean="0">
                <a:solidFill>
                  <a:srgbClr val="7030A0"/>
                </a:solidFill>
              </a:rPr>
              <a:t>开始时间</a:t>
            </a:r>
            <a:r>
              <a:rPr lang="en-US" altLang="zh-CN" sz="2400" dirty="0" smtClean="0">
                <a:solidFill>
                  <a:srgbClr val="7030A0"/>
                </a:solidFill>
              </a:rPr>
              <a:t>,</a:t>
            </a:r>
            <a:r>
              <a:rPr lang="zh-CN" altLang="en-US" sz="2400" dirty="0" smtClean="0">
                <a:solidFill>
                  <a:srgbClr val="7030A0"/>
                </a:solidFill>
              </a:rPr>
              <a:t>持续时间</a:t>
            </a:r>
            <a:r>
              <a:rPr lang="en-US" altLang="zh-CN" sz="2400" dirty="0" smtClean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zh-CN" altLang="en-US" dirty="0" smtClean="0"/>
              <a:t>管理中的意义：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例：企业在第</a:t>
            </a:r>
            <a:r>
              <a:rPr lang="en-US" altLang="zh-CN" dirty="0" smtClean="0"/>
              <a:t>15</a:t>
            </a:r>
            <a:r>
              <a:rPr lang="zh-CN" altLang="en-US" dirty="0" smtClean="0"/>
              <a:t>天采购一次，共</a:t>
            </a:r>
            <a:r>
              <a:rPr lang="en-US" altLang="zh-CN" dirty="0" smtClean="0"/>
              <a:t>1</a:t>
            </a:r>
            <a:r>
              <a:rPr lang="zh-CN" altLang="en-US" dirty="0" smtClean="0"/>
              <a:t>吨物资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inflow=1*pulse(15,1)</a:t>
            </a:r>
          </a:p>
          <a:p>
            <a:r>
              <a:rPr lang="zh-CN" altLang="en-US" dirty="0" smtClean="0"/>
              <a:t>多级脉冲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7030A0"/>
                </a:solidFill>
              </a:rPr>
              <a:t>PULSE </a:t>
            </a:r>
            <a:r>
              <a:rPr lang="en-US" altLang="zh-CN" sz="2400" dirty="0">
                <a:solidFill>
                  <a:srgbClr val="7030A0"/>
                </a:solidFill>
              </a:rPr>
              <a:t>TRAIN(</a:t>
            </a:r>
            <a:r>
              <a:rPr lang="zh-CN" altLang="en-US" sz="2400" dirty="0">
                <a:solidFill>
                  <a:srgbClr val="7030A0"/>
                </a:solidFill>
              </a:rPr>
              <a:t>开始时间，持续时间，两个脉冲之间间隔，结束时间</a:t>
            </a:r>
            <a:r>
              <a:rPr lang="en-US" altLang="zh-CN" sz="2400" dirty="0">
                <a:solidFill>
                  <a:srgbClr val="7030A0"/>
                </a:solidFill>
              </a:rPr>
              <a:t>)</a:t>
            </a:r>
            <a:endParaRPr lang="zh-CN" altLang="en-US" sz="2400" dirty="0">
              <a:solidFill>
                <a:srgbClr val="7030A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943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延迟函数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事物产生变化，但是其传导需要延后一段时间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物流中，发货到收货之间有一个在途运输的延迟时间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疾病传染，感染到发病有一个潜伏期</a:t>
            </a:r>
            <a:endParaRPr lang="en-US" altLang="zh-CN" dirty="0" smtClean="0"/>
          </a:p>
          <a:p>
            <a:r>
              <a:rPr lang="zh-CN" altLang="en-US" dirty="0" smtClean="0"/>
              <a:t>延迟函数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格式： </a:t>
            </a:r>
            <a:r>
              <a:rPr lang="en-US" altLang="zh-CN" dirty="0" smtClean="0">
                <a:solidFill>
                  <a:srgbClr val="7030A0"/>
                </a:solidFill>
              </a:rPr>
              <a:t>DELAY(X</a:t>
            </a:r>
            <a:r>
              <a:rPr lang="zh-CN" altLang="en-US" dirty="0" smtClean="0">
                <a:solidFill>
                  <a:srgbClr val="7030A0"/>
                </a:solidFill>
              </a:rPr>
              <a:t>，</a:t>
            </a:r>
            <a:r>
              <a:rPr lang="en-US" altLang="zh-CN" dirty="0" smtClean="0">
                <a:solidFill>
                  <a:srgbClr val="7030A0"/>
                </a:solidFill>
              </a:rPr>
              <a:t>T</a:t>
            </a:r>
            <a:r>
              <a:rPr lang="zh-CN" altLang="en-US" dirty="0" smtClean="0">
                <a:solidFill>
                  <a:srgbClr val="7030A0"/>
                </a:solidFill>
              </a:rPr>
              <a:t>）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pPr lvl="1"/>
            <a:r>
              <a:rPr lang="zh-CN" altLang="en-US" dirty="0" smtClean="0"/>
              <a:t>自变量</a:t>
            </a:r>
            <a:r>
              <a:rPr lang="en-US" altLang="zh-CN" dirty="0" smtClean="0"/>
              <a:t>X</a:t>
            </a:r>
            <a:r>
              <a:rPr lang="zh-CN" altLang="en-US" dirty="0" smtClean="0"/>
              <a:t>输入后，延后</a:t>
            </a:r>
            <a:r>
              <a:rPr lang="en-US" altLang="zh-CN" dirty="0" smtClean="0"/>
              <a:t>T</a:t>
            </a:r>
            <a:r>
              <a:rPr lang="zh-CN" altLang="en-US" dirty="0" smtClean="0"/>
              <a:t>时间才输出</a:t>
            </a:r>
            <a:endParaRPr lang="en-US" altLang="zh-CN" dirty="0" smtClean="0"/>
          </a:p>
          <a:p>
            <a:r>
              <a:rPr lang="zh-CN" altLang="en-US" dirty="0" smtClean="0"/>
              <a:t>延迟函数阶数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格式：</a:t>
            </a:r>
            <a:r>
              <a:rPr lang="en-US" altLang="zh-CN" dirty="0" smtClean="0">
                <a:solidFill>
                  <a:srgbClr val="7030A0"/>
                </a:solidFill>
              </a:rPr>
              <a:t>DELAY3(X,T)</a:t>
            </a:r>
          </a:p>
          <a:p>
            <a:pPr lvl="1"/>
            <a:r>
              <a:rPr lang="zh-CN" altLang="en-US" dirty="0"/>
              <a:t>三</a:t>
            </a:r>
            <a:r>
              <a:rPr lang="zh-CN" altLang="en-US" dirty="0" smtClean="0"/>
              <a:t>阶延迟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468" y="4615111"/>
            <a:ext cx="4992683" cy="173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26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平滑函数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7" y="1600200"/>
            <a:ext cx="6589208" cy="4572000"/>
          </a:xfrm>
        </p:spPr>
        <p:txBody>
          <a:bodyPr/>
          <a:lstStyle/>
          <a:p>
            <a:r>
              <a:rPr lang="zh-CN" altLang="en-US" smtClean="0"/>
              <a:t>日常业务的突然改变，往往需要一定时间进行处理、消化，在数据上表现出曲线的尖锐变化被平滑为平缓趋势，并逐步达到目标</a:t>
            </a:r>
            <a:endParaRPr lang="en-US" altLang="zh-CN" smtClean="0"/>
          </a:p>
          <a:p>
            <a:r>
              <a:rPr lang="zh-CN" altLang="en-US" smtClean="0"/>
              <a:t>平滑函数</a:t>
            </a:r>
            <a:endParaRPr lang="en-US" altLang="zh-CN" smtClean="0"/>
          </a:p>
          <a:p>
            <a:pPr lvl="1"/>
            <a:r>
              <a:rPr lang="zh-CN" altLang="en-US" smtClean="0"/>
              <a:t>格式</a:t>
            </a:r>
            <a:r>
              <a:rPr lang="en-US" altLang="zh-CN" smtClean="0"/>
              <a:t>SMOOTH(X,T)</a:t>
            </a:r>
          </a:p>
          <a:p>
            <a:pPr lvl="1"/>
            <a:r>
              <a:rPr lang="zh-CN" altLang="en-US" smtClean="0"/>
              <a:t>自变量</a:t>
            </a:r>
            <a:r>
              <a:rPr lang="en-US" altLang="zh-CN" smtClean="0"/>
              <a:t>X</a:t>
            </a:r>
            <a:r>
              <a:rPr lang="zh-CN" altLang="en-US" smtClean="0"/>
              <a:t>输入后，需要经过</a:t>
            </a:r>
            <a:r>
              <a:rPr lang="en-US" altLang="zh-CN" smtClean="0"/>
              <a:t>T</a:t>
            </a:r>
            <a:r>
              <a:rPr lang="zh-CN" altLang="en-US" smtClean="0"/>
              <a:t>时间进行平滑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614692" y="5301208"/>
            <a:ext cx="288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NOTE</a:t>
            </a:r>
            <a:r>
              <a:rPr lang="zh-CN" altLang="en-US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：延迟与平滑是我们后边涉及到的两个专题内容，此处需先掌握这两个函数的用法。</a:t>
            </a:r>
            <a:endParaRPr lang="zh-CN" altLang="en-US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620" y="1495207"/>
            <a:ext cx="38671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01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案例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企业仓库设置库存管理策略，当低于预期存量时开始进货，库存消耗设置为正态随机数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284" y="3429000"/>
            <a:ext cx="5579313" cy="286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25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统计函数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随机函数 </a:t>
            </a:r>
            <a:r>
              <a:rPr lang="en-US" altLang="zh-CN" smtClean="0"/>
              <a:t>RANDOM</a:t>
            </a:r>
            <a:r>
              <a:rPr lang="zh-CN" altLang="en-US" smtClean="0"/>
              <a:t>系列函数</a:t>
            </a:r>
            <a:endParaRPr lang="en-US" altLang="zh-CN" smtClean="0"/>
          </a:p>
          <a:p>
            <a:pPr lvl="1"/>
            <a:r>
              <a:rPr lang="zh-CN" altLang="en-US" smtClean="0"/>
              <a:t>所有随机函数均是动态的</a:t>
            </a:r>
            <a:endParaRPr lang="en-US" altLang="zh-CN" smtClean="0"/>
          </a:p>
          <a:p>
            <a:pPr lvl="1"/>
            <a:r>
              <a:rPr lang="zh-CN" altLang="en-US" smtClean="0"/>
              <a:t>随机函数均以</a:t>
            </a:r>
            <a:r>
              <a:rPr lang="en-US" altLang="zh-CN" smtClean="0"/>
              <a:t>RANDOM</a:t>
            </a:r>
            <a:r>
              <a:rPr lang="zh-CN" altLang="en-US" smtClean="0"/>
              <a:t>开头，加上对应分布名称</a:t>
            </a:r>
            <a:endParaRPr lang="en-US" altLang="zh-CN" smtClean="0"/>
          </a:p>
          <a:p>
            <a:pPr lvl="1"/>
            <a:r>
              <a:rPr lang="zh-CN" altLang="en-US" smtClean="0"/>
              <a:t>依赖随机种子</a:t>
            </a:r>
            <a:endParaRPr lang="en-US" altLang="zh-CN" smtClean="0"/>
          </a:p>
          <a:p>
            <a:pPr marL="0" indent="0">
              <a:buNone/>
            </a:pPr>
            <a:endParaRPr lang="en-US" altLang="zh-CN" sz="2000" smtClean="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endParaRPr lang="en-US" altLang="zh-CN" sz="2000" smtClean="0"/>
          </a:p>
          <a:p>
            <a:pPr marL="0" indent="0">
              <a:buNone/>
            </a:pPr>
            <a:r>
              <a:rPr lang="zh-CN" altLang="en-US" sz="2000" smtClean="0"/>
              <a:t>表达式</a:t>
            </a:r>
            <a:endParaRPr lang="en-US" altLang="zh-CN" sz="2000" smtClean="0"/>
          </a:p>
          <a:p>
            <a:pPr marL="0" indent="0">
              <a:buNone/>
            </a:pPr>
            <a:r>
              <a:rPr lang="en-US" altLang="zh-CN" sz="1800" smtClean="0">
                <a:solidFill>
                  <a:srgbClr val="7030A0"/>
                </a:solidFill>
              </a:rPr>
              <a:t>RANDOM NORMAL(</a:t>
            </a:r>
            <a:r>
              <a:rPr lang="zh-CN" altLang="en-US" sz="1800" smtClean="0">
                <a:solidFill>
                  <a:srgbClr val="7030A0"/>
                </a:solidFill>
              </a:rPr>
              <a:t>最小值</a:t>
            </a:r>
            <a:r>
              <a:rPr lang="en-US" altLang="zh-CN" sz="1800" smtClean="0">
                <a:solidFill>
                  <a:srgbClr val="7030A0"/>
                </a:solidFill>
              </a:rPr>
              <a:t>,</a:t>
            </a:r>
            <a:r>
              <a:rPr lang="zh-CN" altLang="en-US" sz="1800" smtClean="0">
                <a:solidFill>
                  <a:srgbClr val="7030A0"/>
                </a:solidFill>
              </a:rPr>
              <a:t>最大值</a:t>
            </a:r>
            <a:r>
              <a:rPr lang="en-US" altLang="zh-CN" sz="1800" smtClean="0">
                <a:solidFill>
                  <a:srgbClr val="7030A0"/>
                </a:solidFill>
              </a:rPr>
              <a:t>,</a:t>
            </a:r>
            <a:r>
              <a:rPr lang="zh-CN" altLang="en-US" sz="1800" smtClean="0">
                <a:solidFill>
                  <a:srgbClr val="7030A0"/>
                </a:solidFill>
              </a:rPr>
              <a:t>期望</a:t>
            </a:r>
            <a:r>
              <a:rPr lang="en-US" altLang="zh-CN" sz="1800" smtClean="0">
                <a:solidFill>
                  <a:srgbClr val="7030A0"/>
                </a:solidFill>
              </a:rPr>
              <a:t>,</a:t>
            </a:r>
            <a:r>
              <a:rPr lang="zh-CN" altLang="en-US" sz="1800" smtClean="0">
                <a:solidFill>
                  <a:srgbClr val="7030A0"/>
                </a:solidFill>
              </a:rPr>
              <a:t>标准差</a:t>
            </a:r>
            <a:r>
              <a:rPr lang="en-US" altLang="zh-CN" sz="1800" smtClean="0">
                <a:solidFill>
                  <a:srgbClr val="7030A0"/>
                </a:solidFill>
              </a:rPr>
              <a:t>,</a:t>
            </a:r>
            <a:r>
              <a:rPr lang="zh-CN" altLang="en-US" sz="1800" smtClean="0">
                <a:solidFill>
                  <a:srgbClr val="7030A0"/>
                </a:solidFill>
              </a:rPr>
              <a:t>随机数种子</a:t>
            </a:r>
            <a:r>
              <a:rPr lang="en-US" altLang="zh-CN" sz="1800" smtClean="0">
                <a:solidFill>
                  <a:srgbClr val="7030A0"/>
                </a:solidFill>
              </a:rPr>
              <a:t>)</a:t>
            </a:r>
            <a:endParaRPr lang="zh-CN" altLang="en-US" sz="180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9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随机函数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正态随机函数</a:t>
            </a:r>
            <a:endParaRPr lang="en-US" altLang="zh-CN" dirty="0" smtClean="0"/>
          </a:p>
          <a:p>
            <a:r>
              <a:rPr lang="zh-CN" altLang="en-US" dirty="0" smtClean="0"/>
              <a:t>设置一个简单随机函数的输入系统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3069" y="2924944"/>
            <a:ext cx="5684436" cy="361352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436" y="4221088"/>
            <a:ext cx="4734770" cy="15494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610286" y="3760475"/>
            <a:ext cx="4523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inflow=</a:t>
            </a:r>
            <a:r>
              <a:rPr lang="zh-CN" altLang="en-US" dirty="0" smtClean="0">
                <a:solidFill>
                  <a:srgbClr val="7030A0"/>
                </a:solidFill>
              </a:rPr>
              <a:t>RANDOM </a:t>
            </a:r>
            <a:r>
              <a:rPr lang="zh-CN" altLang="en-US" dirty="0">
                <a:solidFill>
                  <a:srgbClr val="7030A0"/>
                </a:solidFill>
              </a:rPr>
              <a:t>NORMAL(1, 10,7 , 2 , 12)</a:t>
            </a:r>
          </a:p>
        </p:txBody>
      </p:sp>
    </p:spTree>
    <p:extLst>
      <p:ext uri="{BB962C8B-B14F-4D97-AF65-F5344CB8AC3E}">
        <p14:creationId xmlns:p14="http://schemas.microsoft.com/office/powerpoint/2010/main" val="354982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332656"/>
            <a:ext cx="9782801" cy="5760640"/>
          </a:xfrm>
        </p:spPr>
        <p:txBody>
          <a:bodyPr/>
          <a:lstStyle/>
          <a:p>
            <a:r>
              <a:rPr lang="zh-CN" altLang="en-US" dirty="0" smtClean="0"/>
              <a:t>均匀分布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1800" dirty="0" smtClean="0"/>
              <a:t>表达式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7030A0"/>
                </a:solidFill>
              </a:rPr>
              <a:t>RANDOM NORMAL(</a:t>
            </a:r>
            <a:r>
              <a:rPr lang="zh-CN" altLang="en-US" sz="1600" dirty="0" smtClean="0">
                <a:solidFill>
                  <a:srgbClr val="7030A0"/>
                </a:solidFill>
              </a:rPr>
              <a:t>最小值</a:t>
            </a:r>
            <a:r>
              <a:rPr lang="en-US" altLang="zh-CN" sz="1600" dirty="0">
                <a:solidFill>
                  <a:srgbClr val="7030A0"/>
                </a:solidFill>
              </a:rPr>
              <a:t>,</a:t>
            </a:r>
            <a:r>
              <a:rPr lang="zh-CN" altLang="en-US" sz="1600" dirty="0">
                <a:solidFill>
                  <a:srgbClr val="7030A0"/>
                </a:solidFill>
              </a:rPr>
              <a:t>最大</a:t>
            </a:r>
            <a:r>
              <a:rPr lang="zh-CN" altLang="en-US" sz="1600" dirty="0" smtClean="0">
                <a:solidFill>
                  <a:srgbClr val="7030A0"/>
                </a:solidFill>
              </a:rPr>
              <a:t>值</a:t>
            </a:r>
            <a:r>
              <a:rPr lang="en-US" altLang="zh-CN" sz="1600" dirty="0" smtClean="0">
                <a:solidFill>
                  <a:srgbClr val="7030A0"/>
                </a:solidFill>
              </a:rPr>
              <a:t>,</a:t>
            </a:r>
            <a:r>
              <a:rPr lang="zh-CN" altLang="en-US" sz="1600" dirty="0">
                <a:solidFill>
                  <a:srgbClr val="7030A0"/>
                </a:solidFill>
              </a:rPr>
              <a:t>随机数种子</a:t>
            </a:r>
            <a:r>
              <a:rPr lang="en-US" altLang="zh-CN" sz="1600" dirty="0">
                <a:solidFill>
                  <a:srgbClr val="7030A0"/>
                </a:solidFill>
              </a:rPr>
              <a:t>)</a:t>
            </a:r>
            <a:endParaRPr lang="zh-CN" altLang="en-US" sz="1600" dirty="0">
              <a:solidFill>
                <a:srgbClr val="7030A0"/>
              </a:solidFill>
            </a:endParaRPr>
          </a:p>
          <a:p>
            <a:r>
              <a:rPr lang="zh-CN" altLang="en-US" dirty="0"/>
              <a:t>泊松分布随机数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7030A0"/>
                </a:solidFill>
              </a:rPr>
              <a:t>RANDOM POISSON(</a:t>
            </a:r>
            <a:r>
              <a:rPr lang="en-US" altLang="zh-CN" sz="1600" dirty="0" err="1">
                <a:solidFill>
                  <a:srgbClr val="7030A0"/>
                </a:solidFill>
              </a:rPr>
              <a:t>m,x,M,h,r,s</a:t>
            </a:r>
            <a:r>
              <a:rPr lang="en-US" altLang="zh-CN" sz="1600" dirty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sz="1600" dirty="0"/>
              <a:t>m</a:t>
            </a:r>
            <a:r>
              <a:rPr lang="zh-CN" altLang="en-US" sz="1600" dirty="0"/>
              <a:t>最小值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x</a:t>
            </a:r>
            <a:r>
              <a:rPr lang="zh-CN" altLang="en-US" sz="1600" dirty="0"/>
              <a:t>最大值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M</a:t>
            </a:r>
            <a:r>
              <a:rPr lang="zh-CN" altLang="en-US" sz="1600" dirty="0"/>
              <a:t>平均值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h</a:t>
            </a:r>
            <a:r>
              <a:rPr lang="zh-CN" altLang="en-US" sz="1600" dirty="0"/>
              <a:t>平移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r</a:t>
            </a:r>
            <a:r>
              <a:rPr lang="zh-CN" altLang="en-US" sz="1600" dirty="0"/>
              <a:t>拉伸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s</a:t>
            </a:r>
            <a:r>
              <a:rPr lang="zh-CN" altLang="en-US" sz="1600" dirty="0"/>
              <a:t>随机种子</a:t>
            </a:r>
          </a:p>
          <a:p>
            <a:pPr marL="0" indent="0">
              <a:buNone/>
            </a:pPr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20201" b="20670"/>
          <a:stretch/>
        </p:blipFill>
        <p:spPr>
          <a:xfrm>
            <a:off x="6405539" y="9595"/>
            <a:ext cx="4896544" cy="324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84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逻辑函数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逻辑函数是仿真中常用功能，其功能是判断条件后决定取值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593436" y="2708920"/>
            <a:ext cx="4366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基本格式：</a:t>
            </a:r>
            <a:endParaRPr lang="en-US" altLang="zh-CN" smtClean="0"/>
          </a:p>
          <a:p>
            <a:r>
              <a:rPr lang="en-US" altLang="zh-CN" smtClean="0"/>
              <a:t>IF THEN ELSE( </a:t>
            </a:r>
            <a:r>
              <a:rPr lang="zh-CN" altLang="en-US" smtClean="0"/>
              <a:t>判断条件，变量</a:t>
            </a:r>
            <a:r>
              <a:rPr lang="en-US" altLang="zh-CN" smtClean="0"/>
              <a:t>1</a:t>
            </a:r>
            <a:r>
              <a:rPr lang="zh-CN" altLang="en-US" smtClean="0"/>
              <a:t>，变量</a:t>
            </a:r>
            <a:r>
              <a:rPr lang="en-US" altLang="zh-CN" smtClean="0"/>
              <a:t>2)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5806380" y="4077072"/>
            <a:ext cx="1008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决策 6"/>
          <p:cNvSpPr/>
          <p:nvPr/>
        </p:nvSpPr>
        <p:spPr>
          <a:xfrm>
            <a:off x="6814492" y="3825044"/>
            <a:ext cx="1296144" cy="50405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条件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190756" y="3284984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变量</a:t>
            </a:r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209908" y="4365104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变量</a:t>
            </a:r>
            <a:r>
              <a:rPr lang="en-US" altLang="zh-CN" smtClean="0"/>
              <a:t>2</a:t>
            </a:r>
            <a:endParaRPr lang="zh-CN" altLang="en-US"/>
          </a:p>
        </p:txBody>
      </p:sp>
      <p:cxnSp>
        <p:nvCxnSpPr>
          <p:cNvPr id="11" name="肘形连接符 10"/>
          <p:cNvCxnSpPr>
            <a:stCxn id="7" idx="3"/>
            <a:endCxn id="8" idx="1"/>
          </p:cNvCxnSpPr>
          <p:nvPr/>
        </p:nvCxnSpPr>
        <p:spPr>
          <a:xfrm flipV="1">
            <a:off x="8110636" y="3501008"/>
            <a:ext cx="1080120" cy="5760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7" idx="3"/>
            <a:endCxn id="9" idx="1"/>
          </p:cNvCxnSpPr>
          <p:nvPr/>
        </p:nvCxnSpPr>
        <p:spPr>
          <a:xfrm>
            <a:off x="8110636" y="4077072"/>
            <a:ext cx="1099272" cy="5040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10342884" y="4005064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1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案例（参考线的使用）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泊松分布描述了一种排队现象，即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某售后服务部每天收到的维修数量服从泊松分布，假设我们设置一年</a:t>
            </a:r>
            <a:r>
              <a:rPr lang="en-US" altLang="zh-CN" smtClean="0"/>
              <a:t>52</a:t>
            </a:r>
            <a:r>
              <a:rPr lang="zh-CN" altLang="en-US" smtClean="0"/>
              <a:t>周的服务工作量安排，对应相应服务能力，利用仿真模型检验工作安排是否能够满足服务需求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12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案例：仓库管理的仿真系统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92" y="1844824"/>
            <a:ext cx="7004262" cy="4784452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7534572" y="1844824"/>
            <a:ext cx="4464497" cy="457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smtClean="0"/>
              <a:t>INV=INTEG(ORDERS-SHIP,300)</a:t>
            </a:r>
          </a:p>
          <a:p>
            <a:pPr marL="0" indent="0">
              <a:buNone/>
            </a:pPr>
            <a:r>
              <a:rPr lang="en-US" altLang="zh-CN" sz="2400" smtClean="0"/>
              <a:t>ORDERS=DELAY3(INVADJ+AVSHIP,DEL)</a:t>
            </a:r>
          </a:p>
          <a:p>
            <a:pPr marL="0" indent="0">
              <a:buNone/>
            </a:pPr>
            <a:r>
              <a:rPr lang="en-US" altLang="zh-CN" sz="2400" smtClean="0"/>
              <a:t>SHIP=NSHIP+TEST</a:t>
            </a:r>
          </a:p>
          <a:p>
            <a:pPr marL="0" indent="0">
              <a:buNone/>
            </a:pPr>
            <a:r>
              <a:rPr lang="en-US" altLang="zh-CN" sz="2400" smtClean="0"/>
              <a:t>INVADJ=(DSINV-INV)/LAT</a:t>
            </a:r>
          </a:p>
          <a:p>
            <a:pPr marL="0" indent="0">
              <a:buNone/>
            </a:pPr>
            <a:r>
              <a:rPr lang="en-US" altLang="zh-CN" sz="2400" smtClean="0"/>
              <a:t>DSINV=DIC*NSHIP</a:t>
            </a:r>
          </a:p>
          <a:p>
            <a:pPr marL="0" indent="0">
              <a:buNone/>
            </a:pPr>
            <a:r>
              <a:rPr lang="en-US" altLang="zh-CN" sz="2400" smtClean="0"/>
              <a:t>AVSHIP=SMOOTH(SHIP,TAS)</a:t>
            </a:r>
          </a:p>
          <a:p>
            <a:pPr marL="0" indent="0">
              <a:buNone/>
            </a:pPr>
            <a:r>
              <a:rPr lang="en-US" altLang="zh-CN" sz="2400" smtClean="0"/>
              <a:t>NSHIP=100</a:t>
            </a:r>
          </a:p>
          <a:p>
            <a:pPr marL="0" indent="0">
              <a:buNone/>
            </a:pPr>
            <a:r>
              <a:rPr lang="en-US" altLang="zh-CN" sz="2400" smtClean="0"/>
              <a:t>DEL=3</a:t>
            </a:r>
          </a:p>
          <a:p>
            <a:pPr marL="0" indent="0">
              <a:buNone/>
            </a:pPr>
            <a:r>
              <a:rPr lang="en-US" altLang="zh-CN" sz="2400" smtClean="0"/>
              <a:t>LAT=2</a:t>
            </a:r>
          </a:p>
          <a:p>
            <a:pPr marL="0" indent="0">
              <a:buNone/>
            </a:pPr>
            <a:r>
              <a:rPr lang="en-US" altLang="zh-CN" sz="2400" smtClean="0"/>
              <a:t>DIC=3</a:t>
            </a:r>
          </a:p>
          <a:p>
            <a:pPr marL="0" indent="0">
              <a:buNone/>
            </a:pPr>
            <a:r>
              <a:rPr lang="en-US" altLang="zh-CN" sz="2400" smtClean="0"/>
              <a:t>TAS=2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82277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884" y="1556792"/>
            <a:ext cx="7070120" cy="50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1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比较函数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比较函数可以起到二选一的作用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773932" y="2297616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常见的比较大小函数</a:t>
            </a:r>
            <a:endParaRPr lang="en-US" altLang="zh-CN" smtClean="0"/>
          </a:p>
          <a:p>
            <a:r>
              <a:rPr lang="en-US" altLang="zh-CN" smtClean="0"/>
              <a:t>max(p,q)</a:t>
            </a:r>
          </a:p>
          <a:p>
            <a:r>
              <a:rPr lang="en-US" altLang="zh-CN" smtClean="0"/>
              <a:t>min(p,q)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484" y="3860320"/>
            <a:ext cx="4944564" cy="269912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390556" y="2297616"/>
            <a:ext cx="34275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案例中的表达式设置</a:t>
            </a:r>
            <a:endParaRPr lang="en-US" altLang="zh-CN" smtClean="0"/>
          </a:p>
          <a:p>
            <a:r>
              <a:rPr lang="en-US" altLang="zh-CN" smtClean="0"/>
              <a:t>stock=INTEG(inflow,20)</a:t>
            </a:r>
          </a:p>
          <a:p>
            <a:r>
              <a:rPr lang="en-US" altLang="zh-CN" smtClean="0"/>
              <a:t>inflow=max(cos(0.2*Time),test)</a:t>
            </a:r>
          </a:p>
          <a:p>
            <a:r>
              <a:rPr lang="en-US" altLang="zh-CN" smtClean="0"/>
              <a:t>test=sin(0.2*Time)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73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zh-CN" altLang="en-US" dirty="0" smtClean="0"/>
              <a:t>案例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7" y="1600200"/>
            <a:ext cx="5005032" cy="45720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mtClean="0"/>
              <a:t>主供应商和次供应商提供的价格随市场波动，价格不同将采取不同采购策略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price1=sin(0.2*t)+1.2</a:t>
            </a:r>
          </a:p>
          <a:p>
            <a:pPr marL="0" indent="0">
              <a:buNone/>
            </a:pPr>
            <a:r>
              <a:rPr lang="en-US" altLang="zh-CN" smtClean="0"/>
              <a:t>price2=cos(0.3*t)+1.2</a:t>
            </a:r>
          </a:p>
          <a:p>
            <a:pPr marL="0" indent="0">
              <a:buNone/>
            </a:pPr>
            <a:r>
              <a:rPr lang="zh-CN" altLang="en-US" smtClean="0"/>
              <a:t>当</a:t>
            </a:r>
            <a:r>
              <a:rPr lang="en-US" altLang="zh-CN" smtClean="0"/>
              <a:t>price1</a:t>
            </a:r>
            <a:r>
              <a:rPr lang="zh-CN" altLang="en-US" smtClean="0"/>
              <a:t>低于</a:t>
            </a:r>
            <a:r>
              <a:rPr lang="en-US" altLang="zh-CN" smtClean="0"/>
              <a:t>price2</a:t>
            </a:r>
            <a:r>
              <a:rPr lang="zh-CN" altLang="en-US" smtClean="0"/>
              <a:t>时，每次采购量为</a:t>
            </a:r>
            <a:r>
              <a:rPr lang="en-US" altLang="zh-CN" smtClean="0"/>
              <a:t>1</a:t>
            </a:r>
            <a:r>
              <a:rPr lang="zh-CN" altLang="en-US" smtClean="0"/>
              <a:t>（吨），反之则一共采购量</a:t>
            </a:r>
            <a:r>
              <a:rPr lang="en-US" altLang="zh-CN" smtClean="0"/>
              <a:t>0.5</a:t>
            </a:r>
            <a:r>
              <a:rPr lang="zh-CN" altLang="en-US" smtClean="0"/>
              <a:t>（吨）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428" y="2884314"/>
            <a:ext cx="5793944" cy="328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3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</a:t>
            </a:r>
            <a:r>
              <a:rPr lang="zh-CN" altLang="en-US" dirty="0"/>
              <a:t>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逻辑运算</a:t>
            </a:r>
            <a:endParaRPr lang="en-US" altLang="zh-CN" smtClean="0"/>
          </a:p>
          <a:p>
            <a:pPr marL="365760" lvl="1" indent="0">
              <a:buNone/>
            </a:pPr>
            <a:r>
              <a:rPr lang="en-US" altLang="zh-CN" smtClean="0"/>
              <a:t>:and:</a:t>
            </a:r>
          </a:p>
          <a:p>
            <a:pPr marL="365760" lvl="1" indent="0">
              <a:buNone/>
            </a:pPr>
            <a:r>
              <a:rPr lang="en-US" altLang="zh-CN" smtClean="0"/>
              <a:t>:or:</a:t>
            </a:r>
          </a:p>
          <a:p>
            <a:pPr marL="365760" lvl="1" indent="0">
              <a:buNone/>
            </a:pPr>
            <a:r>
              <a:rPr lang="en-US" altLang="zh-CN" smtClean="0"/>
              <a:t>:not: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593435" y="3645024"/>
            <a:ext cx="3988857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mtClean="0"/>
              <a:t>继续双供应商案例，我们不但要求主供应商价格要低于次供应商，还要求主供应商价格在</a:t>
            </a:r>
            <a:r>
              <a:rPr lang="en-US" altLang="zh-CN" smtClean="0"/>
              <a:t>1.0</a:t>
            </a:r>
            <a:r>
              <a:rPr lang="zh-CN" altLang="en-US" smtClean="0"/>
              <a:t>（万）之上才会执行高采购策略，否则会担心质量问题。</a:t>
            </a:r>
            <a:endParaRPr lang="en-US" altLang="zh-CN" smtClean="0"/>
          </a:p>
          <a:p>
            <a:pPr>
              <a:lnSpc>
                <a:spcPct val="110000"/>
              </a:lnSpc>
            </a:pPr>
            <a:r>
              <a:rPr lang="zh-CN" altLang="en-US" smtClean="0"/>
              <a:t>尝试做出库存仿真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420" y="2884314"/>
            <a:ext cx="5793944" cy="328788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670477" y="836712"/>
            <a:ext cx="43204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那么，</a:t>
            </a:r>
            <a:r>
              <a:rPr lang="en-US" altLang="zh-CN" smtClean="0"/>
              <a:t>inflow</a:t>
            </a:r>
            <a:r>
              <a:rPr lang="zh-CN" altLang="en-US" smtClean="0"/>
              <a:t>处的条件则需要同时满足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price1&gt;price2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price1&gt;1.0</a:t>
            </a:r>
          </a:p>
          <a:p>
            <a:r>
              <a:rPr lang="en-US" altLang="zh-CN" smtClean="0"/>
              <a:t>inflow</a:t>
            </a:r>
            <a:r>
              <a:rPr lang="zh-CN" altLang="en-US" smtClean="0"/>
              <a:t>才会执行高采购方案，否则执行低采购方案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95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逻辑函数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逻辑运算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420" y="2884314"/>
            <a:ext cx="5793944" cy="328788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93436" y="2204864"/>
            <a:ext cx="6336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stock=INTEG(inflow,20)</a:t>
            </a:r>
          </a:p>
          <a:p>
            <a:r>
              <a:rPr lang="en-US" altLang="zh-CN" smtClean="0"/>
              <a:t>inflow=IF THEN ELSE (price1&gt;price2:and:price1&gt;1,2,0.5)</a:t>
            </a:r>
          </a:p>
          <a:p>
            <a:r>
              <a:rPr lang="en-US" altLang="zh-CN" smtClean="0"/>
              <a:t>price1=1.2*sin(0.2*Time)</a:t>
            </a:r>
          </a:p>
          <a:p>
            <a:r>
              <a:rPr lang="en-US" altLang="zh-CN" smtClean="0"/>
              <a:t>price2=1.2*cos(0.3*Time)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19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表函数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smtClean="0"/>
              <a:t>表函数</a:t>
            </a:r>
            <a:r>
              <a:rPr lang="en-US" altLang="zh-CN" smtClean="0"/>
              <a:t>/</a:t>
            </a:r>
            <a:r>
              <a:rPr lang="zh-CN" altLang="en-US" smtClean="0"/>
              <a:t>图函数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当无法准确获得输入和输出之间函数关系时，表函数将经验估算的定性分析转化到大致的定量水平上，并在仿真时间段内建立对应关系。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188" y="3861048"/>
            <a:ext cx="4414373" cy="28773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556" y="3861048"/>
            <a:ext cx="4399012" cy="284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78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表函数数学描述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表函数是一大类函数，包括确定性的和不确定性的表函数</a:t>
            </a:r>
            <a:endParaRPr lang="en-US" altLang="zh-CN" dirty="0" smtClean="0"/>
          </a:p>
          <a:p>
            <a:r>
              <a:rPr lang="zh-CN" altLang="en-US" dirty="0" smtClean="0"/>
              <a:t>基本思想：将有价值的分析估算为可用于计算的数值</a:t>
            </a:r>
            <a:endParaRPr lang="en-US" altLang="zh-CN" dirty="0" smtClean="0"/>
          </a:p>
          <a:p>
            <a:r>
              <a:rPr lang="zh-CN" altLang="en-US" dirty="0"/>
              <a:t>表</a:t>
            </a:r>
            <a:r>
              <a:rPr lang="zh-CN" altLang="en-US" dirty="0" smtClean="0"/>
              <a:t>函数设置类型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auxillary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type:with</a:t>
            </a:r>
            <a:r>
              <a:rPr lang="en-US" altLang="zh-CN" dirty="0" smtClean="0"/>
              <a:t> lookup</a:t>
            </a:r>
          </a:p>
          <a:p>
            <a:r>
              <a:rPr lang="zh-CN" altLang="en-US" dirty="0" smtClean="0"/>
              <a:t>设置填写数据对</a:t>
            </a:r>
            <a:r>
              <a:rPr lang="en-US" altLang="zh-CN" dirty="0" smtClean="0"/>
              <a:t>/</a:t>
            </a:r>
            <a:r>
              <a:rPr lang="zh-CN" altLang="en-US" dirty="0" smtClean="0"/>
              <a:t>点坐标</a:t>
            </a:r>
            <a:r>
              <a:rPr lang="en-US" altLang="zh-CN" dirty="0" smtClean="0"/>
              <a:t>,(10,12)</a:t>
            </a:r>
          </a:p>
          <a:p>
            <a:r>
              <a:rPr lang="zh-CN" altLang="en-US" dirty="0" smtClean="0"/>
              <a:t>表函数的书写格式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000" dirty="0" smtClean="0">
                <a:solidFill>
                  <a:srgbClr val="7030A0"/>
                </a:solidFill>
              </a:rPr>
              <a:t>因变量</a:t>
            </a:r>
            <a:r>
              <a:rPr lang="en-US" altLang="zh-CN" sz="2000" dirty="0" smtClean="0">
                <a:solidFill>
                  <a:srgbClr val="7030A0"/>
                </a:solidFill>
              </a:rPr>
              <a:t>=WITH LOOKUP</a:t>
            </a:r>
            <a:r>
              <a:rPr lang="zh-CN" altLang="en-US" sz="2000" dirty="0" smtClean="0">
                <a:solidFill>
                  <a:srgbClr val="7030A0"/>
                </a:solidFill>
              </a:rPr>
              <a:t>（自变量</a:t>
            </a:r>
            <a:r>
              <a:rPr lang="en-US" altLang="zh-CN" sz="2000" dirty="0" smtClean="0">
                <a:solidFill>
                  <a:srgbClr val="7030A0"/>
                </a:solidFill>
              </a:rPr>
              <a:t>,[(0,0)-(12,100)],(0,15),(4,37),(11,87),(12,93) )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85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设置表函数考虑的要点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smtClean="0"/>
              <a:t>明确因果关系：明确自变量因变量</a:t>
            </a:r>
            <a:endParaRPr lang="en-US" altLang="zh-CN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mtClean="0"/>
              <a:t>确定范围：确定数据范围</a:t>
            </a:r>
            <a:endParaRPr lang="en-US" altLang="zh-CN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mtClean="0"/>
              <a:t>考虑关键点：考虑曲线端点、驻点、拐点</a:t>
            </a:r>
            <a:endParaRPr lang="en-US" altLang="zh-CN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mtClean="0"/>
              <a:t>考虑平缓：逐段考虑曲线变化形状，曲线斜率是否平缓</a:t>
            </a:r>
            <a:endParaRPr lang="en-US" altLang="zh-CN" smtClean="0"/>
          </a:p>
          <a:p>
            <a:pPr>
              <a:buFont typeface="Wingdings" panose="05000000000000000000" pitchFamily="2" charset="2"/>
              <a:buChar char="u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47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数学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59_TF02787947" id="{124DA91E-99CB-419E-AAA1-512E3751EB10}" vid="{FB4B810C-0487-49BA-A146-76B585018C49}"/>
    </a:ext>
  </a:extLst>
</a:theme>
</file>

<file path=ppt/theme/theme2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item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3.xml><?xml version="1.0" encoding="utf-8"?>
<Control xmlns="http://schemas.microsoft.com/VisualStudio/2011/storyboarding/control">
  <Id Name="System.Storyboarding.WindowsApps.WindowsAppsProgressRing" Revision="1" Stencil="System.Storyboarding.WindowsApps" StencilVersion="0.1"/>
</Control>
</file>

<file path=customXml/item4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5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7.xml><?xml version="1.0" encoding="utf-8"?>
<Control xmlns="http://schemas.microsoft.com/VisualStudio/2011/storyboarding/control">
  <Id Name="System.Storyboarding.Common.DragSelection" Revision="1" Stencil="System.Storyboarding.Common" StencilVersion="0.1"/>
</Control>
</file>

<file path=customXml/item8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Props1.xml><?xml version="1.0" encoding="utf-8"?>
<ds:datastoreItem xmlns:ds="http://schemas.openxmlformats.org/officeDocument/2006/customXml" ds:itemID="{195C3A57-25C5-4CAC-A396-8711CE839175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83C598A-8CB1-49BE-A132-CFCF837BD013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EE994FE8-9D1B-4C75-9803-F4D3D8088B5B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925928FA-66B2-4992-9AF7-6AAB34665E06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35CD12A2-2187-402A-B9D9-EF68624DB0B9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1322E1B6-B69B-4B1E-9F64-FFB1E4A65691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7.xml><?xml version="1.0" encoding="utf-8"?>
<ds:datastoreItem xmlns:ds="http://schemas.openxmlformats.org/officeDocument/2006/customXml" ds:itemID="{74F50758-6994-47AF-ADB4-84074E43B95D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22271091-DDCE-44B5-B608-BB96BCA0C29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带 Pi 的数学教育演示文稿（宽屏）</Template>
  <TotalTime>1999</TotalTime>
  <Words>927</Words>
  <Application>Microsoft Office PowerPoint</Application>
  <PresentationFormat>自定义</PresentationFormat>
  <Paragraphs>146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华文楷体</vt:lpstr>
      <vt:lpstr>微软雅黑</vt:lpstr>
      <vt:lpstr>Arial</vt:lpstr>
      <vt:lpstr>Euphemia</vt:lpstr>
      <vt:lpstr>Wingdings</vt:lpstr>
      <vt:lpstr>数学 16x9</vt:lpstr>
      <vt:lpstr>物流系统建模与仿真</vt:lpstr>
      <vt:lpstr>逻辑函数</vt:lpstr>
      <vt:lpstr>比较函数</vt:lpstr>
      <vt:lpstr>练习案例</vt:lpstr>
      <vt:lpstr>逻辑运算符</vt:lpstr>
      <vt:lpstr>逻辑函数</vt:lpstr>
      <vt:lpstr>表函数</vt:lpstr>
      <vt:lpstr>表函数数学描述</vt:lpstr>
      <vt:lpstr>设置表函数考虑的要点</vt:lpstr>
      <vt:lpstr>测试函数</vt:lpstr>
      <vt:lpstr>阶跃函数</vt:lpstr>
      <vt:lpstr>斜坡函数</vt:lpstr>
      <vt:lpstr>脉冲函数</vt:lpstr>
      <vt:lpstr>延迟函数</vt:lpstr>
      <vt:lpstr>平滑函数</vt:lpstr>
      <vt:lpstr>案例</vt:lpstr>
      <vt:lpstr>统计函数</vt:lpstr>
      <vt:lpstr>随机函数</vt:lpstr>
      <vt:lpstr>PowerPoint 演示文稿</vt:lpstr>
      <vt:lpstr>案例（参考线的使用）</vt:lpstr>
      <vt:lpstr>案例：仓库管理的仿真系统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物流系统建模与仿真</dc:title>
  <dc:creator>Ning Xu</dc:creator>
  <cp:lastModifiedBy>Xu Ning</cp:lastModifiedBy>
  <cp:revision>94</cp:revision>
  <dcterms:created xsi:type="dcterms:W3CDTF">2018-02-25T17:57:50Z</dcterms:created>
  <dcterms:modified xsi:type="dcterms:W3CDTF">2019-03-12T13:56:26Z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Tfs.IsStoryboard">
    <vt:bool>true</vt:bool>
  </property>
</Properties>
</file>