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4" r:id="rId10"/>
    <p:sldId id="269" r:id="rId11"/>
    <p:sldId id="267" r:id="rId12"/>
    <p:sldId id="257" r:id="rId13"/>
    <p:sldId id="268" r:id="rId14"/>
    <p:sldId id="270" r:id="rId15"/>
    <p:sldId id="272" r:id="rId16"/>
    <p:sldId id="275" r:id="rId17"/>
    <p:sldId id="273" r:id="rId18"/>
    <p:sldId id="271" r:id="rId19"/>
    <p:sldId id="265" r:id="rId20"/>
    <p:sldId id="258" r:id="rId21"/>
    <p:sldId id="263" r:id="rId22"/>
    <p:sldId id="276" r:id="rId23"/>
    <p:sldId id="277" r:id="rId24"/>
    <p:sldId id="259" r:id="rId25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527" autoAdjust="0"/>
  </p:normalViewPr>
  <p:slideViewPr>
    <p:cSldViewPr showGuides="1">
      <p:cViewPr varScale="1">
        <p:scale>
          <a:sx n="93" d="100"/>
          <a:sy n="93" d="100"/>
        </p:scale>
        <p:origin x="486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1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png"/><Relationship Id="rId4" Type="http://schemas.openxmlformats.org/officeDocument/2006/relationships/image" Target="../media/image32.wmf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5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3" Type="http://schemas.openxmlformats.org/officeDocument/2006/relationships/image" Target="../media/image12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第十二节 一阶系统的理论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B1B3D-E251-E144-9697-3E33ED5B189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99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正反馈指数发展趋势特点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6" y="1600200"/>
            <a:ext cx="7848962" cy="4572000"/>
          </a:xfrm>
        </p:spPr>
      </p:pic>
      <p:sp>
        <p:nvSpPr>
          <p:cNvPr id="7" name="文本框 6"/>
          <p:cNvSpPr txBox="1"/>
          <p:nvPr/>
        </p:nvSpPr>
        <p:spPr>
          <a:xfrm>
            <a:off x="1701924" y="46531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前期发展平缓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01422" y="3902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后期急速陡峭</a:t>
            </a:r>
          </a:p>
        </p:txBody>
      </p:sp>
    </p:spTree>
    <p:extLst>
      <p:ext uri="{BB962C8B-B14F-4D97-AF65-F5344CB8AC3E}">
        <p14:creationId xmlns:p14="http://schemas.microsoft.com/office/powerpoint/2010/main" val="28863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基本特征：</a:t>
            </a:r>
            <a:endParaRPr lang="en-US" altLang="zh-CN" dirty="0"/>
          </a:p>
          <a:p>
            <a:pPr lvl="1"/>
            <a:r>
              <a:rPr lang="zh-CN" altLang="en-US" dirty="0"/>
              <a:t>指数增长</a:t>
            </a:r>
            <a:endParaRPr lang="en-US" altLang="zh-CN" dirty="0"/>
          </a:p>
          <a:p>
            <a:pPr lvl="1"/>
            <a:r>
              <a:rPr lang="zh-CN" altLang="en-US" dirty="0"/>
              <a:t>倍增时间固定</a:t>
            </a:r>
            <a:endParaRPr lang="en-US" altLang="zh-CN" dirty="0"/>
          </a:p>
          <a:p>
            <a:pPr lvl="1"/>
            <a:r>
              <a:rPr lang="zh-CN" altLang="en-US" dirty="0"/>
              <a:t>初期接近线性，末期急速增长</a:t>
            </a:r>
            <a:endParaRPr lang="en-US" altLang="zh-CN" dirty="0"/>
          </a:p>
          <a:p>
            <a:r>
              <a:rPr lang="zh-CN" altLang="en-US" dirty="0"/>
              <a:t>常见问题</a:t>
            </a:r>
            <a:endParaRPr lang="en-US" altLang="zh-CN" dirty="0"/>
          </a:p>
          <a:p>
            <a:pPr lvl="1"/>
            <a:r>
              <a:rPr lang="zh-CN" altLang="en-US" dirty="0"/>
              <a:t>发展问题</a:t>
            </a:r>
            <a:endParaRPr lang="en-US" altLang="zh-CN" dirty="0"/>
          </a:p>
          <a:p>
            <a:pPr lvl="1"/>
            <a:r>
              <a:rPr lang="zh-CN" altLang="en-US" dirty="0"/>
              <a:t>滚雪球效应</a:t>
            </a:r>
            <a:endParaRPr lang="en-US" altLang="zh-CN" dirty="0"/>
          </a:p>
          <a:p>
            <a:pPr lvl="1"/>
            <a:r>
              <a:rPr lang="zh-CN" altLang="en-US" dirty="0"/>
              <a:t>恶性</a:t>
            </a:r>
            <a:r>
              <a:rPr lang="en-US" altLang="zh-CN" dirty="0"/>
              <a:t>/</a:t>
            </a:r>
            <a:r>
              <a:rPr lang="zh-CN" altLang="en-US" dirty="0"/>
              <a:t>良性循环问题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非指数型</a:t>
            </a:r>
            <a:endParaRPr lang="en-US" altLang="zh-CN" dirty="0"/>
          </a:p>
          <a:p>
            <a:pPr lvl="1"/>
            <a:r>
              <a:rPr lang="zh-CN" altLang="en-US" dirty="0"/>
              <a:t>倍增时间不固定</a:t>
            </a:r>
            <a:endParaRPr lang="en-US" altLang="zh-CN" dirty="0"/>
          </a:p>
          <a:p>
            <a:pPr lvl="1"/>
            <a:r>
              <a:rPr lang="zh-CN" altLang="en-US" dirty="0"/>
              <a:t>时间越长越偏离指数趋势</a:t>
            </a:r>
          </a:p>
        </p:txBody>
      </p:sp>
    </p:spTree>
    <p:extLst>
      <p:ext uri="{BB962C8B-B14F-4D97-AF65-F5344CB8AC3E}">
        <p14:creationId xmlns:p14="http://schemas.microsoft.com/office/powerpoint/2010/main" val="29969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二、负反馈结构原理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5" y="1556792"/>
            <a:ext cx="5976664" cy="4572000"/>
          </a:xfrm>
        </p:spPr>
        <p:txBody>
          <a:bodyPr/>
          <a:lstStyle/>
          <a:p>
            <a:r>
              <a:rPr lang="zh-CN" altLang="en-US" dirty="0"/>
              <a:t>负反馈系统原理如右侧因果分析图所示</a:t>
            </a:r>
            <a:endParaRPr lang="en-US" altLang="zh-CN" dirty="0"/>
          </a:p>
          <a:p>
            <a:r>
              <a:rPr lang="zh-CN" altLang="en-US" dirty="0"/>
              <a:t>负反馈具有“寻的” 趋势</a:t>
            </a:r>
            <a:endParaRPr lang="en-US" altLang="zh-CN" dirty="0"/>
          </a:p>
          <a:p>
            <a:r>
              <a:rPr lang="zh-CN" altLang="en-US" dirty="0"/>
              <a:t>对系统变化具有补偿特性，即</a:t>
            </a:r>
            <a:endParaRPr lang="en-US" altLang="zh-CN" dirty="0"/>
          </a:p>
          <a:p>
            <a:pPr lvl="1"/>
            <a:r>
              <a:rPr lang="zh-CN" altLang="en-US" dirty="0"/>
              <a:t>偏离平衡位置越多，补偿越多</a:t>
            </a:r>
            <a:endParaRPr lang="en-US" altLang="zh-CN" dirty="0"/>
          </a:p>
          <a:p>
            <a:pPr lvl="1"/>
            <a:r>
              <a:rPr lang="zh-CN" altLang="en-US" dirty="0"/>
              <a:t>偏离平衡位置越近，补偿越少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64" y="1402722"/>
            <a:ext cx="5126761" cy="34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负反馈的数学原理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29" y="419365"/>
            <a:ext cx="5821056" cy="236166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3957"/>
              </p:ext>
            </p:extLst>
          </p:nvPr>
        </p:nvGraphicFramePr>
        <p:xfrm>
          <a:off x="1675694" y="1819961"/>
          <a:ext cx="3390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4" imgW="2387520" imgH="393480" progId="Equation.DSMT4">
                  <p:embed/>
                </p:oleObj>
              </mc:Choice>
              <mc:Fallback>
                <p:oleObj name="Equation" r:id="rId4" imgW="2387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5694" y="1819961"/>
                        <a:ext cx="3390900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6970"/>
              </p:ext>
            </p:extLst>
          </p:nvPr>
        </p:nvGraphicFramePr>
        <p:xfrm>
          <a:off x="1675694" y="2630577"/>
          <a:ext cx="3034364" cy="66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6" imgW="1904760" imgH="419040" progId="Equation.DSMT4">
                  <p:embed/>
                </p:oleObj>
              </mc:Choice>
              <mc:Fallback>
                <p:oleObj name="Equation" r:id="rId6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5694" y="2630577"/>
                        <a:ext cx="3034364" cy="66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76845"/>
              </p:ext>
            </p:extLst>
          </p:nvPr>
        </p:nvGraphicFramePr>
        <p:xfrm>
          <a:off x="1683653" y="4221088"/>
          <a:ext cx="5034092" cy="41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8" imgW="2768400" imgH="228600" progId="Equation.DSMT4">
                  <p:embed/>
                </p:oleObj>
              </mc:Choice>
              <mc:Fallback>
                <p:oleObj name="Equation" r:id="rId8" imgW="27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3653" y="4221088"/>
                        <a:ext cx="5034092" cy="41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78891" y="363505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两侧做积分运算，解得</a:t>
            </a:r>
          </a:p>
        </p:txBody>
      </p:sp>
    </p:spTree>
    <p:extLst>
      <p:ext uri="{BB962C8B-B14F-4D97-AF65-F5344CB8AC3E}">
        <p14:creationId xmlns:p14="http://schemas.microsoft.com/office/powerpoint/2010/main" val="844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负反馈系统时间常数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从负反馈的数学表达式中可以得到</a:t>
            </a:r>
            <a:endParaRPr lang="en-US" altLang="zh-CN" dirty="0"/>
          </a:p>
          <a:p>
            <a:pPr lvl="1"/>
            <a:r>
              <a:rPr lang="zh-CN" altLang="en-US" dirty="0"/>
              <a:t>负反馈的发展模式也是指数特征</a:t>
            </a:r>
            <a:endParaRPr lang="en-US" altLang="zh-CN" dirty="0"/>
          </a:p>
          <a:p>
            <a:pPr lvl="1"/>
            <a:r>
              <a:rPr lang="zh-CN" altLang="en-US" dirty="0"/>
              <a:t>时间系数是固定常数</a:t>
            </a:r>
            <a:endParaRPr lang="en-US" altLang="zh-CN" dirty="0"/>
          </a:p>
          <a:p>
            <a:r>
              <a:rPr lang="zh-CN" altLang="en-US" dirty="0"/>
              <a:t>时间常数：</a:t>
            </a:r>
            <a:r>
              <a:rPr lang="en-US" altLang="zh-CN" dirty="0"/>
              <a:t>T=1/CONST</a:t>
            </a:r>
          </a:p>
          <a:p>
            <a:r>
              <a:rPr lang="zh-CN" altLang="en-US" dirty="0"/>
              <a:t>时间常数对应的状态变化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78912" y="5867980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时间常数含义：每隔</a:t>
            </a:r>
            <a:r>
              <a:rPr lang="en-US" altLang="zh-CN" dirty="0"/>
              <a:t>T</a:t>
            </a:r>
            <a:r>
              <a:rPr lang="zh-CN" altLang="en-US" dirty="0"/>
              <a:t>时间，系统增长初始值与目标值差距的</a:t>
            </a:r>
            <a:r>
              <a:rPr lang="en-US" altLang="zh-CN" dirty="0"/>
              <a:t>0.632</a:t>
            </a:r>
            <a:r>
              <a:rPr lang="zh-CN" altLang="en-US" dirty="0"/>
              <a:t>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CC0D78-9A4A-FA46-914C-4F21ABBE3632}"/>
              </a:ext>
            </a:extLst>
          </p:cNvPr>
          <p:cNvGrpSpPr/>
          <p:nvPr/>
        </p:nvGrpSpPr>
        <p:grpSpPr>
          <a:xfrm>
            <a:off x="2193761" y="3866070"/>
            <a:ext cx="5794711" cy="1795178"/>
            <a:chOff x="2468976" y="3356992"/>
            <a:chExt cx="5794711" cy="179517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02430"/>
                </p:ext>
              </p:extLst>
            </p:nvPr>
          </p:nvGraphicFramePr>
          <p:xfrm>
            <a:off x="2468976" y="3356992"/>
            <a:ext cx="5159968" cy="654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3" imgW="2603160" imgH="330120" progId="Equation.DSMT4">
                    <p:embed/>
                  </p:oleObj>
                </mc:Choice>
                <mc:Fallback>
                  <p:oleObj name="Equation" r:id="rId3" imgW="26031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8976" y="3356992"/>
                          <a:ext cx="5159968" cy="6544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681210"/>
                </p:ext>
              </p:extLst>
            </p:nvPr>
          </p:nvGraphicFramePr>
          <p:xfrm>
            <a:off x="3502124" y="4077072"/>
            <a:ext cx="4093148" cy="478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5" imgW="1955520" imgH="228600" progId="Equation.DSMT4">
                    <p:embed/>
                  </p:oleObj>
                </mc:Choice>
                <mc:Fallback>
                  <p:oleObj name="Equation" r:id="rId5" imgW="19555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02124" y="4077072"/>
                          <a:ext cx="4093148" cy="478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159"/>
                </p:ext>
              </p:extLst>
            </p:nvPr>
          </p:nvGraphicFramePr>
          <p:xfrm>
            <a:off x="3430116" y="4725144"/>
            <a:ext cx="4833571" cy="427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7" imgW="2298600" imgH="203040" progId="Equation.DSMT4">
                    <p:embed/>
                  </p:oleObj>
                </mc:Choice>
                <mc:Fallback>
                  <p:oleObj name="Equation" r:id="rId7" imgW="2298600" imgH="2030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0116" y="4725144"/>
                          <a:ext cx="4833571" cy="427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9269" y="476672"/>
            <a:ext cx="3865783" cy="2442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489" y="3140968"/>
            <a:ext cx="3623563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减半时间常数</a:t>
            </a:r>
            <a:r>
              <a:rPr lang="en-US" altLang="zh-CN" dirty="0"/>
              <a:t>T</a:t>
            </a:r>
            <a:r>
              <a:rPr lang="en-US" altLang="zh-CN" sz="2000" dirty="0"/>
              <a:t>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简化问题，若目标值设置为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系统状态的解析式变为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T</a:t>
            </a:r>
            <a:r>
              <a:rPr lang="zh-CN" altLang="en-US" dirty="0"/>
              <a:t>导出，令状态为初始状态一半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即减半时间约等于</a:t>
            </a:r>
            <a:r>
              <a:rPr lang="en-US" altLang="zh-CN" dirty="0"/>
              <a:t>0.69</a:t>
            </a:r>
            <a:r>
              <a:rPr lang="zh-CN" altLang="en-US" dirty="0"/>
              <a:t>倍时间常数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79771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注意：减半时间在某些领域也被称为半衰期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1700808"/>
            <a:ext cx="3865783" cy="244296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306077"/>
              </p:ext>
            </p:extLst>
          </p:nvPr>
        </p:nvGraphicFramePr>
        <p:xfrm>
          <a:off x="2481594" y="3645024"/>
          <a:ext cx="300033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4" imgW="1587240" imgH="419040" progId="Equation.DSMT4">
                  <p:embed/>
                </p:oleObj>
              </mc:Choice>
              <mc:Fallback>
                <p:oleObj name="Equation" r:id="rId4" imgW="1587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1594" y="3645024"/>
                        <a:ext cx="3000334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446814"/>
              </p:ext>
            </p:extLst>
          </p:nvPr>
        </p:nvGraphicFramePr>
        <p:xfrm>
          <a:off x="2324340" y="2564904"/>
          <a:ext cx="3130960" cy="44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6" imgW="1600200" imgH="228600" progId="Equation.DSMT4">
                  <p:embed/>
                </p:oleObj>
              </mc:Choice>
              <mc:Fallback>
                <p:oleObj name="Equation" r:id="rId6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340" y="2564904"/>
                        <a:ext cx="3130960" cy="44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61120"/>
              </p:ext>
            </p:extLst>
          </p:nvPr>
        </p:nvGraphicFramePr>
        <p:xfrm>
          <a:off x="2494012" y="4581128"/>
          <a:ext cx="2791617" cy="51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4012" y="4581128"/>
                        <a:ext cx="2791617" cy="51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负反馈特征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负反馈的三种模式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1</a:t>
            </a:r>
            <a:r>
              <a:rPr lang="zh-CN" altLang="en-US"/>
              <a:t>：当状态为正数，差距为正时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2</a:t>
            </a:r>
            <a:r>
              <a:rPr lang="zh-CN" altLang="en-US"/>
              <a:t>：当状态为正数，差距为负时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r>
              <a:rPr lang="zh-CN" altLang="en-US"/>
              <a:t>模式</a:t>
            </a:r>
            <a:r>
              <a:rPr lang="en-US" altLang="zh-CN"/>
              <a:t>3</a:t>
            </a:r>
            <a:r>
              <a:rPr lang="zh-CN" altLang="en-US"/>
              <a:t>：当状态为正数，差距为零时</a:t>
            </a:r>
            <a:endParaRPr lang="en-US" altLang="zh-CN"/>
          </a:p>
          <a:p>
            <a:pPr marL="822960" lvl="1" indent="-457200">
              <a:buFont typeface="+mj-lt"/>
              <a:buAutoNum type="arabicPeriod"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619"/>
          <a:stretch/>
        </p:blipFill>
        <p:spPr>
          <a:xfrm>
            <a:off x="6238428" y="3343616"/>
            <a:ext cx="5435557" cy="2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一、一阶系统的数学原理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作为仿真系统的基础结构，探究一阶系统数学原理是深刻理解系统运行机制的必要环节。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一阶系统特征：一个状态变量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49106"/>
              </p:ext>
            </p:extLst>
          </p:nvPr>
        </p:nvGraphicFramePr>
        <p:xfrm>
          <a:off x="2277988" y="3284984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284984"/>
                        <a:ext cx="172819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04503"/>
              </p:ext>
            </p:extLst>
          </p:nvPr>
        </p:nvGraphicFramePr>
        <p:xfrm>
          <a:off x="2422004" y="3861109"/>
          <a:ext cx="3702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5" imgW="2552400" imgH="672840" progId="Equation.DSMT4">
                  <p:embed/>
                </p:oleObj>
              </mc:Choice>
              <mc:Fallback>
                <p:oleObj name="Equation" r:id="rId5" imgW="255240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004" y="3861109"/>
                        <a:ext cx="3702050" cy="97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153" y="501681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一阶系统数学描述的含义：在时域中，系统状态的变化由其自身状态的函数决定</a:t>
            </a:r>
          </a:p>
        </p:txBody>
      </p:sp>
    </p:spTree>
    <p:extLst>
      <p:ext uri="{BB962C8B-B14F-4D97-AF65-F5344CB8AC3E}">
        <p14:creationId xmlns:p14="http://schemas.microsoft.com/office/powerpoint/2010/main" val="1615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一阶系统微分方程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利用泰勒级数展开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任意函数可以分解成状态变量的多项式形式，</a:t>
            </a:r>
            <a:endParaRPr lang="en-US" altLang="zh-CN" dirty="0"/>
          </a:p>
          <a:p>
            <a:r>
              <a:rPr lang="zh-CN" altLang="en-US" dirty="0"/>
              <a:t>保留项数越多，系统结构越复杂，同时误差越小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n=1</a:t>
            </a:r>
            <a:r>
              <a:rPr lang="zh-CN" altLang="en-US" dirty="0"/>
              <a:t>时，变为一阶常微分方程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6178"/>
              </p:ext>
            </p:extLst>
          </p:nvPr>
        </p:nvGraphicFramePr>
        <p:xfrm>
          <a:off x="1611642" y="2060847"/>
          <a:ext cx="5002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42" y="2060847"/>
                        <a:ext cx="50022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42473"/>
              </p:ext>
            </p:extLst>
          </p:nvPr>
        </p:nvGraphicFramePr>
        <p:xfrm>
          <a:off x="1604424" y="3828392"/>
          <a:ext cx="4335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5" imgW="1815840" imgH="241200" progId="Equation.DSMT4">
                  <p:embed/>
                </p:oleObj>
              </mc:Choice>
              <mc:Fallback>
                <p:oleObj name="Equation" r:id="rId5" imgW="181584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424" y="3828392"/>
                        <a:ext cx="433546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612958"/>
              </p:ext>
            </p:extLst>
          </p:nvPr>
        </p:nvGraphicFramePr>
        <p:xfrm>
          <a:off x="1641730" y="4987571"/>
          <a:ext cx="11207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730" y="4987571"/>
                        <a:ext cx="1120775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二、正反馈结构原理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右侧给出了正反馈基本结构的因果分析图和系统流图。如图所示：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两个相互加强的变量组成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分别对应了流图中的存量和流量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回持续强化系统中的变化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66" y="1860649"/>
            <a:ext cx="3971971" cy="20479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75" y="4437112"/>
            <a:ext cx="4416120" cy="1987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7F04BB-B32C-F046-865B-B25B0B9D2132}"/>
              </a:ext>
            </a:extLst>
          </p:cNvPr>
          <p:cNvSpPr txBox="1"/>
          <p:nvPr/>
        </p:nvSpPr>
        <p:spPr>
          <a:xfrm>
            <a:off x="6484836" y="5992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速率</a:t>
            </a:r>
          </a:p>
        </p:txBody>
      </p:sp>
    </p:spTree>
    <p:extLst>
      <p:ext uri="{BB962C8B-B14F-4D97-AF65-F5344CB8AC3E}">
        <p14:creationId xmlns:p14="http://schemas.microsoft.com/office/powerpoint/2010/main" val="23139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正反馈变化的原理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819" y="1600200"/>
            <a:ext cx="5766737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令存量用符号</a:t>
            </a:r>
            <a:r>
              <a:rPr lang="en-US" altLang="zh-CN" dirty="0"/>
              <a:t>L</a:t>
            </a:r>
            <a:r>
              <a:rPr lang="zh-CN" altLang="en-US" dirty="0"/>
              <a:t>代替，流量用</a:t>
            </a:r>
            <a:r>
              <a:rPr lang="en-US" altLang="zh-CN" dirty="0"/>
              <a:t>R</a:t>
            </a:r>
            <a:r>
              <a:rPr lang="zh-CN" altLang="en-US" dirty="0"/>
              <a:t>代替</a:t>
            </a:r>
            <a:endParaRPr lang="en-US" altLang="zh-CN" dirty="0"/>
          </a:p>
          <a:p>
            <a:pPr marL="0" indent="0">
              <a:lnSpc>
                <a:spcPct val="4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存量变化率为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系统运行的方程为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一般化的方程也常写为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即一阶常微分方程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452"/>
          <a:stretch/>
        </p:blipFill>
        <p:spPr>
          <a:xfrm>
            <a:off x="7195832" y="4509120"/>
            <a:ext cx="4651508" cy="237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708" y="3233686"/>
            <a:ext cx="224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系统方程设置</a:t>
            </a:r>
            <a:endParaRPr lang="en-US" altLang="zh-CN" dirty="0"/>
          </a:p>
          <a:p>
            <a:r>
              <a:rPr lang="en-US" altLang="zh-CN" i="1" dirty="0"/>
              <a:t>LEV=INTEG(RT</a:t>
            </a:r>
            <a:r>
              <a:rPr lang="zh-CN" altLang="en-US" i="1" dirty="0"/>
              <a:t>，</a:t>
            </a:r>
            <a:r>
              <a:rPr lang="en-US" altLang="zh-CN" i="1" dirty="0"/>
              <a:t>20)</a:t>
            </a:r>
          </a:p>
          <a:p>
            <a:r>
              <a:rPr lang="en-US" altLang="zh-CN" i="1" dirty="0"/>
              <a:t>RT=0.2*S</a:t>
            </a:r>
            <a:endParaRPr lang="zh-CN" altLang="en-US" i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85411"/>
              </p:ext>
            </p:extLst>
          </p:nvPr>
        </p:nvGraphicFramePr>
        <p:xfrm>
          <a:off x="4023945" y="2420888"/>
          <a:ext cx="800670" cy="7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945" y="2420888"/>
                        <a:ext cx="800670" cy="7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2518"/>
              </p:ext>
            </p:extLst>
          </p:nvPr>
        </p:nvGraphicFramePr>
        <p:xfrm>
          <a:off x="4654252" y="3556852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6" imgW="774360" imgH="393480" progId="Equation.DSMT4">
                  <p:embed/>
                </p:oleObj>
              </mc:Choice>
              <mc:Fallback>
                <p:oleObj name="Equation" r:id="rId6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4252" y="3556852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87423"/>
              </p:ext>
            </p:extLst>
          </p:nvPr>
        </p:nvGraphicFramePr>
        <p:xfrm>
          <a:off x="5365753" y="4809830"/>
          <a:ext cx="864096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5753" y="4809830"/>
                        <a:ext cx="864096" cy="38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6300" y="2608964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TIME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简化为变量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正反馈的行为模式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5040561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求解方程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得到</a:t>
            </a:r>
            <a:r>
              <a:rPr lang="en-US" altLang="zh-CN" dirty="0"/>
              <a:t>L</a:t>
            </a:r>
            <a:r>
              <a:rPr lang="zh-CN" altLang="en-US" dirty="0"/>
              <a:t>的解析式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 正反馈的基本行为模式是指数变化趋势，系数</a:t>
            </a:r>
            <a:r>
              <a:rPr lang="en-US" altLang="zh-CN" dirty="0"/>
              <a:t>0.2</a:t>
            </a:r>
            <a:r>
              <a:rPr lang="zh-CN" altLang="en-US" dirty="0"/>
              <a:t>对应了存量指数函数的变量系数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而初始值设置则是微分方程初值，即</a:t>
            </a:r>
            <a:r>
              <a:rPr lang="en-US" altLang="zh-CN" dirty="0"/>
              <a:t>t=0</a:t>
            </a:r>
            <a:r>
              <a:rPr lang="zh-CN" altLang="en-US" dirty="0"/>
              <a:t>时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66667"/>
              </p:ext>
            </p:extLst>
          </p:nvPr>
        </p:nvGraphicFramePr>
        <p:xfrm>
          <a:off x="3485374" y="1841331"/>
          <a:ext cx="1296144" cy="65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5374" y="1841331"/>
                        <a:ext cx="1296144" cy="658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50405"/>
              </p:ext>
            </p:extLst>
          </p:nvPr>
        </p:nvGraphicFramePr>
        <p:xfrm>
          <a:off x="3606800" y="3141663"/>
          <a:ext cx="1285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0" y="3141663"/>
                        <a:ext cx="12858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/>
          <a:srcRect t="7452"/>
          <a:stretch/>
        </p:blipFill>
        <p:spPr>
          <a:xfrm>
            <a:off x="6248833" y="1822619"/>
            <a:ext cx="5570590" cy="28453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158308" y="3321595"/>
            <a:ext cx="5040560" cy="180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07248"/>
              </p:ext>
            </p:extLst>
          </p:nvPr>
        </p:nvGraphicFramePr>
        <p:xfrm>
          <a:off x="3479800" y="5934075"/>
          <a:ext cx="1196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8" imgW="685800" imgH="203040" progId="Equation.DSMT4">
                  <p:embed/>
                </p:oleObj>
              </mc:Choice>
              <mc:Fallback>
                <p:oleObj name="Equation" r:id="rId8" imgW="68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79800" y="5934075"/>
                        <a:ext cx="11969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15748"/>
              </p:ext>
            </p:extLst>
          </p:nvPr>
        </p:nvGraphicFramePr>
        <p:xfrm>
          <a:off x="6899275" y="5218113"/>
          <a:ext cx="15605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9275" y="5218113"/>
                        <a:ext cx="1560513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6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一阶系统时间常数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一阶正反馈数学描述式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时间常数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时间中存量增长多少？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55" y="368970"/>
            <a:ext cx="4304482" cy="24624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7605"/>
              </p:ext>
            </p:extLst>
          </p:nvPr>
        </p:nvGraphicFramePr>
        <p:xfrm>
          <a:off x="1989956" y="2088084"/>
          <a:ext cx="15605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956" y="2088084"/>
                        <a:ext cx="156051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34230"/>
              </p:ext>
            </p:extLst>
          </p:nvPr>
        </p:nvGraphicFramePr>
        <p:xfrm>
          <a:off x="2061964" y="3140968"/>
          <a:ext cx="871190" cy="87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6" imgW="393480" imgH="393480" progId="Equation.DSMT4">
                  <p:embed/>
                </p:oleObj>
              </mc:Choice>
              <mc:Fallback>
                <p:oleObj name="Equation" r:id="rId6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1964" y="3140968"/>
                        <a:ext cx="871190" cy="87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C4C3B3-49C9-9045-85CB-983AF264EA52}"/>
              </a:ext>
            </a:extLst>
          </p:cNvPr>
          <p:cNvGrpSpPr/>
          <p:nvPr/>
        </p:nvGrpSpPr>
        <p:grpSpPr>
          <a:xfrm>
            <a:off x="5874882" y="3101107"/>
            <a:ext cx="5760640" cy="2156693"/>
            <a:chOff x="5086300" y="3005819"/>
            <a:chExt cx="5760640" cy="2156693"/>
          </a:xfrm>
        </p:grpSpPr>
        <p:sp>
          <p:nvSpPr>
            <p:cNvPr id="10" name="矩形 9"/>
            <p:cNvSpPr/>
            <p:nvPr/>
          </p:nvSpPr>
          <p:spPr>
            <a:xfrm>
              <a:off x="5086300" y="3005819"/>
              <a:ext cx="5760640" cy="2156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dirty="0"/>
                <a:t>令</a:t>
              </a:r>
              <a:r>
                <a:rPr lang="en-US" altLang="zh-CN" dirty="0"/>
                <a:t>t=T</a:t>
              </a:r>
              <a:r>
                <a:rPr lang="zh-CN" altLang="en-US" dirty="0"/>
                <a:t>，代入系统状态式中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即每过一个</a:t>
              </a:r>
              <a:r>
                <a:rPr lang="en-US" altLang="zh-CN" dirty="0"/>
                <a:t>T</a:t>
              </a:r>
              <a:r>
                <a:rPr lang="zh-CN" altLang="en-US" dirty="0"/>
                <a:t>的时间长度，系统增长初始值的约</a:t>
              </a:r>
              <a:r>
                <a:rPr lang="en-US" altLang="zh-CN" dirty="0"/>
                <a:t>2.73</a:t>
              </a:r>
              <a:r>
                <a:rPr lang="zh-CN" altLang="en-US" dirty="0"/>
                <a:t>倍</a:t>
              </a:r>
              <a:endParaRPr lang="en-US" altLang="zh-CN" dirty="0"/>
            </a:p>
            <a:p>
              <a:r>
                <a:rPr lang="zh-CN" altLang="en-US" dirty="0"/>
                <a:t>时间常数越大，系统状态增长越缓</a:t>
              </a:r>
              <a:endParaRPr lang="en-US" altLang="zh-CN" dirty="0"/>
            </a:p>
            <a:p>
              <a:r>
                <a:rPr lang="zh-CN" altLang="en-US" dirty="0"/>
                <a:t>时间常数越小，系统状态增长越陡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420002"/>
                </p:ext>
              </p:extLst>
            </p:nvPr>
          </p:nvGraphicFramePr>
          <p:xfrm>
            <a:off x="5302324" y="3447752"/>
            <a:ext cx="41068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2" name="Equation" r:id="rId8" imgW="2336760" imgH="228600" progId="Equation.DSMT4">
                    <p:embed/>
                  </p:oleObj>
                </mc:Choice>
                <mc:Fallback>
                  <p:oleObj name="Equation" r:id="rId8" imgW="2336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02324" y="3447752"/>
                          <a:ext cx="4106863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9367"/>
              </p:ext>
            </p:extLst>
          </p:nvPr>
        </p:nvGraphicFramePr>
        <p:xfrm>
          <a:off x="1873538" y="4793166"/>
          <a:ext cx="27200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017">
                  <a:extLst>
                    <a:ext uri="{9D8B030D-6E8A-4147-A177-3AD203B41FA5}">
                      <a16:colId xmlns:a16="http://schemas.microsoft.com/office/drawing/2014/main" val="701369337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4458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6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5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4T</a:t>
                      </a:r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848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40882" y="5877272"/>
            <a:ext cx="515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每增长一个时间</a:t>
            </a:r>
            <a:r>
              <a:rPr lang="en-US" altLang="zh-CN" dirty="0"/>
              <a:t>T</a:t>
            </a:r>
            <a:r>
              <a:rPr lang="zh-CN" altLang="en-US" dirty="0"/>
              <a:t>，就在初始值基础上扩大</a:t>
            </a:r>
            <a:r>
              <a:rPr lang="en-US" altLang="zh-CN" dirty="0"/>
              <a:t>2.73</a:t>
            </a:r>
            <a:r>
              <a:rPr lang="zh-CN" altLang="en-US" dirty="0"/>
              <a:t>倍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774998"/>
              </p:ext>
            </p:extLst>
          </p:nvPr>
        </p:nvGraphicFramePr>
        <p:xfrm>
          <a:off x="2782044" y="4852509"/>
          <a:ext cx="665088" cy="2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2044" y="4852509"/>
                        <a:ext cx="665088" cy="2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274121"/>
              </p:ext>
            </p:extLst>
          </p:nvPr>
        </p:nvGraphicFramePr>
        <p:xfrm>
          <a:off x="2710036" y="5207447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10036" y="5207447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1265"/>
              </p:ext>
            </p:extLst>
          </p:nvPr>
        </p:nvGraphicFramePr>
        <p:xfrm>
          <a:off x="2710036" y="5559664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0036" y="5559664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06251"/>
              </p:ext>
            </p:extLst>
          </p:nvPr>
        </p:nvGraphicFramePr>
        <p:xfrm>
          <a:off x="2710036" y="5893775"/>
          <a:ext cx="75723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0036" y="5893775"/>
                        <a:ext cx="757238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6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系统状态翻倍时间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600201"/>
            <a:ext cx="9782801" cy="4572000"/>
          </a:xfrm>
        </p:spPr>
        <p:txBody>
          <a:bodyPr/>
          <a:lstStyle/>
          <a:p>
            <a:r>
              <a:rPr lang="zh-CN" altLang="en-US" dirty="0"/>
              <a:t>倍增时间 </a:t>
            </a:r>
            <a:r>
              <a:rPr lang="en-US" altLang="zh-CN" dirty="0"/>
              <a:t>T</a:t>
            </a:r>
            <a:r>
              <a:rPr lang="en-US" altLang="zh-CN" sz="1800" dirty="0"/>
              <a:t>d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zh-CN" altLang="en-US" dirty="0"/>
              <a:t>倍增时间定义为变量由初始值增长到第一个翻倍所需时间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 T</a:t>
            </a:r>
            <a:r>
              <a:rPr lang="en-US" altLang="zh-CN" sz="1600" dirty="0"/>
              <a:t>d</a:t>
            </a:r>
            <a:r>
              <a:rPr lang="zh-CN" altLang="en-US" dirty="0"/>
              <a:t>与时间常数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即倍增时间约等于</a:t>
            </a:r>
            <a:r>
              <a:rPr lang="en-US" altLang="zh-CN" dirty="0"/>
              <a:t>70%</a:t>
            </a:r>
            <a:r>
              <a:rPr lang="zh-CN" altLang="en-US" dirty="0"/>
              <a:t>时间常数</a:t>
            </a:r>
            <a:endParaRPr lang="en-US" altLang="zh-CN" dirty="0"/>
          </a:p>
          <a:p>
            <a:pPr marL="365760" lvl="1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31750"/>
              </p:ext>
            </p:extLst>
          </p:nvPr>
        </p:nvGraphicFramePr>
        <p:xfrm>
          <a:off x="2277988" y="3068960"/>
          <a:ext cx="2127784" cy="123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091880" imgH="634680" progId="Equation.DSMT4">
                  <p:embed/>
                </p:oleObj>
              </mc:Choice>
              <mc:Fallback>
                <p:oleObj name="Equation" r:id="rId3" imgW="10918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988" y="3068960"/>
                        <a:ext cx="2127784" cy="123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C4BE6DD-477E-A444-BD65-1018E4E5758F}"/>
              </a:ext>
            </a:extLst>
          </p:cNvPr>
          <p:cNvGrpSpPr/>
          <p:nvPr/>
        </p:nvGrpSpPr>
        <p:grpSpPr>
          <a:xfrm>
            <a:off x="6040537" y="3418706"/>
            <a:ext cx="5985550" cy="3175249"/>
            <a:chOff x="6040537" y="3418706"/>
            <a:chExt cx="5985550" cy="317524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537" y="3418706"/>
              <a:ext cx="5985550" cy="3175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320368" y="582908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04516" y="55172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558908" y="485839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6382444" y="6056710"/>
              <a:ext cx="1936327" cy="25261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146617" y="570342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349959" y="520151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7030A0"/>
                  </a:solidFill>
                </a:rPr>
                <a:t>翻倍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8633452" y="5227723"/>
              <a:ext cx="2093932" cy="7860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/>
              <a:t>案例：估算参数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3" y="2314825"/>
            <a:ext cx="4304482" cy="246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476" y="1372830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某企业处于市场拓展阶段，通过积累和拓展渠道持续增加销量，大约每</a:t>
            </a:r>
            <a:r>
              <a:rPr lang="en-US" altLang="zh-CN" sz="2000" dirty="0"/>
              <a:t>15</a:t>
            </a:r>
            <a:r>
              <a:rPr lang="zh-CN" altLang="en-US" sz="2000" dirty="0"/>
              <a:t>个月销售量会翻番，设原</a:t>
            </a:r>
            <a:r>
              <a:rPr lang="en-US" altLang="zh-CN" sz="2000" dirty="0"/>
              <a:t>2010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月销量为</a:t>
            </a:r>
            <a:r>
              <a:rPr lang="en-US" altLang="zh-CN" sz="2000" dirty="0"/>
              <a:t>10</a:t>
            </a:r>
            <a:r>
              <a:rPr lang="zh-CN" altLang="en-US" sz="2000" dirty="0"/>
              <a:t>（万元），请做出</a:t>
            </a:r>
            <a:r>
              <a:rPr lang="en-US" altLang="zh-CN" sz="2000" dirty="0"/>
              <a:t>5</a:t>
            </a:r>
            <a:r>
              <a:rPr lang="zh-CN" altLang="en-US" sz="2000" dirty="0"/>
              <a:t>年内的销量仿真系统。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FAC2D-2022-AC48-867A-A99A9C569100}"/>
              </a:ext>
            </a:extLst>
          </p:cNvPr>
          <p:cNvSpPr txBox="1"/>
          <p:nvPr/>
        </p:nvSpPr>
        <p:spPr>
          <a:xfrm>
            <a:off x="2782044" y="2636912"/>
            <a:ext cx="1338828" cy="1281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倍增时间？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时间常数？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1992</TotalTime>
  <Words>649</Words>
  <Application>Microsoft Office PowerPoint</Application>
  <PresentationFormat>自定义</PresentationFormat>
  <Paragraphs>124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微软雅黑</vt:lpstr>
      <vt:lpstr>Arial</vt:lpstr>
      <vt:lpstr>Euphemia</vt:lpstr>
      <vt:lpstr>Times New Roman</vt:lpstr>
      <vt:lpstr>数学 16x9</vt:lpstr>
      <vt:lpstr>Equation</vt:lpstr>
      <vt:lpstr>物流系统建模与仿真</vt:lpstr>
      <vt:lpstr>一、一阶系统的数学原理</vt:lpstr>
      <vt:lpstr>一阶系统微分方程</vt:lpstr>
      <vt:lpstr>二、正反馈结构原理</vt:lpstr>
      <vt:lpstr>正反馈变化的原理</vt:lpstr>
      <vt:lpstr>正反馈的行为模式</vt:lpstr>
      <vt:lpstr>一阶系统时间常数</vt:lpstr>
      <vt:lpstr>系统状态翻倍时间</vt:lpstr>
      <vt:lpstr>案例：估算参数</vt:lpstr>
      <vt:lpstr>PowerPoint 演示文稿</vt:lpstr>
      <vt:lpstr>正反馈指数发展趋势特点</vt:lpstr>
      <vt:lpstr>正反馈特征</vt:lpstr>
      <vt:lpstr>二、负反馈结构原理</vt:lpstr>
      <vt:lpstr>负反馈的数学原理</vt:lpstr>
      <vt:lpstr>负反馈系统时间常数</vt:lpstr>
      <vt:lpstr>减半时间常数Th </vt:lpstr>
      <vt:lpstr>负反馈特征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93</cp:revision>
  <dcterms:created xsi:type="dcterms:W3CDTF">2018-02-25T17:57:50Z</dcterms:created>
  <dcterms:modified xsi:type="dcterms:W3CDTF">2019-03-31T10:21:42Z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