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5"/>
  </p:notesMasterIdLst>
  <p:handoutMasterIdLst>
    <p:handoutMasterId r:id="rId26"/>
  </p:handoutMasterIdLst>
  <p:sldIdLst>
    <p:sldId id="256" r:id="rId9"/>
    <p:sldId id="282" r:id="rId10"/>
    <p:sldId id="277" r:id="rId11"/>
    <p:sldId id="261" r:id="rId12"/>
    <p:sldId id="278" r:id="rId13"/>
    <p:sldId id="276" r:id="rId14"/>
    <p:sldId id="286" r:id="rId15"/>
    <p:sldId id="284" r:id="rId16"/>
    <p:sldId id="287" r:id="rId17"/>
    <p:sldId id="285" r:id="rId18"/>
    <p:sldId id="270" r:id="rId19"/>
    <p:sldId id="268" r:id="rId20"/>
    <p:sldId id="262" r:id="rId21"/>
    <p:sldId id="263" r:id="rId22"/>
    <p:sldId id="274" r:id="rId23"/>
    <p:sldId id="271" r:id="rId24"/>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8" autoAdjust="0"/>
    <p:restoredTop sz="90752" autoAdjust="0"/>
  </p:normalViewPr>
  <p:slideViewPr>
    <p:cSldViewPr showGuides="1">
      <p:cViewPr varScale="1">
        <p:scale>
          <a:sx n="85" d="100"/>
          <a:sy n="85" d="100"/>
        </p:scale>
        <p:origin x="200" y="48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2019年5月12日 Sunday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2019年5月12日 Sunday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现实当中，很少有商品的价格一步到位制定到最优位置，而是这些规则在实际商品定价活动中发挥了决定作用。</a:t>
            </a:r>
          </a:p>
          <a:p>
            <a:endParaRPr kumimoji="1" lang="zh-CN" altLang="en-US" dirty="0"/>
          </a:p>
        </p:txBody>
      </p:sp>
      <p:sp>
        <p:nvSpPr>
          <p:cNvPr id="4" name="灯片编号占位符 3"/>
          <p:cNvSpPr>
            <a:spLocks noGrp="1"/>
          </p:cNvSpPr>
          <p:nvPr>
            <p:ph type="sldNum" sz="quarter" idx="5"/>
          </p:nvPr>
        </p:nvSpPr>
        <p:spPr/>
        <p:txBody>
          <a:bodyPr/>
          <a:lstStyle/>
          <a:p>
            <a:fld id="{841221E5-7225-48EB-A4EE-420E7BFCF705}" type="slidenum">
              <a:rPr lang="en-US" altLang="zh-CN" noProof="0" smtClean="0"/>
              <a:pPr/>
              <a:t>2</a:t>
            </a:fld>
            <a:endParaRPr lang="zh-CN" altLang="en-US" noProof="0" dirty="0"/>
          </a:p>
        </p:txBody>
      </p:sp>
    </p:spTree>
    <p:extLst>
      <p:ext uri="{BB962C8B-B14F-4D97-AF65-F5344CB8AC3E}">
        <p14:creationId xmlns:p14="http://schemas.microsoft.com/office/powerpoint/2010/main" val="421178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在系统中，尝试为单一决策建模型是不值得的事情，而摸索决策规则则是一件具有挑战的事情。</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841221E5-7225-48EB-A4EE-420E7BFCF705}" type="slidenum">
              <a:rPr lang="en-US" altLang="zh-CN" noProof="0" smtClean="0"/>
              <a:pPr/>
              <a:t>3</a:t>
            </a:fld>
            <a:endParaRPr lang="zh-CN" altLang="en-US" noProof="0" dirty="0"/>
          </a:p>
        </p:txBody>
      </p:sp>
    </p:spTree>
    <p:extLst>
      <p:ext uri="{BB962C8B-B14F-4D97-AF65-F5344CB8AC3E}">
        <p14:creationId xmlns:p14="http://schemas.microsoft.com/office/powerpoint/2010/main" val="4278134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存量管理可以解释供应链行为是如何产生振荡、放大等行为模式。</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841221E5-7225-48EB-A4EE-420E7BFCF705}" type="slidenum">
              <a:rPr lang="en-US" altLang="zh-CN" noProof="0" smtClean="0"/>
              <a:pPr/>
              <a:t>12</a:t>
            </a:fld>
            <a:endParaRPr lang="zh-CN" altLang="en-US" noProof="0" dirty="0"/>
          </a:p>
        </p:txBody>
      </p:sp>
    </p:spTree>
    <p:extLst>
      <p:ext uri="{BB962C8B-B14F-4D97-AF65-F5344CB8AC3E}">
        <p14:creationId xmlns:p14="http://schemas.microsoft.com/office/powerpoint/2010/main" val="2686388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2019年5月12日 Sunday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2019年5月12日 Sunday</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2019年5月12日 Sunday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2019年5月12日 Sunday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2019年5月12日 Sunday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2019年5月12日 Sunday</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2019年5月12日 Sunday</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2019年5月12日 Sunday</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2019年5月12日 Sunday</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2019年5月12日 Sunday</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2019年5月12日 Sunday</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2019年5月12日 Sunday</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file:////var/folders/0p/28fhj7kx57q1s1fdls53n2v8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物流系统建模与仿真</a:t>
            </a:r>
          </a:p>
        </p:txBody>
      </p:sp>
      <p:sp>
        <p:nvSpPr>
          <p:cNvPr id="3" name="副标题 2"/>
          <p:cNvSpPr>
            <a:spLocks noGrp="1"/>
          </p:cNvSpPr>
          <p:nvPr>
            <p:ph type="subTitle" idx="1"/>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第十五节 决策建模</a:t>
            </a:r>
          </a:p>
        </p:txBody>
      </p:sp>
      <p:pic>
        <p:nvPicPr>
          <p:cNvPr id="5" name="图片 4">
            <a:extLst>
              <a:ext uri="{FF2B5EF4-FFF2-40B4-BE49-F238E27FC236}">
                <a16:creationId xmlns:a16="http://schemas.microsoft.com/office/drawing/2014/main" id="{9637FD62-6A48-444F-9186-4182C6C81264}"/>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5900" y="1143000"/>
            <a:ext cx="9782801" cy="4572000"/>
          </a:xfrm>
        </p:spPr>
        <p:txBody>
          <a:bodyPr/>
          <a:lstStyle/>
          <a:p>
            <a:pPr marL="514350" indent="-514350">
              <a:buFont typeface="+mj-lt"/>
              <a:buAutoNum type="arabicPeriod" startAt="5"/>
            </a:pPr>
            <a:endParaRPr lang="en-US" altLang="zh-CN" dirty="0"/>
          </a:p>
          <a:p>
            <a:pPr marL="514350" indent="-514350">
              <a:buFont typeface="+mj-lt"/>
              <a:buAutoNum type="arabicPeriod" startAt="5"/>
            </a:pPr>
            <a:endParaRPr lang="en-US" altLang="zh-CN" dirty="0"/>
          </a:p>
          <a:p>
            <a:pPr marL="514350" indent="-514350">
              <a:buFont typeface="+mj-lt"/>
              <a:buAutoNum type="arabicPeriod" startAt="5"/>
            </a:pPr>
            <a:endParaRPr lang="en-US" altLang="zh-CN" dirty="0"/>
          </a:p>
          <a:p>
            <a:pPr marL="514350" indent="-514350">
              <a:buFont typeface="+mj-lt"/>
              <a:buAutoNum type="arabicPeriod" startAt="5"/>
            </a:pPr>
            <a:endParaRPr lang="zh-CN" altLang="en-US" dirty="0"/>
          </a:p>
        </p:txBody>
      </p:sp>
      <p:sp>
        <p:nvSpPr>
          <p:cNvPr id="4" name="文本框 3"/>
          <p:cNvSpPr txBox="1"/>
          <p:nvPr/>
        </p:nvSpPr>
        <p:spPr>
          <a:xfrm>
            <a:off x="2117455" y="1747133"/>
            <a:ext cx="7292381" cy="461665"/>
          </a:xfrm>
          <a:prstGeom prst="rect">
            <a:avLst/>
          </a:prstGeom>
          <a:noFill/>
        </p:spPr>
        <p:txBody>
          <a:bodyPr wrap="none" rtlCol="0">
            <a:spAutoFit/>
          </a:bodyPr>
          <a:lstStyle/>
          <a:p>
            <a:r>
              <a:rPr lang="zh-CN" altLang="en-US" sz="2400" dirty="0">
                <a:solidFill>
                  <a:srgbClr val="7030A0"/>
                </a:solidFill>
              </a:rPr>
              <a:t>劳动时间</a:t>
            </a:r>
            <a:r>
              <a:rPr lang="en-US" altLang="zh-CN" sz="2400" dirty="0">
                <a:solidFill>
                  <a:srgbClr val="7030A0"/>
                </a:solidFill>
              </a:rPr>
              <a:t>=</a:t>
            </a:r>
            <a:r>
              <a:rPr lang="zh-CN" altLang="en-US" sz="2400" dirty="0">
                <a:solidFill>
                  <a:srgbClr val="7030A0"/>
                </a:solidFill>
              </a:rPr>
              <a:t>标准劳动时间*生产压力对劳动时间的影响</a:t>
            </a:r>
            <a:endParaRPr lang="en-US" altLang="zh-CN" sz="2400" dirty="0">
              <a:solidFill>
                <a:srgbClr val="7030A0"/>
              </a:solidFill>
            </a:endParaRPr>
          </a:p>
        </p:txBody>
      </p:sp>
      <p:sp>
        <p:nvSpPr>
          <p:cNvPr id="5" name="文本框 4"/>
          <p:cNvSpPr txBox="1"/>
          <p:nvPr/>
        </p:nvSpPr>
        <p:spPr>
          <a:xfrm>
            <a:off x="2130919" y="4176914"/>
            <a:ext cx="4782078" cy="461665"/>
          </a:xfrm>
          <a:prstGeom prst="rect">
            <a:avLst/>
          </a:prstGeom>
          <a:noFill/>
        </p:spPr>
        <p:txBody>
          <a:bodyPr wrap="none" rtlCol="0">
            <a:spAutoFit/>
          </a:bodyPr>
          <a:lstStyle/>
          <a:p>
            <a:r>
              <a:rPr lang="zh-CN" altLang="en-US" sz="2400" dirty="0">
                <a:solidFill>
                  <a:srgbClr val="7030A0"/>
                </a:solidFill>
              </a:rPr>
              <a:t>产量</a:t>
            </a:r>
            <a:r>
              <a:rPr lang="en-US" altLang="zh-CN" sz="2400" dirty="0">
                <a:solidFill>
                  <a:srgbClr val="7030A0"/>
                </a:solidFill>
              </a:rPr>
              <a:t>=MIN(</a:t>
            </a:r>
            <a:r>
              <a:rPr lang="zh-CN" altLang="en-US" sz="2400" dirty="0">
                <a:solidFill>
                  <a:srgbClr val="7030A0"/>
                </a:solidFill>
              </a:rPr>
              <a:t>产品需求量，生产能力</a:t>
            </a:r>
            <a:r>
              <a:rPr lang="en-US" altLang="zh-CN" sz="2400" dirty="0">
                <a:solidFill>
                  <a:srgbClr val="7030A0"/>
                </a:solidFill>
              </a:rPr>
              <a:t>)</a:t>
            </a:r>
            <a:endParaRPr lang="zh-CN" altLang="en-US" sz="2400" dirty="0">
              <a:solidFill>
                <a:srgbClr val="7030A0"/>
              </a:solidFill>
            </a:endParaRPr>
          </a:p>
        </p:txBody>
      </p:sp>
      <p:sp>
        <p:nvSpPr>
          <p:cNvPr id="2" name="矩形 1">
            <a:extLst>
              <a:ext uri="{FF2B5EF4-FFF2-40B4-BE49-F238E27FC236}">
                <a16:creationId xmlns:a16="http://schemas.microsoft.com/office/drawing/2014/main" id="{01CB5341-16A7-D64E-9D0E-B4B0968479E5}"/>
              </a:ext>
            </a:extLst>
          </p:cNvPr>
          <p:cNvSpPr/>
          <p:nvPr/>
        </p:nvSpPr>
        <p:spPr>
          <a:xfrm>
            <a:off x="2117455" y="2351266"/>
            <a:ext cx="3599062" cy="461665"/>
          </a:xfrm>
          <a:prstGeom prst="rect">
            <a:avLst/>
          </a:prstGeom>
        </p:spPr>
        <p:txBody>
          <a:bodyPr wrap="none">
            <a:spAutoFit/>
          </a:bodyPr>
          <a:lstStyle/>
          <a:p>
            <a:r>
              <a:rPr lang="zh-CN" altLang="en-US" sz="2400" dirty="0">
                <a:solidFill>
                  <a:srgbClr val="7030A0"/>
                </a:solidFill>
              </a:rPr>
              <a:t>产量</a:t>
            </a:r>
            <a:r>
              <a:rPr lang="en-US" altLang="zh-CN" sz="2400" dirty="0">
                <a:solidFill>
                  <a:srgbClr val="7030A0"/>
                </a:solidFill>
              </a:rPr>
              <a:t>=</a:t>
            </a:r>
            <a:r>
              <a:rPr lang="zh-CN" altLang="en-US" sz="2400" dirty="0">
                <a:solidFill>
                  <a:srgbClr val="7030A0"/>
                </a:solidFill>
              </a:rPr>
              <a:t>核定产能*加班系数</a:t>
            </a:r>
          </a:p>
        </p:txBody>
      </p:sp>
      <p:sp>
        <p:nvSpPr>
          <p:cNvPr id="6" name="矩形 5">
            <a:extLst>
              <a:ext uri="{FF2B5EF4-FFF2-40B4-BE49-F238E27FC236}">
                <a16:creationId xmlns:a16="http://schemas.microsoft.com/office/drawing/2014/main" id="{2CB12D2A-EE8A-2745-9EA5-5BBBF4C33A21}"/>
              </a:ext>
            </a:extLst>
          </p:cNvPr>
          <p:cNvSpPr/>
          <p:nvPr/>
        </p:nvSpPr>
        <p:spPr>
          <a:xfrm>
            <a:off x="1629916" y="1075428"/>
            <a:ext cx="4118435" cy="461665"/>
          </a:xfrm>
          <a:prstGeom prst="rect">
            <a:avLst/>
          </a:prstGeom>
        </p:spPr>
        <p:txBody>
          <a:bodyPr wrap="none">
            <a:spAutoFit/>
          </a:bodyPr>
          <a:lstStyle/>
          <a:p>
            <a:pPr marL="514350" indent="-514350">
              <a:buFont typeface="+mj-lt"/>
              <a:buAutoNum type="arabicPeriod" startAt="5"/>
            </a:pPr>
            <a:r>
              <a:rPr lang="zh-CN" altLang="en-US" sz="2400" dirty="0"/>
              <a:t>流量</a:t>
            </a:r>
            <a:r>
              <a:rPr lang="en-US" altLang="zh-CN" sz="2400" dirty="0"/>
              <a:t>=</a:t>
            </a:r>
            <a:r>
              <a:rPr lang="zh-CN" altLang="en-US" sz="2400" dirty="0"/>
              <a:t>标准流量*影响作用</a:t>
            </a:r>
            <a:endParaRPr lang="en-US" altLang="zh-CN" sz="2400" dirty="0"/>
          </a:p>
        </p:txBody>
      </p:sp>
      <p:sp>
        <p:nvSpPr>
          <p:cNvPr id="7" name="矩形 6">
            <a:extLst>
              <a:ext uri="{FF2B5EF4-FFF2-40B4-BE49-F238E27FC236}">
                <a16:creationId xmlns:a16="http://schemas.microsoft.com/office/drawing/2014/main" id="{035910DF-C6E0-0947-A865-639072F4CBE4}"/>
              </a:ext>
            </a:extLst>
          </p:cNvPr>
          <p:cNvSpPr/>
          <p:nvPr/>
        </p:nvSpPr>
        <p:spPr>
          <a:xfrm>
            <a:off x="1709523" y="3505209"/>
            <a:ext cx="2719719" cy="461665"/>
          </a:xfrm>
          <a:prstGeom prst="rect">
            <a:avLst/>
          </a:prstGeom>
        </p:spPr>
        <p:txBody>
          <a:bodyPr wrap="none">
            <a:spAutoFit/>
          </a:bodyPr>
          <a:lstStyle/>
          <a:p>
            <a:pPr marL="514350" indent="-514350">
              <a:buFont typeface="+mj-lt"/>
              <a:buAutoNum type="arabicPeriod" startAt="6"/>
            </a:pPr>
            <a:r>
              <a:rPr lang="en-US" altLang="zh-CN" sz="2400" dirty="0"/>
              <a:t>Fuzzy MIN</a:t>
            </a:r>
            <a:r>
              <a:rPr lang="zh-CN" altLang="en-US" sz="2400" dirty="0"/>
              <a:t>函数</a:t>
            </a:r>
            <a:endParaRPr lang="en-US" altLang="zh-CN" sz="2400" dirty="0"/>
          </a:p>
        </p:txBody>
      </p:sp>
    </p:spTree>
    <p:extLst>
      <p:ext uri="{BB962C8B-B14F-4D97-AF65-F5344CB8AC3E}">
        <p14:creationId xmlns:p14="http://schemas.microsoft.com/office/powerpoint/2010/main" val="294104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4240" y="381000"/>
            <a:ext cx="3293422" cy="599728"/>
          </a:xfrm>
        </p:spPr>
        <p:txBody>
          <a:bodyPr/>
          <a:lstStyle/>
          <a:p>
            <a:r>
              <a:rPr lang="zh-CN" altLang="en-US" dirty="0"/>
              <a:t>决策规则分析</a:t>
            </a:r>
          </a:p>
        </p:txBody>
      </p:sp>
      <p:sp>
        <p:nvSpPr>
          <p:cNvPr id="4" name="文本占位符 3"/>
          <p:cNvSpPr>
            <a:spLocks noGrp="1"/>
          </p:cNvSpPr>
          <p:nvPr>
            <p:ph type="body" sz="half" idx="2"/>
          </p:nvPr>
        </p:nvSpPr>
        <p:spPr>
          <a:xfrm>
            <a:off x="1074240" y="1196752"/>
            <a:ext cx="3293422" cy="4975448"/>
          </a:xfrm>
        </p:spPr>
        <p:txBody>
          <a:bodyPr/>
          <a:lstStyle/>
          <a:p>
            <a:r>
              <a:rPr lang="en-US" altLang="zh-CN" dirty="0"/>
              <a:t>S=INTEG(AR-LR,S</a:t>
            </a:r>
            <a:r>
              <a:rPr lang="en-US" altLang="zh-CN" sz="1200" dirty="0"/>
              <a:t>0</a:t>
            </a:r>
            <a:r>
              <a:rPr lang="en-US" altLang="zh-CN" dirty="0"/>
              <a:t>)</a:t>
            </a:r>
          </a:p>
          <a:p>
            <a:r>
              <a:rPr lang="en-US" altLang="zh-CN" dirty="0"/>
              <a:t>LR=f(S,X,U)</a:t>
            </a:r>
          </a:p>
          <a:p>
            <a:r>
              <a:rPr lang="en-US" altLang="zh-CN" dirty="0"/>
              <a:t>AR=MAX(0,DAR)</a:t>
            </a:r>
          </a:p>
          <a:p>
            <a:r>
              <a:rPr lang="en-US" altLang="zh-CN" dirty="0"/>
              <a:t>DAR=EL+AS</a:t>
            </a:r>
          </a:p>
          <a:p>
            <a:r>
              <a:rPr lang="en-US" altLang="zh-CN" dirty="0"/>
              <a:t>AS=(S*-S)/SAT</a:t>
            </a:r>
          </a:p>
          <a:p>
            <a:r>
              <a:rPr lang="zh-CN" altLang="en-US" dirty="0"/>
              <a:t>常数变量省略</a:t>
            </a:r>
          </a:p>
        </p:txBody>
      </p:sp>
      <p:pic>
        <p:nvPicPr>
          <p:cNvPr id="5" name="图片占位符 4"/>
          <p:cNvPicPr>
            <a:picLocks noGrp="1" noChangeAspect="1"/>
          </p:cNvPicPr>
          <p:nvPr>
            <p:ph type="pic" idx="1"/>
          </p:nvPr>
        </p:nvPicPr>
        <p:blipFill>
          <a:blip r:embed="rId2"/>
          <a:srcRect l="4970" r="4970"/>
          <a:stretch>
            <a:fillRect/>
          </a:stretch>
        </p:blipFill>
        <p:spPr>
          <a:xfrm>
            <a:off x="5302324" y="482600"/>
            <a:ext cx="6195986" cy="5689600"/>
          </a:xfrm>
          <a:prstGeom prst="rect">
            <a:avLst/>
          </a:prstGeom>
        </p:spPr>
      </p:pic>
    </p:spTree>
    <p:extLst>
      <p:ext uri="{BB962C8B-B14F-4D97-AF65-F5344CB8AC3E}">
        <p14:creationId xmlns:p14="http://schemas.microsoft.com/office/powerpoint/2010/main" val="263446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4240" y="381000"/>
            <a:ext cx="3293422" cy="599728"/>
          </a:xfrm>
        </p:spPr>
        <p:txBody>
          <a:bodyPr/>
          <a:lstStyle/>
          <a:p>
            <a:r>
              <a:rPr lang="zh-CN" altLang="en-US" dirty="0"/>
              <a:t>管理者的决策环节</a:t>
            </a:r>
          </a:p>
        </p:txBody>
      </p:sp>
      <p:sp>
        <p:nvSpPr>
          <p:cNvPr id="4" name="文本占位符 3"/>
          <p:cNvSpPr>
            <a:spLocks noGrp="1"/>
          </p:cNvSpPr>
          <p:nvPr>
            <p:ph type="body" sz="half" idx="2"/>
          </p:nvPr>
        </p:nvSpPr>
        <p:spPr>
          <a:xfrm>
            <a:off x="1074240" y="1196752"/>
            <a:ext cx="3293422" cy="4975448"/>
          </a:xfrm>
        </p:spPr>
        <p:txBody>
          <a:bodyPr/>
          <a:lstStyle/>
          <a:p>
            <a:r>
              <a:rPr lang="zh-CN" altLang="en-US" dirty="0"/>
              <a:t>首先，企业在试图平衡产量和订单时是如何进行存货和资源管理。</a:t>
            </a:r>
            <a:endParaRPr lang="en-US" altLang="zh-CN" dirty="0"/>
          </a:p>
          <a:p>
            <a:r>
              <a:rPr lang="zh-CN" altLang="en-US" dirty="0"/>
              <a:t>期望的获得速率：</a:t>
            </a:r>
            <a:endParaRPr lang="en-US" altLang="zh-CN" dirty="0"/>
          </a:p>
          <a:p>
            <a:r>
              <a:rPr lang="zh-CN" altLang="en-US" dirty="0"/>
              <a:t>对预期损失进行弥补</a:t>
            </a:r>
            <a:endParaRPr lang="en-US" altLang="zh-CN" dirty="0"/>
          </a:p>
          <a:p>
            <a:r>
              <a:rPr lang="zh-CN" altLang="en-US" dirty="0"/>
              <a:t>降低存量要求水平和实际存量之间差距</a:t>
            </a:r>
            <a:endParaRPr lang="en-US" altLang="zh-CN" dirty="0"/>
          </a:p>
          <a:p>
            <a:r>
              <a:rPr lang="zh-CN" altLang="en-US" dirty="0"/>
              <a:t>通常包含负反馈进行平衡</a:t>
            </a:r>
          </a:p>
        </p:txBody>
      </p:sp>
      <p:pic>
        <p:nvPicPr>
          <p:cNvPr id="5" name="图片占位符 4"/>
          <p:cNvPicPr>
            <a:picLocks noGrp="1" noChangeAspect="1"/>
          </p:cNvPicPr>
          <p:nvPr>
            <p:ph type="pic" idx="1"/>
          </p:nvPr>
        </p:nvPicPr>
        <p:blipFill>
          <a:blip r:embed="rId3"/>
          <a:srcRect l="4970" r="4970"/>
          <a:stretch>
            <a:fillRect/>
          </a:stretch>
        </p:blipFill>
        <p:spPr>
          <a:xfrm>
            <a:off x="5302324" y="482600"/>
            <a:ext cx="6195986" cy="5689600"/>
          </a:xfrm>
          <a:prstGeom prst="rect">
            <a:avLst/>
          </a:prstGeom>
        </p:spPr>
      </p:pic>
      <p:sp>
        <p:nvSpPr>
          <p:cNvPr id="3" name="椭圆 2"/>
          <p:cNvSpPr/>
          <p:nvPr/>
        </p:nvSpPr>
        <p:spPr>
          <a:xfrm>
            <a:off x="4942284" y="2924944"/>
            <a:ext cx="2088232" cy="12241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479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对上图流量分解</a:t>
            </a:r>
          </a:p>
        </p:txBody>
      </p:sp>
      <p:sp>
        <p:nvSpPr>
          <p:cNvPr id="3" name="内容占位符 2"/>
          <p:cNvSpPr>
            <a:spLocks noGrp="1"/>
          </p:cNvSpPr>
          <p:nvPr>
            <p:ph idx="1"/>
          </p:nvPr>
        </p:nvSpPr>
        <p:spPr/>
        <p:txBody>
          <a:bodyPr/>
          <a:lstStyle/>
          <a:p>
            <a:r>
              <a:rPr lang="zh-CN" altLang="en-US" dirty="0"/>
              <a:t>分解净流量</a:t>
            </a:r>
            <a:endParaRPr lang="en-US" altLang="zh-CN" dirty="0"/>
          </a:p>
          <a:p>
            <a:pPr lvl="1"/>
            <a:r>
              <a:rPr lang="zh-CN" altLang="en-US" dirty="0"/>
              <a:t>理想状态下使用净流量改变存量的状态</a:t>
            </a:r>
            <a:endParaRPr lang="en-US" altLang="zh-CN" dirty="0"/>
          </a:p>
          <a:p>
            <a:pPr lvl="1"/>
            <a:r>
              <a:rPr lang="zh-CN" altLang="en-US" dirty="0"/>
              <a:t>现实中流量通常不是简单的一个变量组成</a:t>
            </a:r>
            <a:endParaRPr lang="en-US" altLang="zh-CN" dirty="0"/>
          </a:p>
          <a:p>
            <a:r>
              <a:rPr lang="zh-CN" altLang="en-US" dirty="0"/>
              <a:t>管理者考虑获得量的基本情况：</a:t>
            </a:r>
            <a:endParaRPr lang="en-US" altLang="zh-CN" dirty="0"/>
          </a:p>
          <a:p>
            <a:pPr marL="880110" lvl="1" indent="-514350">
              <a:buFont typeface="+mj-lt"/>
              <a:buAutoNum type="arabicPeriod"/>
            </a:pPr>
            <a:r>
              <a:rPr lang="zh-CN" altLang="en-US" dirty="0"/>
              <a:t>对预期损失进行弥补</a:t>
            </a:r>
            <a:endParaRPr lang="en-US" altLang="zh-CN" dirty="0"/>
          </a:p>
          <a:p>
            <a:pPr marL="880110" lvl="1" indent="-514350">
              <a:buFont typeface="+mj-lt"/>
              <a:buAutoNum type="arabicPeriod"/>
            </a:pPr>
            <a:r>
              <a:rPr lang="zh-CN" altLang="en-US" dirty="0"/>
              <a:t>对实际差距进行弥补</a:t>
            </a:r>
            <a:endParaRPr lang="en-US" altLang="zh-CN" dirty="0"/>
          </a:p>
          <a:p>
            <a:r>
              <a:rPr lang="en-US" altLang="zh-CN" dirty="0"/>
              <a:t>DAR=EL+AS</a:t>
            </a:r>
          </a:p>
          <a:p>
            <a:pPr marL="0" indent="0">
              <a:buNone/>
            </a:pPr>
            <a:r>
              <a:rPr lang="zh-CN" altLang="en-US" dirty="0"/>
              <a:t>即 获得速率由期望损失速率和存量调整构成</a:t>
            </a:r>
            <a:endParaRPr lang="en-US" altLang="zh-CN" dirty="0"/>
          </a:p>
          <a:p>
            <a:pPr marL="0" indent="0">
              <a:buNone/>
            </a:pPr>
            <a:endParaRPr lang="zh-CN" altLang="en-US" dirty="0"/>
          </a:p>
        </p:txBody>
      </p:sp>
      <p:sp>
        <p:nvSpPr>
          <p:cNvPr id="4" name="文本框 3"/>
          <p:cNvSpPr txBox="1"/>
          <p:nvPr/>
        </p:nvSpPr>
        <p:spPr>
          <a:xfrm>
            <a:off x="3358108" y="5991111"/>
            <a:ext cx="8263801" cy="369332"/>
          </a:xfrm>
          <a:prstGeom prst="rect">
            <a:avLst/>
          </a:prstGeom>
          <a:noFill/>
        </p:spPr>
        <p:txBody>
          <a:bodyPr wrap="none" rtlCol="0">
            <a:spAutoFit/>
          </a:bodyPr>
          <a:lstStyle/>
          <a:p>
            <a:r>
              <a:rPr lang="zh-CN" altLang="en-US" dirty="0">
                <a:solidFill>
                  <a:srgbClr val="7030A0"/>
                </a:solidFill>
              </a:rPr>
              <a:t>注意：期望损失速率不同于实际损失速率，因为通常我们无法测量出实际损失量</a:t>
            </a:r>
          </a:p>
        </p:txBody>
      </p:sp>
    </p:spTree>
    <p:extLst>
      <p:ext uri="{BB962C8B-B14F-4D97-AF65-F5344CB8AC3E}">
        <p14:creationId xmlns:p14="http://schemas.microsoft.com/office/powerpoint/2010/main" val="183200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流量的非负性</a:t>
            </a:r>
          </a:p>
        </p:txBody>
      </p:sp>
      <p:sp>
        <p:nvSpPr>
          <p:cNvPr id="3" name="内容占位符 2"/>
          <p:cNvSpPr>
            <a:spLocks noGrp="1"/>
          </p:cNvSpPr>
          <p:nvPr>
            <p:ph idx="1"/>
          </p:nvPr>
        </p:nvSpPr>
        <p:spPr/>
        <p:txBody>
          <a:bodyPr/>
          <a:lstStyle/>
          <a:p>
            <a:r>
              <a:rPr lang="zh-CN" altLang="en-US" dirty="0"/>
              <a:t>避免出现负数</a:t>
            </a:r>
            <a:endParaRPr lang="en-US" altLang="zh-CN" dirty="0"/>
          </a:p>
          <a:p>
            <a:pPr marL="365760" lvl="1" indent="0">
              <a:buNone/>
            </a:pPr>
            <a:r>
              <a:rPr lang="zh-CN" altLang="en-US" dirty="0"/>
              <a:t>系统中变量可以取负数，则表示系统可以退货、赊账等情况的存在</a:t>
            </a:r>
            <a:endParaRPr lang="en-US" altLang="zh-CN" dirty="0"/>
          </a:p>
          <a:p>
            <a:pPr marL="365760" lvl="1" indent="0">
              <a:buNone/>
            </a:pPr>
            <a:r>
              <a:rPr lang="zh-CN" altLang="en-US" dirty="0"/>
              <a:t>多数情况下，速率变量不能为负，如一旦产品投入生产线被消耗掉，进入存量的流量便不可退回</a:t>
            </a:r>
            <a:endParaRPr lang="en-US" altLang="zh-CN" dirty="0"/>
          </a:p>
          <a:p>
            <a:r>
              <a:rPr lang="zh-CN" altLang="en-US" dirty="0"/>
              <a:t>避免负数出现的方法</a:t>
            </a:r>
            <a:endParaRPr lang="en-US" altLang="zh-CN" dirty="0"/>
          </a:p>
          <a:p>
            <a:pPr lvl="1"/>
            <a:r>
              <a:rPr lang="en-US" altLang="zh-CN" dirty="0"/>
              <a:t>IF THEN ELSE</a:t>
            </a:r>
          </a:p>
          <a:p>
            <a:pPr marL="365760" lvl="1" indent="0">
              <a:buNone/>
            </a:pPr>
            <a:r>
              <a:rPr lang="zh-CN" altLang="en-US" dirty="0"/>
              <a:t>根据条件进行赋值，但模型中应当尽量避免过多使用选择赋值方式，因为选择赋值容易使模型行为表现出突变的尖点</a:t>
            </a:r>
            <a:endParaRPr lang="en-US" altLang="zh-CN" dirty="0"/>
          </a:p>
          <a:p>
            <a:pPr lvl="1"/>
            <a:r>
              <a:rPr lang="en-US" altLang="zh-CN" dirty="0"/>
              <a:t>MAX </a:t>
            </a:r>
            <a:r>
              <a:rPr lang="zh-CN" altLang="en-US" dirty="0"/>
              <a:t>或者 </a:t>
            </a:r>
            <a:r>
              <a:rPr lang="en-US" altLang="zh-CN" dirty="0"/>
              <a:t>MIN</a:t>
            </a:r>
          </a:p>
          <a:p>
            <a:pPr marL="365760" lvl="1" indent="0">
              <a:buNone/>
            </a:pPr>
            <a:r>
              <a:rPr lang="en-US" altLang="zh-CN" dirty="0"/>
              <a:t>AR=MAX(0,DAR)</a:t>
            </a:r>
            <a:endParaRPr lang="zh-CN" altLang="en-US" dirty="0"/>
          </a:p>
        </p:txBody>
      </p:sp>
    </p:spTree>
    <p:extLst>
      <p:ext uri="{BB962C8B-B14F-4D97-AF65-F5344CB8AC3E}">
        <p14:creationId xmlns:p14="http://schemas.microsoft.com/office/powerpoint/2010/main" val="289904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1</a:t>
            </a:r>
            <a:r>
              <a:rPr lang="zh-CN" altLang="en-US" dirty="0"/>
              <a:t>：分析系统结构</a:t>
            </a:r>
          </a:p>
        </p:txBody>
      </p:sp>
      <p:sp>
        <p:nvSpPr>
          <p:cNvPr id="3" name="内容占位符 2"/>
          <p:cNvSpPr>
            <a:spLocks noGrp="1"/>
          </p:cNvSpPr>
          <p:nvPr>
            <p:ph idx="1"/>
          </p:nvPr>
        </p:nvSpPr>
        <p:spPr>
          <a:xfrm>
            <a:off x="1593437" y="1600200"/>
            <a:ext cx="4428968" cy="4572000"/>
          </a:xfrm>
        </p:spPr>
        <p:txBody>
          <a:bodyPr/>
          <a:lstStyle/>
          <a:p>
            <a:r>
              <a:rPr lang="zh-CN" altLang="en-US" dirty="0"/>
              <a:t>右侧存量控制的决策规则是如何设置的？</a:t>
            </a:r>
            <a:endParaRPr lang="en-US" altLang="zh-CN" dirty="0"/>
          </a:p>
          <a:p>
            <a:r>
              <a:rPr lang="zh-CN" altLang="en-US" dirty="0"/>
              <a:t>速率流量</a:t>
            </a:r>
            <a:r>
              <a:rPr lang="zh-CN" altLang="en-US" dirty="0">
                <a:solidFill>
                  <a:srgbClr val="FF0000"/>
                </a:solidFill>
              </a:rPr>
              <a:t>订货率</a:t>
            </a:r>
            <a:r>
              <a:rPr lang="zh-CN" altLang="en-US" dirty="0"/>
              <a:t>被分解成哪几部分？</a:t>
            </a:r>
          </a:p>
        </p:txBody>
      </p:sp>
      <p:pic>
        <p:nvPicPr>
          <p:cNvPr id="11" name="图片 10"/>
          <p:cNvPicPr>
            <a:picLocks noChangeAspect="1"/>
          </p:cNvPicPr>
          <p:nvPr/>
        </p:nvPicPr>
        <p:blipFill>
          <a:blip r:embed="rId2"/>
          <a:stretch>
            <a:fillRect/>
          </a:stretch>
        </p:blipFill>
        <p:spPr>
          <a:xfrm>
            <a:off x="5828915" y="1840954"/>
            <a:ext cx="6359910" cy="4513809"/>
          </a:xfrm>
          <a:prstGeom prst="rect">
            <a:avLst/>
          </a:prstGeom>
        </p:spPr>
      </p:pic>
    </p:spTree>
    <p:extLst>
      <p:ext uri="{BB962C8B-B14F-4D97-AF65-F5344CB8AC3E}">
        <p14:creationId xmlns:p14="http://schemas.microsoft.com/office/powerpoint/2010/main" val="99425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7748" y="260648"/>
            <a:ext cx="11809312" cy="6174161"/>
          </a:xfrm>
          <a:prstGeom prst="rect">
            <a:avLst/>
          </a:prstGeom>
        </p:spPr>
      </p:pic>
      <p:sp>
        <p:nvSpPr>
          <p:cNvPr id="2" name="圆角矩形 1"/>
          <p:cNvSpPr/>
          <p:nvPr/>
        </p:nvSpPr>
        <p:spPr>
          <a:xfrm>
            <a:off x="405780" y="2708920"/>
            <a:ext cx="11161240" cy="367240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C7333759-ABB5-984B-B63B-3DB78D6CD9F3}"/>
              </a:ext>
            </a:extLst>
          </p:cNvPr>
          <p:cNvSpPr txBox="1">
            <a:spLocks/>
          </p:cNvSpPr>
          <p:nvPr/>
        </p:nvSpPr>
        <p:spPr>
          <a:xfrm>
            <a:off x="909837" y="236603"/>
            <a:ext cx="7200800" cy="528101"/>
          </a:xfrm>
          <a:prstGeom prst="rect">
            <a:avLst/>
          </a:prstGeom>
        </p:spPr>
        <p:txBody>
          <a:bodyPr/>
          <a:lst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a:lstStyle>
          <a:p>
            <a:r>
              <a:rPr lang="zh-CN" altLang="en-US" sz="2800" dirty="0"/>
              <a:t>练习</a:t>
            </a:r>
            <a:r>
              <a:rPr lang="en-US" altLang="zh-CN" sz="2800" dirty="0"/>
              <a:t>2:</a:t>
            </a:r>
            <a:r>
              <a:rPr lang="zh-CN" altLang="en-US" sz="2800" dirty="0"/>
              <a:t>加入供给线的存量管理决策</a:t>
            </a:r>
          </a:p>
        </p:txBody>
      </p:sp>
    </p:spTree>
    <p:extLst>
      <p:ext uri="{BB962C8B-B14F-4D97-AF65-F5344CB8AC3E}">
        <p14:creationId xmlns:p14="http://schemas.microsoft.com/office/powerpoint/2010/main" val="99325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案例：价格如何形成</a:t>
            </a:r>
          </a:p>
        </p:txBody>
      </p:sp>
      <p:sp>
        <p:nvSpPr>
          <p:cNvPr id="3" name="内容占位符 2"/>
          <p:cNvSpPr>
            <a:spLocks noGrp="1"/>
          </p:cNvSpPr>
          <p:nvPr>
            <p:ph idx="1"/>
          </p:nvPr>
        </p:nvSpPr>
        <p:spPr/>
        <p:txBody>
          <a:bodyPr>
            <a:normAutofit/>
          </a:bodyPr>
          <a:lstStyle/>
          <a:p>
            <a:pPr marL="0" indent="0">
              <a:lnSpc>
                <a:spcPct val="120000"/>
              </a:lnSpc>
              <a:buNone/>
            </a:pPr>
            <a:r>
              <a:rPr lang="zh-CN" altLang="en-US" dirty="0"/>
              <a:t>大型零售商场往往通过一些简单规则就可以决定商品的定价。具体来说，零售商场管理者会在商品批发成本上加上一定百分比，具体加多少并没有特别明确的要求。如果商品在货架上存放过多，销售人员就会削减价格，直到商品销售的差不多了。如果某商品已经实现了销售目标，销售人员就会尝试提高它们的价格。但同时销售人员也会根据竞争对手的行动不断调整商品价格，并且价格变动会受传统影响缓慢变化。</a:t>
            </a:r>
            <a:endParaRPr lang="en-US" altLang="zh-CN" dirty="0"/>
          </a:p>
        </p:txBody>
      </p:sp>
    </p:spTree>
    <p:extLst>
      <p:ext uri="{BB962C8B-B14F-4D97-AF65-F5344CB8AC3E}">
        <p14:creationId xmlns:p14="http://schemas.microsoft.com/office/powerpoint/2010/main" val="154729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一、系统的决策建模</a:t>
            </a:r>
          </a:p>
        </p:txBody>
      </p:sp>
      <p:sp>
        <p:nvSpPr>
          <p:cNvPr id="3" name="内容占位符 2"/>
          <p:cNvSpPr>
            <a:spLocks noGrp="1"/>
          </p:cNvSpPr>
          <p:nvPr>
            <p:ph idx="1"/>
          </p:nvPr>
        </p:nvSpPr>
        <p:spPr>
          <a:xfrm>
            <a:off x="1269875" y="1556792"/>
            <a:ext cx="5472575" cy="4572000"/>
          </a:xfrm>
        </p:spPr>
        <p:txBody>
          <a:bodyPr>
            <a:normAutofit fontScale="85000" lnSpcReduction="10000"/>
          </a:bodyPr>
          <a:lstStyle/>
          <a:p>
            <a:pPr>
              <a:lnSpc>
                <a:spcPct val="140000"/>
              </a:lnSpc>
            </a:pPr>
            <a:r>
              <a:rPr lang="zh-CN" altLang="en-US" dirty="0"/>
              <a:t>为了模型更加有用，模型通常需要以</a:t>
            </a:r>
            <a:r>
              <a:rPr lang="zh-CN" altLang="en-US" u="sng" dirty="0"/>
              <a:t>代理人</a:t>
            </a:r>
            <a:r>
              <a:rPr lang="zh-CN" altLang="en-US" dirty="0"/>
              <a:t>的视角建立起合理的</a:t>
            </a:r>
            <a:r>
              <a:rPr lang="zh-CN" altLang="en-US" u="sng" dirty="0"/>
              <a:t>决策规则</a:t>
            </a:r>
            <a:endParaRPr lang="en-US" altLang="zh-CN" dirty="0"/>
          </a:p>
          <a:p>
            <a:pPr lvl="1">
              <a:lnSpc>
                <a:spcPct val="140000"/>
              </a:lnSpc>
            </a:pPr>
            <a:r>
              <a:rPr lang="zh-CN" altLang="en-US" dirty="0"/>
              <a:t>决策规则：指参与人可用的信息以及使用方式。</a:t>
            </a:r>
            <a:endParaRPr lang="en-US" altLang="zh-CN" dirty="0"/>
          </a:p>
          <a:p>
            <a:pPr lvl="1">
              <a:lnSpc>
                <a:spcPct val="140000"/>
              </a:lnSpc>
            </a:pPr>
            <a:r>
              <a:rPr lang="zh-CN" altLang="en-US" dirty="0"/>
              <a:t>决策：参与人根据决策规则所得到的结果</a:t>
            </a:r>
            <a:endParaRPr lang="en-US" altLang="zh-CN" dirty="0"/>
          </a:p>
          <a:p>
            <a:pPr>
              <a:lnSpc>
                <a:spcPct val="140000"/>
              </a:lnSpc>
            </a:pPr>
            <a:r>
              <a:rPr lang="zh-CN" altLang="en-US" dirty="0"/>
              <a:t>任何系统都包含两个基本部分</a:t>
            </a:r>
            <a:endParaRPr lang="en-US" altLang="zh-CN" dirty="0"/>
          </a:p>
          <a:p>
            <a:pPr lvl="1">
              <a:lnSpc>
                <a:spcPct val="140000"/>
              </a:lnSpc>
            </a:pPr>
            <a:r>
              <a:rPr lang="zh-CN" altLang="en-US" dirty="0"/>
              <a:t>系统的物理结构和制度结构</a:t>
            </a:r>
            <a:endParaRPr lang="en-US" altLang="zh-CN" dirty="0"/>
          </a:p>
          <a:p>
            <a:pPr lvl="1">
              <a:lnSpc>
                <a:spcPct val="140000"/>
              </a:lnSpc>
            </a:pPr>
            <a:r>
              <a:rPr lang="zh-CN" altLang="en-US" dirty="0"/>
              <a:t>行为者的决策规则</a:t>
            </a:r>
            <a:endParaRPr lang="en-US" altLang="zh-CN" dirty="0"/>
          </a:p>
          <a:p>
            <a:endParaRPr lang="zh-CN" altLang="en-US" dirty="0"/>
          </a:p>
        </p:txBody>
      </p:sp>
      <p:pic>
        <p:nvPicPr>
          <p:cNvPr id="4" name="图片 3">
            <a:extLst>
              <a:ext uri="{FF2B5EF4-FFF2-40B4-BE49-F238E27FC236}">
                <a16:creationId xmlns:a16="http://schemas.microsoft.com/office/drawing/2014/main" id="{B65358C1-6B00-AE41-B13E-29A4DFF96D6D}"/>
              </a:ext>
            </a:extLst>
          </p:cNvPr>
          <p:cNvPicPr>
            <a:picLocks noChangeAspect="1"/>
          </p:cNvPicPr>
          <p:nvPr/>
        </p:nvPicPr>
        <p:blipFill>
          <a:blip r:embed="rId3"/>
          <a:stretch>
            <a:fillRect/>
          </a:stretch>
        </p:blipFill>
        <p:spPr>
          <a:xfrm>
            <a:off x="6481213" y="2010520"/>
            <a:ext cx="5752292" cy="3664544"/>
          </a:xfrm>
          <a:prstGeom prst="rect">
            <a:avLst/>
          </a:prstGeom>
        </p:spPr>
      </p:pic>
      <p:sp>
        <p:nvSpPr>
          <p:cNvPr id="5" name="文本框 4">
            <a:extLst>
              <a:ext uri="{FF2B5EF4-FFF2-40B4-BE49-F238E27FC236}">
                <a16:creationId xmlns:a16="http://schemas.microsoft.com/office/drawing/2014/main" id="{75B8AB9F-04BB-B745-AC82-50973748E343}"/>
              </a:ext>
            </a:extLst>
          </p:cNvPr>
          <p:cNvSpPr txBox="1"/>
          <p:nvPr/>
        </p:nvSpPr>
        <p:spPr>
          <a:xfrm>
            <a:off x="6742450" y="5732651"/>
            <a:ext cx="4493538" cy="338554"/>
          </a:xfrm>
          <a:prstGeom prst="rect">
            <a:avLst/>
          </a:prstGeom>
          <a:noFill/>
        </p:spPr>
        <p:txBody>
          <a:bodyPr wrap="none" rtlCol="0">
            <a:spAutoFit/>
          </a:bodyPr>
          <a:lstStyle/>
          <a:p>
            <a:r>
              <a:rPr lang="zh-CN" altLang="en-US" sz="1600" dirty="0">
                <a:solidFill>
                  <a:srgbClr val="7030A0"/>
                </a:solidFill>
                <a:latin typeface="华文楷体" panose="02010600040101010101" pitchFamily="2" charset="-122"/>
                <a:ea typeface="华文楷体" panose="02010600040101010101" pitchFamily="2" charset="-122"/>
              </a:rPr>
              <a:t>每一条决策规则都代表了系统中的信息如何处理</a:t>
            </a:r>
          </a:p>
        </p:txBody>
      </p:sp>
      <p:sp>
        <p:nvSpPr>
          <p:cNvPr id="6" name="文本框 5">
            <a:extLst>
              <a:ext uri="{FF2B5EF4-FFF2-40B4-BE49-F238E27FC236}">
                <a16:creationId xmlns:a16="http://schemas.microsoft.com/office/drawing/2014/main" id="{7ABB0C41-AF79-A145-8A2D-8DE6CD247F8E}"/>
              </a:ext>
            </a:extLst>
          </p:cNvPr>
          <p:cNvSpPr txBox="1"/>
          <p:nvPr/>
        </p:nvSpPr>
        <p:spPr>
          <a:xfrm>
            <a:off x="6742484" y="1700808"/>
            <a:ext cx="4633753" cy="584775"/>
          </a:xfrm>
          <a:prstGeom prst="rect">
            <a:avLst/>
          </a:prstGeom>
          <a:noFill/>
        </p:spPr>
        <p:txBody>
          <a:bodyPr wrap="square" rtlCol="0">
            <a:spAutoFit/>
          </a:bodyPr>
          <a:lstStyle/>
          <a:p>
            <a:r>
              <a:rPr lang="zh-CN" altLang="en-US" sz="1600" dirty="0">
                <a:solidFill>
                  <a:srgbClr val="7030A0"/>
                </a:solidFill>
                <a:latin typeface="华文楷体" panose="02010600040101010101" pitchFamily="2" charset="-122"/>
                <a:ea typeface="华文楷体" panose="02010600040101010101" pitchFamily="2" charset="-122"/>
              </a:rPr>
              <a:t>而所谓决策，是利用决策规则对可获取线索进行处理得到的结果</a:t>
            </a:r>
          </a:p>
        </p:txBody>
      </p:sp>
    </p:spTree>
    <p:extLst>
      <p:ext uri="{BB962C8B-B14F-4D97-AF65-F5344CB8AC3E}">
        <p14:creationId xmlns:p14="http://schemas.microsoft.com/office/powerpoint/2010/main" val="332162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41476" y="159959"/>
            <a:ext cx="7905871" cy="6538081"/>
          </a:xfrm>
          <a:prstGeom prst="rect">
            <a:avLst/>
          </a:prstGeom>
        </p:spPr>
      </p:pic>
      <p:grpSp>
        <p:nvGrpSpPr>
          <p:cNvPr id="9" name="组合 8"/>
          <p:cNvGrpSpPr/>
          <p:nvPr/>
        </p:nvGrpSpPr>
        <p:grpSpPr>
          <a:xfrm>
            <a:off x="1989956" y="260648"/>
            <a:ext cx="8640960" cy="2088232"/>
            <a:chOff x="1989956" y="260648"/>
            <a:chExt cx="8640960" cy="2088232"/>
          </a:xfrm>
        </p:grpSpPr>
        <p:sp>
          <p:nvSpPr>
            <p:cNvPr id="6" name="圆角矩形 5"/>
            <p:cNvSpPr/>
            <p:nvPr/>
          </p:nvSpPr>
          <p:spPr>
            <a:xfrm>
              <a:off x="1989956" y="260648"/>
              <a:ext cx="8640960" cy="20882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141476" y="404664"/>
              <a:ext cx="2954655" cy="369332"/>
            </a:xfrm>
            <a:prstGeom prst="rect">
              <a:avLst/>
            </a:prstGeom>
            <a:noFill/>
          </p:spPr>
          <p:txBody>
            <a:bodyPr wrap="none" rtlCol="0">
              <a:spAutoFit/>
            </a:bodyPr>
            <a:lstStyle/>
            <a:p>
              <a:r>
                <a:rPr lang="zh-CN" altLang="en-US" dirty="0">
                  <a:solidFill>
                    <a:srgbClr val="7030A0"/>
                  </a:solidFill>
                </a:rPr>
                <a:t>系统的物理结构和制度结构</a:t>
              </a:r>
            </a:p>
          </p:txBody>
        </p:sp>
      </p:grpSp>
      <p:grpSp>
        <p:nvGrpSpPr>
          <p:cNvPr id="10" name="组合 9"/>
          <p:cNvGrpSpPr/>
          <p:nvPr/>
        </p:nvGrpSpPr>
        <p:grpSpPr>
          <a:xfrm>
            <a:off x="1989956" y="2420888"/>
            <a:ext cx="8712968" cy="4277152"/>
            <a:chOff x="1989956" y="2420888"/>
            <a:chExt cx="8712968" cy="4277152"/>
          </a:xfrm>
        </p:grpSpPr>
        <p:sp>
          <p:nvSpPr>
            <p:cNvPr id="5" name="圆角矩形 4"/>
            <p:cNvSpPr/>
            <p:nvPr/>
          </p:nvSpPr>
          <p:spPr>
            <a:xfrm>
              <a:off x="1989956" y="2420888"/>
              <a:ext cx="8712968" cy="42771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noFill/>
              </a:endParaRPr>
            </a:p>
          </p:txBody>
        </p:sp>
        <p:sp>
          <p:nvSpPr>
            <p:cNvPr id="8" name="文本框 7"/>
            <p:cNvSpPr txBox="1"/>
            <p:nvPr/>
          </p:nvSpPr>
          <p:spPr>
            <a:xfrm>
              <a:off x="2141475" y="5805264"/>
              <a:ext cx="2066591" cy="369332"/>
            </a:xfrm>
            <a:prstGeom prst="rect">
              <a:avLst/>
            </a:prstGeom>
            <a:noFill/>
          </p:spPr>
          <p:txBody>
            <a:bodyPr wrap="none" rtlCol="0">
              <a:spAutoFit/>
            </a:bodyPr>
            <a:lstStyle/>
            <a:p>
              <a:r>
                <a:rPr lang="zh-CN" altLang="en-US" dirty="0">
                  <a:solidFill>
                    <a:srgbClr val="7030A0"/>
                  </a:solidFill>
                </a:rPr>
                <a:t>参与人的决策规则</a:t>
              </a:r>
            </a:p>
          </p:txBody>
        </p:sp>
      </p:grpSp>
      <p:pic>
        <p:nvPicPr>
          <p:cNvPr id="11" name="图片 10"/>
          <p:cNvPicPr>
            <a:picLocks noChangeAspect="1"/>
          </p:cNvPicPr>
          <p:nvPr/>
        </p:nvPicPr>
        <p:blipFill>
          <a:blip r:embed="rId3"/>
          <a:stretch>
            <a:fillRect/>
          </a:stretch>
        </p:blipFill>
        <p:spPr>
          <a:xfrm>
            <a:off x="4619514" y="2348880"/>
            <a:ext cx="1687770" cy="1488240"/>
          </a:xfrm>
          <a:prstGeom prst="rect">
            <a:avLst/>
          </a:prstGeom>
        </p:spPr>
      </p:pic>
      <p:sp>
        <p:nvSpPr>
          <p:cNvPr id="13" name="文本框 12"/>
          <p:cNvSpPr txBox="1"/>
          <p:nvPr/>
        </p:nvSpPr>
        <p:spPr>
          <a:xfrm>
            <a:off x="0" y="3202656"/>
            <a:ext cx="1701924" cy="923330"/>
          </a:xfrm>
          <a:prstGeom prst="rect">
            <a:avLst/>
          </a:prstGeom>
          <a:solidFill>
            <a:schemeClr val="tx1">
              <a:lumMod val="40000"/>
              <a:lumOff val="60000"/>
            </a:schemeClr>
          </a:solidFill>
        </p:spPr>
        <p:txBody>
          <a:bodyPr vert="horz" wrap="square" rtlCol="0">
            <a:spAutoFit/>
          </a:bodyPr>
          <a:lstStyle/>
          <a:p>
            <a:r>
              <a:rPr lang="zh-CN" altLang="en-US" dirty="0">
                <a:solidFill>
                  <a:srgbClr val="FFFF00"/>
                </a:solidFill>
                <a:latin typeface="华文楷体" panose="02010600040101010101" pitchFamily="2" charset="-122"/>
                <a:ea typeface="华文楷体" panose="02010600040101010101" pitchFamily="2" charset="-122"/>
              </a:rPr>
              <a:t>任务</a:t>
            </a:r>
            <a:r>
              <a:rPr lang="en-US" altLang="zh-CN" dirty="0">
                <a:solidFill>
                  <a:srgbClr val="FFFF00"/>
                </a:solidFill>
                <a:latin typeface="华文楷体" panose="02010600040101010101" pitchFamily="2" charset="-122"/>
                <a:ea typeface="华文楷体" panose="02010600040101010101" pitchFamily="2" charset="-122"/>
              </a:rPr>
              <a:t>2</a:t>
            </a:r>
            <a:r>
              <a:rPr lang="zh-CN" altLang="en-US" dirty="0">
                <a:solidFill>
                  <a:srgbClr val="FFFF00"/>
                </a:solidFill>
                <a:latin typeface="华文楷体" panose="02010600040101010101" pitchFamily="2" charset="-122"/>
                <a:ea typeface="华文楷体" panose="02010600040101010101" pitchFamily="2" charset="-122"/>
              </a:rPr>
              <a:t>：观察下半部分决策规则</a:t>
            </a:r>
          </a:p>
        </p:txBody>
      </p:sp>
      <p:sp>
        <p:nvSpPr>
          <p:cNvPr id="14" name="文本框 13"/>
          <p:cNvSpPr txBox="1"/>
          <p:nvPr/>
        </p:nvSpPr>
        <p:spPr>
          <a:xfrm>
            <a:off x="0" y="2169670"/>
            <a:ext cx="1701924" cy="646331"/>
          </a:xfrm>
          <a:prstGeom prst="rect">
            <a:avLst/>
          </a:prstGeom>
          <a:solidFill>
            <a:schemeClr val="tx1">
              <a:lumMod val="40000"/>
              <a:lumOff val="60000"/>
            </a:schemeClr>
          </a:solidFill>
        </p:spPr>
        <p:txBody>
          <a:bodyPr vert="horz" wrap="square" rtlCol="0">
            <a:spAutoFit/>
          </a:bodyPr>
          <a:lstStyle/>
          <a:p>
            <a:r>
              <a:rPr lang="zh-CN" altLang="en-US" dirty="0">
                <a:solidFill>
                  <a:srgbClr val="FFFF00"/>
                </a:solidFill>
                <a:latin typeface="华文楷体" panose="02010600040101010101" pitchFamily="2" charset="-122"/>
                <a:ea typeface="华文楷体" panose="02010600040101010101" pitchFamily="2" charset="-122"/>
              </a:rPr>
              <a:t>任务</a:t>
            </a:r>
            <a:r>
              <a:rPr lang="en-US" altLang="zh-CN" dirty="0">
                <a:solidFill>
                  <a:srgbClr val="FFFF00"/>
                </a:solidFill>
                <a:latin typeface="华文楷体" panose="02010600040101010101" pitchFamily="2" charset="-122"/>
                <a:ea typeface="华文楷体" panose="02010600040101010101" pitchFamily="2" charset="-122"/>
              </a:rPr>
              <a:t>1</a:t>
            </a:r>
            <a:r>
              <a:rPr lang="zh-CN" altLang="en-US" dirty="0">
                <a:solidFill>
                  <a:srgbClr val="FFFF00"/>
                </a:solidFill>
                <a:latin typeface="华文楷体" panose="02010600040101010101" pitchFamily="2" charset="-122"/>
                <a:ea typeface="华文楷体" panose="02010600040101010101" pitchFamily="2" charset="-122"/>
              </a:rPr>
              <a:t>：观察流量存量的构成</a:t>
            </a:r>
          </a:p>
        </p:txBody>
      </p:sp>
    </p:spTree>
    <p:extLst>
      <p:ext uri="{BB962C8B-B14F-4D97-AF65-F5344CB8AC3E}">
        <p14:creationId xmlns:p14="http://schemas.microsoft.com/office/powerpoint/2010/main" val="362822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模型中决策信息的使用准则</a:t>
            </a:r>
          </a:p>
        </p:txBody>
      </p:sp>
      <p:sp>
        <p:nvSpPr>
          <p:cNvPr id="3" name="内容占位符 2"/>
          <p:cNvSpPr>
            <a:spLocks noGrp="1"/>
          </p:cNvSpPr>
          <p:nvPr>
            <p:ph idx="1"/>
          </p:nvPr>
        </p:nvSpPr>
        <p:spPr>
          <a:xfrm>
            <a:off x="1593436" y="1600200"/>
            <a:ext cx="9469527" cy="4572000"/>
          </a:xfrm>
        </p:spPr>
        <p:txBody>
          <a:bodyPr>
            <a:normAutofit/>
          </a:bodyPr>
          <a:lstStyle/>
          <a:p>
            <a:pPr marL="342900" indent="-342900">
              <a:buFont typeface="+mj-lt"/>
              <a:buAutoNum type="arabicPeriod"/>
            </a:pPr>
            <a:r>
              <a:rPr lang="zh-CN" altLang="en-US" sz="2400" dirty="0"/>
              <a:t>模型中所有决策规则的输入都必须仅限于实际中参与人可获得的信息</a:t>
            </a:r>
            <a:endParaRPr lang="en-US" altLang="zh-CN" sz="2400" dirty="0"/>
          </a:p>
          <a:p>
            <a:pPr marL="342900" indent="-342900">
              <a:buFont typeface="+mj-lt"/>
              <a:buAutoNum type="arabicPeriod"/>
            </a:pPr>
            <a:r>
              <a:rPr lang="zh-CN" altLang="en-US" sz="2400" dirty="0"/>
              <a:t>模型中的决策规则应当遵循现实中的管理实践</a:t>
            </a:r>
            <a:endParaRPr lang="en-US" altLang="zh-CN" sz="2400" dirty="0"/>
          </a:p>
          <a:p>
            <a:pPr marL="342900" indent="-342900">
              <a:buFont typeface="+mj-lt"/>
              <a:buAutoNum type="arabicPeriod"/>
            </a:pPr>
            <a:r>
              <a:rPr lang="zh-CN" altLang="en-US" sz="2400" dirty="0"/>
              <a:t>区分清楚期望条件和实际条件</a:t>
            </a:r>
            <a:endParaRPr lang="en-US" altLang="zh-CN" sz="2400" dirty="0"/>
          </a:p>
          <a:p>
            <a:pPr marL="342900" indent="-342900">
              <a:buFont typeface="+mj-lt"/>
              <a:buAutoNum type="arabicPeriod"/>
            </a:pPr>
            <a:r>
              <a:rPr lang="zh-CN" altLang="en-US" sz="2400" dirty="0"/>
              <a:t>考虑极端情况下的适用性</a:t>
            </a:r>
            <a:endParaRPr lang="en-US" altLang="zh-CN" sz="2400" dirty="0"/>
          </a:p>
          <a:p>
            <a:pPr marL="342900" indent="-342900">
              <a:buFont typeface="+mj-lt"/>
              <a:buAutoNum type="arabicPeriod"/>
            </a:pPr>
            <a:r>
              <a:rPr lang="zh-CN" altLang="en-US" sz="2400" dirty="0"/>
              <a:t>模型不能假设平衡状态，平衡和稳定状态是系统运行之后可能出现的结果</a:t>
            </a:r>
          </a:p>
        </p:txBody>
      </p:sp>
    </p:spTree>
    <p:extLst>
      <p:ext uri="{BB962C8B-B14F-4D97-AF65-F5344CB8AC3E}">
        <p14:creationId xmlns:p14="http://schemas.microsoft.com/office/powerpoint/2010/main" val="6052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二、流量的速率方程类型</a:t>
            </a:r>
          </a:p>
        </p:txBody>
      </p:sp>
      <p:sp>
        <p:nvSpPr>
          <p:cNvPr id="3" name="内容占位符 2"/>
          <p:cNvSpPr>
            <a:spLocks noGrp="1"/>
          </p:cNvSpPr>
          <p:nvPr>
            <p:ph idx="1"/>
          </p:nvPr>
        </p:nvSpPr>
        <p:spPr/>
        <p:txBody>
          <a:bodyPr/>
          <a:lstStyle/>
          <a:p>
            <a:pPr marL="0" indent="0">
              <a:lnSpc>
                <a:spcPct val="140000"/>
              </a:lnSpc>
              <a:buNone/>
            </a:pPr>
            <a:r>
              <a:rPr lang="zh-CN" altLang="en-US" dirty="0"/>
              <a:t>不同类型的速率方程对应了对存量管理方式的不同，也对应了决策规则制定的差异</a:t>
            </a:r>
            <a:endParaRPr lang="en-US" altLang="zh-CN" dirty="0"/>
          </a:p>
          <a:p>
            <a:pPr marL="514350" indent="-514350">
              <a:lnSpc>
                <a:spcPct val="140000"/>
              </a:lnSpc>
              <a:buFont typeface="+mj-lt"/>
              <a:buAutoNum type="arabicPeriod"/>
            </a:pPr>
            <a:endParaRPr lang="zh-CN" altLang="en-US" dirty="0"/>
          </a:p>
        </p:txBody>
      </p:sp>
      <p:pic>
        <p:nvPicPr>
          <p:cNvPr id="4" name="图片 3"/>
          <p:cNvPicPr>
            <a:picLocks noChangeAspect="1"/>
          </p:cNvPicPr>
          <p:nvPr/>
        </p:nvPicPr>
        <p:blipFill>
          <a:blip r:embed="rId2"/>
          <a:stretch>
            <a:fillRect/>
          </a:stretch>
        </p:blipFill>
        <p:spPr>
          <a:xfrm>
            <a:off x="6814492" y="3068959"/>
            <a:ext cx="5323075" cy="3285803"/>
          </a:xfrm>
          <a:prstGeom prst="rect">
            <a:avLst/>
          </a:prstGeom>
        </p:spPr>
      </p:pic>
    </p:spTree>
    <p:extLst>
      <p:ext uri="{BB962C8B-B14F-4D97-AF65-F5344CB8AC3E}">
        <p14:creationId xmlns:p14="http://schemas.microsoft.com/office/powerpoint/2010/main" val="154322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775C16-910F-354F-8739-E85C1DC800ED}"/>
              </a:ext>
            </a:extLst>
          </p:cNvPr>
          <p:cNvSpPr>
            <a:spLocks noGrp="1"/>
          </p:cNvSpPr>
          <p:nvPr>
            <p:ph idx="1"/>
          </p:nvPr>
        </p:nvSpPr>
        <p:spPr>
          <a:xfrm>
            <a:off x="1557908" y="332656"/>
            <a:ext cx="9782801" cy="576064"/>
          </a:xfrm>
        </p:spPr>
        <p:txBody>
          <a:bodyPr/>
          <a:lstStyle/>
          <a:p>
            <a:pPr marL="514350" indent="-514350">
              <a:buFont typeface="+mj-lt"/>
              <a:buAutoNum type="arabicPeriod"/>
            </a:pPr>
            <a:endParaRPr lang="en-US" altLang="zh-CN" dirty="0"/>
          </a:p>
          <a:p>
            <a:pPr marL="514350" indent="-514350">
              <a:buFont typeface="+mj-lt"/>
              <a:buAutoNum type="arabicPeriod"/>
            </a:pPr>
            <a:endParaRPr lang="en-US" altLang="zh-CN" dirty="0"/>
          </a:p>
          <a:p>
            <a:pPr marL="514350" indent="-514350">
              <a:buFont typeface="+mj-lt"/>
              <a:buAutoNum type="arabicPeriod"/>
            </a:pPr>
            <a:endParaRPr lang="en-US" altLang="zh-CN" dirty="0"/>
          </a:p>
          <a:p>
            <a:endParaRPr kumimoji="1" lang="zh-CN" altLang="en-US" dirty="0"/>
          </a:p>
        </p:txBody>
      </p:sp>
      <p:pic>
        <p:nvPicPr>
          <p:cNvPr id="4" name="图片 3">
            <a:extLst>
              <a:ext uri="{FF2B5EF4-FFF2-40B4-BE49-F238E27FC236}">
                <a16:creationId xmlns:a16="http://schemas.microsoft.com/office/drawing/2014/main" id="{24780E4D-9A3D-8240-8F30-9A85BE777E3B}"/>
              </a:ext>
            </a:extLst>
          </p:cNvPr>
          <p:cNvPicPr>
            <a:picLocks noChangeAspect="1"/>
          </p:cNvPicPr>
          <p:nvPr/>
        </p:nvPicPr>
        <p:blipFill>
          <a:blip r:embed="rId2"/>
          <a:stretch>
            <a:fillRect/>
          </a:stretch>
        </p:blipFill>
        <p:spPr>
          <a:xfrm>
            <a:off x="7174532" y="139277"/>
            <a:ext cx="4695301" cy="2556720"/>
          </a:xfrm>
          <a:prstGeom prst="rect">
            <a:avLst/>
          </a:prstGeom>
        </p:spPr>
      </p:pic>
      <p:pic>
        <p:nvPicPr>
          <p:cNvPr id="8" name="图片 7">
            <a:extLst>
              <a:ext uri="{FF2B5EF4-FFF2-40B4-BE49-F238E27FC236}">
                <a16:creationId xmlns:a16="http://schemas.microsoft.com/office/drawing/2014/main" id="{41755B19-88C1-9449-9F9F-E4866D775606}"/>
              </a:ext>
            </a:extLst>
          </p:cNvPr>
          <p:cNvPicPr>
            <a:picLocks noChangeAspect="1"/>
          </p:cNvPicPr>
          <p:nvPr/>
        </p:nvPicPr>
        <p:blipFill>
          <a:blip r:embed="rId3"/>
          <a:stretch>
            <a:fillRect/>
          </a:stretch>
        </p:blipFill>
        <p:spPr>
          <a:xfrm>
            <a:off x="6310436" y="3680832"/>
            <a:ext cx="5688632" cy="2659854"/>
          </a:xfrm>
          <a:prstGeom prst="rect">
            <a:avLst/>
          </a:prstGeom>
        </p:spPr>
      </p:pic>
      <p:grpSp>
        <p:nvGrpSpPr>
          <p:cNvPr id="10" name="组合 9">
            <a:extLst>
              <a:ext uri="{FF2B5EF4-FFF2-40B4-BE49-F238E27FC236}">
                <a16:creationId xmlns:a16="http://schemas.microsoft.com/office/drawing/2014/main" id="{30214D36-E309-9C4A-A817-689EAC593999}"/>
              </a:ext>
            </a:extLst>
          </p:cNvPr>
          <p:cNvGrpSpPr/>
          <p:nvPr/>
        </p:nvGrpSpPr>
        <p:grpSpPr>
          <a:xfrm>
            <a:off x="1860690" y="1637427"/>
            <a:ext cx="4705134" cy="1018288"/>
            <a:chOff x="1868096" y="1472426"/>
            <a:chExt cx="4705134" cy="1018288"/>
          </a:xfrm>
        </p:grpSpPr>
        <p:sp>
          <p:nvSpPr>
            <p:cNvPr id="5" name="文本框 4">
              <a:extLst>
                <a:ext uri="{FF2B5EF4-FFF2-40B4-BE49-F238E27FC236}">
                  <a16:creationId xmlns:a16="http://schemas.microsoft.com/office/drawing/2014/main" id="{F5792CE0-EF01-AD43-B59F-841D7C7ADBC8}"/>
                </a:ext>
              </a:extLst>
            </p:cNvPr>
            <p:cNvSpPr txBox="1"/>
            <p:nvPr/>
          </p:nvSpPr>
          <p:spPr>
            <a:xfrm>
              <a:off x="2566020" y="2090604"/>
              <a:ext cx="785793" cy="400110"/>
            </a:xfrm>
            <a:prstGeom prst="rect">
              <a:avLst/>
            </a:prstGeom>
            <a:noFill/>
          </p:spPr>
          <p:txBody>
            <a:bodyPr wrap="none" rtlCol="0">
              <a:spAutoFit/>
            </a:bodyPr>
            <a:lstStyle/>
            <a:p>
              <a:r>
                <a:rPr lang="en-US" altLang="zh-CN" sz="2000" i="1" dirty="0"/>
                <a:t>R=</a:t>
              </a:r>
              <a:r>
                <a:rPr lang="en-US" altLang="zh-CN" sz="2000" i="1" dirty="0" err="1"/>
                <a:t>gS</a:t>
              </a:r>
              <a:endParaRPr lang="zh-CN" altLang="en-US" sz="2000" i="1" dirty="0"/>
            </a:p>
          </p:txBody>
        </p:sp>
        <p:sp>
          <p:nvSpPr>
            <p:cNvPr id="2" name="矩形 1">
              <a:extLst>
                <a:ext uri="{FF2B5EF4-FFF2-40B4-BE49-F238E27FC236}">
                  <a16:creationId xmlns:a16="http://schemas.microsoft.com/office/drawing/2014/main" id="{4030B288-A155-184C-872F-994637CD1456}"/>
                </a:ext>
              </a:extLst>
            </p:cNvPr>
            <p:cNvSpPr/>
            <p:nvPr/>
          </p:nvSpPr>
          <p:spPr>
            <a:xfrm>
              <a:off x="1868096" y="1472426"/>
              <a:ext cx="4705134" cy="461665"/>
            </a:xfrm>
            <a:prstGeom prst="rect">
              <a:avLst/>
            </a:prstGeom>
          </p:spPr>
          <p:txBody>
            <a:bodyPr wrap="none">
              <a:spAutoFit/>
            </a:bodyPr>
            <a:lstStyle/>
            <a:p>
              <a:pPr marL="514350" indent="-514350">
                <a:buFont typeface="+mj-lt"/>
                <a:buAutoNum type="arabicPeriod"/>
              </a:pPr>
              <a:r>
                <a:rPr lang="zh-CN" altLang="en-US" sz="2400" dirty="0"/>
                <a:t>增长（减少）速率的变化比例</a:t>
              </a:r>
              <a:endParaRPr lang="en-US" altLang="zh-CN" sz="2400" dirty="0"/>
            </a:p>
          </p:txBody>
        </p:sp>
      </p:grpSp>
      <p:grpSp>
        <p:nvGrpSpPr>
          <p:cNvPr id="9" name="组合 8">
            <a:extLst>
              <a:ext uri="{FF2B5EF4-FFF2-40B4-BE49-F238E27FC236}">
                <a16:creationId xmlns:a16="http://schemas.microsoft.com/office/drawing/2014/main" id="{D52AFC1F-4F90-1048-9A35-A560E50745A3}"/>
              </a:ext>
            </a:extLst>
          </p:cNvPr>
          <p:cNvGrpSpPr/>
          <p:nvPr/>
        </p:nvGrpSpPr>
        <p:grpSpPr>
          <a:xfrm>
            <a:off x="1796597" y="3698731"/>
            <a:ext cx="4526954" cy="1099443"/>
            <a:chOff x="1860690" y="2789937"/>
            <a:chExt cx="4526954" cy="1099443"/>
          </a:xfrm>
        </p:grpSpPr>
        <p:sp>
          <p:nvSpPr>
            <p:cNvPr id="6" name="文本框 5">
              <a:extLst>
                <a:ext uri="{FF2B5EF4-FFF2-40B4-BE49-F238E27FC236}">
                  <a16:creationId xmlns:a16="http://schemas.microsoft.com/office/drawing/2014/main" id="{9D2C1927-F9FD-6D47-B759-C92F39DF559B}"/>
                </a:ext>
              </a:extLst>
            </p:cNvPr>
            <p:cNvSpPr txBox="1"/>
            <p:nvPr/>
          </p:nvSpPr>
          <p:spPr>
            <a:xfrm>
              <a:off x="2566020" y="3489270"/>
              <a:ext cx="3821624" cy="400110"/>
            </a:xfrm>
            <a:prstGeom prst="rect">
              <a:avLst/>
            </a:prstGeom>
            <a:noFill/>
          </p:spPr>
          <p:txBody>
            <a:bodyPr wrap="none" rtlCol="0">
              <a:spAutoFit/>
            </a:bodyPr>
            <a:lstStyle/>
            <a:p>
              <a:r>
                <a:rPr lang="en-US" altLang="zh-CN" sz="2000" dirty="0"/>
                <a:t>R=</a:t>
              </a:r>
              <a:r>
                <a:rPr lang="zh-CN" altLang="en-US" sz="2000" dirty="0"/>
                <a:t>差异</a:t>
              </a:r>
              <a:r>
                <a:rPr lang="en-US" altLang="zh-CN" sz="2000" dirty="0"/>
                <a:t>/</a:t>
              </a:r>
              <a:r>
                <a:rPr lang="zh-CN" altLang="en-US" sz="2000" dirty="0"/>
                <a:t>调整时间</a:t>
              </a:r>
              <a:r>
                <a:rPr lang="en-US" altLang="zh-CN" sz="2000" dirty="0"/>
                <a:t>=</a:t>
              </a:r>
              <a:r>
                <a:rPr lang="zh-CN" altLang="en-US" sz="2000" dirty="0"/>
                <a:t>（</a:t>
              </a:r>
              <a:r>
                <a:rPr lang="en-US" altLang="zh-CN" sz="2000" dirty="0"/>
                <a:t>S</a:t>
              </a:r>
              <a:r>
                <a:rPr lang="zh-CN" altLang="en-US" sz="2000" dirty="0"/>
                <a:t>*</a:t>
              </a:r>
              <a:r>
                <a:rPr lang="en-US" altLang="zh-CN" sz="2000" dirty="0"/>
                <a:t>-S</a:t>
              </a:r>
              <a:r>
                <a:rPr lang="zh-CN" altLang="en-US" sz="2000" dirty="0"/>
                <a:t>）</a:t>
              </a:r>
              <a:r>
                <a:rPr lang="en-US" altLang="zh-CN" sz="2000" dirty="0"/>
                <a:t>/AT</a:t>
              </a:r>
              <a:endParaRPr lang="zh-CN" altLang="en-US" sz="2000" dirty="0"/>
            </a:p>
          </p:txBody>
        </p:sp>
        <p:sp>
          <p:nvSpPr>
            <p:cNvPr id="7" name="矩形 6">
              <a:extLst>
                <a:ext uri="{FF2B5EF4-FFF2-40B4-BE49-F238E27FC236}">
                  <a16:creationId xmlns:a16="http://schemas.microsoft.com/office/drawing/2014/main" id="{D45A7740-6AD9-2147-80D2-E1A3142C5A60}"/>
                </a:ext>
              </a:extLst>
            </p:cNvPr>
            <p:cNvSpPr/>
            <p:nvPr/>
          </p:nvSpPr>
          <p:spPr>
            <a:xfrm>
              <a:off x="1860690" y="2789937"/>
              <a:ext cx="2242922" cy="400110"/>
            </a:xfrm>
            <a:prstGeom prst="rect">
              <a:avLst/>
            </a:prstGeom>
          </p:spPr>
          <p:txBody>
            <a:bodyPr wrap="none">
              <a:spAutoFit/>
            </a:bodyPr>
            <a:lstStyle/>
            <a:p>
              <a:pPr marL="514350" indent="-514350">
                <a:buFont typeface="+mj-lt"/>
                <a:buAutoNum type="arabicPeriod" startAt="2"/>
              </a:pPr>
              <a:r>
                <a:rPr lang="zh-CN" altLang="en-US" sz="2000" dirty="0"/>
                <a:t>对目标的调整</a:t>
              </a:r>
              <a:endParaRPr lang="en-US" altLang="zh-CN" sz="2000" dirty="0"/>
            </a:p>
          </p:txBody>
        </p:sp>
      </p:grpSp>
      <p:sp>
        <p:nvSpPr>
          <p:cNvPr id="11" name="文本框 10">
            <a:extLst>
              <a:ext uri="{FF2B5EF4-FFF2-40B4-BE49-F238E27FC236}">
                <a16:creationId xmlns:a16="http://schemas.microsoft.com/office/drawing/2014/main" id="{95A3D580-8F2C-4941-89C5-9DDA2F8292C2}"/>
              </a:ext>
            </a:extLst>
          </p:cNvPr>
          <p:cNvSpPr txBox="1"/>
          <p:nvPr/>
        </p:nvSpPr>
        <p:spPr>
          <a:xfrm>
            <a:off x="1600874" y="477510"/>
            <a:ext cx="4185761" cy="461665"/>
          </a:xfrm>
          <a:prstGeom prst="rect">
            <a:avLst/>
          </a:prstGeom>
          <a:noFill/>
        </p:spPr>
        <p:txBody>
          <a:bodyPr wrap="none" rtlCol="0">
            <a:spAutoFit/>
          </a:bodyPr>
          <a:lstStyle/>
          <a:p>
            <a:r>
              <a:rPr kumimoji="1" lang="zh-CN" altLang="en-US" sz="2400" b="1" dirty="0"/>
              <a:t>比率调整速度的流量控制结构</a:t>
            </a:r>
          </a:p>
        </p:txBody>
      </p:sp>
    </p:spTree>
    <p:extLst>
      <p:ext uri="{BB962C8B-B14F-4D97-AF65-F5344CB8AC3E}">
        <p14:creationId xmlns:p14="http://schemas.microsoft.com/office/powerpoint/2010/main" val="117340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0178" y="782959"/>
            <a:ext cx="9782801" cy="4572000"/>
          </a:xfrm>
        </p:spPr>
        <p:txBody>
          <a:bodyPr/>
          <a:lstStyle/>
          <a:p>
            <a:pPr marL="514350" indent="-514350">
              <a:buFont typeface="+mj-lt"/>
              <a:buAutoNum type="arabicPeriod" startAt="3"/>
            </a:pPr>
            <a:r>
              <a:rPr lang="zh-CN" altLang="en-US" dirty="0"/>
              <a:t>存量的调整结构</a:t>
            </a:r>
            <a:endParaRPr lang="en-US" altLang="zh-CN" dirty="0"/>
          </a:p>
          <a:p>
            <a:pPr marL="514350" indent="-514350">
              <a:buFont typeface="+mj-lt"/>
              <a:buAutoNum type="arabicPeriod" startAt="3"/>
            </a:pPr>
            <a:endParaRPr lang="en-US" altLang="zh-CN" dirty="0"/>
          </a:p>
          <a:p>
            <a:pPr marL="514350" indent="-514350">
              <a:buFont typeface="+mj-lt"/>
              <a:buAutoNum type="arabicPeriod" startAt="3"/>
            </a:pPr>
            <a:endParaRPr lang="en-US" altLang="zh-CN" dirty="0"/>
          </a:p>
        </p:txBody>
      </p:sp>
      <p:sp>
        <p:nvSpPr>
          <p:cNvPr id="5" name="矩形 4"/>
          <p:cNvSpPr/>
          <p:nvPr/>
        </p:nvSpPr>
        <p:spPr>
          <a:xfrm>
            <a:off x="1773932" y="1641566"/>
            <a:ext cx="3945311" cy="830997"/>
          </a:xfrm>
          <a:prstGeom prst="rect">
            <a:avLst/>
          </a:prstGeom>
        </p:spPr>
        <p:txBody>
          <a:bodyPr wrap="none">
            <a:spAutoFit/>
          </a:bodyPr>
          <a:lstStyle/>
          <a:p>
            <a:r>
              <a:rPr lang="zh-CN" altLang="en-US" sz="2400" dirty="0"/>
              <a:t>速率</a:t>
            </a:r>
            <a:r>
              <a:rPr lang="en-US" altLang="zh-CN" sz="2400" dirty="0"/>
              <a:t>=</a:t>
            </a:r>
            <a:r>
              <a:rPr lang="zh-CN" altLang="en-US" sz="2400" dirty="0"/>
              <a:t>正常速率</a:t>
            </a:r>
            <a:r>
              <a:rPr lang="en-US" altLang="zh-CN" sz="2400" dirty="0"/>
              <a:t>+</a:t>
            </a:r>
            <a:r>
              <a:rPr lang="zh-CN" altLang="en-US" sz="2400" dirty="0"/>
              <a:t>调整值</a:t>
            </a:r>
            <a:endParaRPr lang="en-US" altLang="zh-CN" sz="2400" dirty="0"/>
          </a:p>
          <a:p>
            <a:r>
              <a:rPr lang="zh-CN" altLang="en-US" sz="2400" dirty="0"/>
              <a:t>入流</a:t>
            </a:r>
            <a:r>
              <a:rPr lang="en-US" altLang="zh-CN" sz="2400" dirty="0"/>
              <a:t>=</a:t>
            </a:r>
            <a:r>
              <a:rPr lang="zh-CN" altLang="en-US" sz="2400" dirty="0"/>
              <a:t>期望出流</a:t>
            </a:r>
            <a:r>
              <a:rPr lang="en-US" altLang="zh-CN" sz="2400" dirty="0"/>
              <a:t>+</a:t>
            </a:r>
            <a:r>
              <a:rPr lang="zh-CN" altLang="en-US" sz="2400" dirty="0"/>
              <a:t>存量调整值</a:t>
            </a:r>
            <a:endParaRPr lang="en-US" altLang="zh-CN" sz="2400" dirty="0"/>
          </a:p>
        </p:txBody>
      </p:sp>
      <p:sp>
        <p:nvSpPr>
          <p:cNvPr id="6" name="矩形 5"/>
          <p:cNvSpPr/>
          <p:nvPr/>
        </p:nvSpPr>
        <p:spPr>
          <a:xfrm>
            <a:off x="2349995" y="3064045"/>
            <a:ext cx="8358651" cy="2480038"/>
          </a:xfrm>
          <a:prstGeom prst="rect">
            <a:avLst/>
          </a:prstGeom>
        </p:spPr>
        <p:txBody>
          <a:bodyPr wrap="square">
            <a:spAutoFit/>
          </a:bodyPr>
          <a:lstStyle/>
          <a:p>
            <a:pPr>
              <a:lnSpc>
                <a:spcPct val="110000"/>
              </a:lnSpc>
            </a:pPr>
            <a:r>
              <a:rPr lang="zh-CN" altLang="en-US" sz="2400" dirty="0"/>
              <a:t>例 供应链中的制造企业为了向客户不间断交货，自身库存持续下降，为使库存维持在稳定水平，企业需要不断生产来弥补这个差额。</a:t>
            </a:r>
            <a:endParaRPr lang="en-US" altLang="zh-CN" sz="2400" dirty="0"/>
          </a:p>
          <a:p>
            <a:pPr>
              <a:lnSpc>
                <a:spcPct val="110000"/>
              </a:lnSpc>
            </a:pPr>
            <a:endParaRPr lang="en-US" altLang="zh-CN" sz="2400" dirty="0"/>
          </a:p>
          <a:p>
            <a:pPr>
              <a:lnSpc>
                <a:spcPct val="110000"/>
              </a:lnSpc>
            </a:pPr>
            <a:r>
              <a:rPr lang="zh-CN" altLang="en-US" sz="2400" dirty="0">
                <a:latin typeface="华文楷体" panose="02010600040101010101" pitchFamily="2" charset="-122"/>
                <a:ea typeface="华文楷体" panose="02010600040101010101" pitchFamily="2" charset="-122"/>
              </a:rPr>
              <a:t>生产速率</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预期交货速率</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库存调整速率</a:t>
            </a:r>
            <a:endParaRPr lang="en-US" altLang="zh-CN" sz="2400" dirty="0">
              <a:latin typeface="华文楷体" panose="02010600040101010101" pitchFamily="2" charset="-122"/>
              <a:ea typeface="华文楷体" panose="02010600040101010101" pitchFamily="2" charset="-122"/>
            </a:endParaRPr>
          </a:p>
          <a:p>
            <a:pPr>
              <a:lnSpc>
                <a:spcPct val="110000"/>
              </a:lnSpc>
            </a:pPr>
            <a:r>
              <a:rPr lang="zh-CN" altLang="en-US" sz="2400" dirty="0">
                <a:latin typeface="华文楷体" panose="02010600040101010101" pitchFamily="2" charset="-122"/>
                <a:ea typeface="华文楷体" panose="02010600040101010101" pitchFamily="2" charset="-122"/>
              </a:rPr>
              <a:t>预期交货速率</a:t>
            </a:r>
            <a:r>
              <a:rPr lang="en-US" altLang="zh-CN" sz="2400" dirty="0">
                <a:latin typeface="华文楷体" panose="02010600040101010101" pitchFamily="2" charset="-122"/>
                <a:ea typeface="华文楷体" panose="02010600040101010101" pitchFamily="2" charset="-122"/>
              </a:rPr>
              <a:t>=SMOOTH(</a:t>
            </a:r>
            <a:r>
              <a:rPr lang="zh-CN" altLang="en-US" sz="2400" dirty="0">
                <a:latin typeface="华文楷体" panose="02010600040101010101" pitchFamily="2" charset="-122"/>
                <a:ea typeface="华文楷体" panose="02010600040101010101" pitchFamily="2" charset="-122"/>
              </a:rPr>
              <a:t>交货速率，平均交货时间</a:t>
            </a:r>
            <a:r>
              <a:rPr lang="en-US"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pic>
        <p:nvPicPr>
          <p:cNvPr id="7" name="图片 6">
            <a:extLst>
              <a:ext uri="{FF2B5EF4-FFF2-40B4-BE49-F238E27FC236}">
                <a16:creationId xmlns:a16="http://schemas.microsoft.com/office/drawing/2014/main" id="{CDF85787-A09C-7443-9663-C349CF6489D4}"/>
              </a:ext>
            </a:extLst>
          </p:cNvPr>
          <p:cNvPicPr>
            <a:picLocks noChangeAspect="1"/>
          </p:cNvPicPr>
          <p:nvPr/>
        </p:nvPicPr>
        <p:blipFill>
          <a:blip r:embed="rId2"/>
          <a:stretch>
            <a:fillRect/>
          </a:stretch>
        </p:blipFill>
        <p:spPr>
          <a:xfrm>
            <a:off x="6330603" y="892"/>
            <a:ext cx="5416266" cy="2627566"/>
          </a:xfrm>
          <a:prstGeom prst="rect">
            <a:avLst/>
          </a:prstGeom>
        </p:spPr>
      </p:pic>
    </p:spTree>
    <p:extLst>
      <p:ext uri="{BB962C8B-B14F-4D97-AF65-F5344CB8AC3E}">
        <p14:creationId xmlns:p14="http://schemas.microsoft.com/office/powerpoint/2010/main" val="227274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01924" y="1403648"/>
            <a:ext cx="5616624" cy="2646040"/>
          </a:xfrm>
        </p:spPr>
        <p:txBody>
          <a:bodyPr/>
          <a:lstStyle/>
          <a:p>
            <a:pPr marL="514350" indent="-514350">
              <a:buFont typeface="+mj-lt"/>
              <a:buAutoNum type="arabicPeriod" startAt="4"/>
            </a:pPr>
            <a:r>
              <a:rPr lang="zh-CN" altLang="en-US" dirty="0"/>
              <a:t>流量</a:t>
            </a:r>
            <a:r>
              <a:rPr lang="en-US" altLang="zh-CN" dirty="0"/>
              <a:t>=</a:t>
            </a:r>
            <a:r>
              <a:rPr lang="zh-CN" altLang="en-US" dirty="0"/>
              <a:t>资源*生产率</a:t>
            </a:r>
            <a:endParaRPr lang="en-US" altLang="zh-CN" dirty="0"/>
          </a:p>
          <a:p>
            <a:pPr marL="0" indent="0">
              <a:buNone/>
            </a:pPr>
            <a:r>
              <a:rPr lang="zh-CN" altLang="en-US" dirty="0"/>
              <a:t>对存量产生影响的流量受资源影响，而不是存量本身。</a:t>
            </a: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7102524" y="620688"/>
            <a:ext cx="4324350" cy="3429000"/>
          </a:xfrm>
          <a:prstGeom prst="rect">
            <a:avLst/>
          </a:prstGeom>
        </p:spPr>
      </p:pic>
      <p:sp>
        <p:nvSpPr>
          <p:cNvPr id="5" name="文本框 4"/>
          <p:cNvSpPr txBox="1"/>
          <p:nvPr/>
        </p:nvSpPr>
        <p:spPr>
          <a:xfrm>
            <a:off x="6598468" y="4797152"/>
            <a:ext cx="3599062" cy="461665"/>
          </a:xfrm>
          <a:prstGeom prst="rect">
            <a:avLst/>
          </a:prstGeom>
          <a:noFill/>
        </p:spPr>
        <p:txBody>
          <a:bodyPr wrap="none" rtlCol="0">
            <a:spAutoFit/>
          </a:bodyPr>
          <a:lstStyle/>
          <a:p>
            <a:r>
              <a:rPr lang="zh-CN" altLang="en-US" sz="2400" dirty="0"/>
              <a:t>产品产量</a:t>
            </a:r>
            <a:r>
              <a:rPr lang="en-US" altLang="zh-CN" sz="2400" dirty="0"/>
              <a:t>=</a:t>
            </a:r>
            <a:r>
              <a:rPr lang="zh-CN" altLang="en-US" sz="2400" dirty="0"/>
              <a:t>劳动力*生产率</a:t>
            </a:r>
          </a:p>
        </p:txBody>
      </p:sp>
    </p:spTree>
    <p:extLst>
      <p:ext uri="{BB962C8B-B14F-4D97-AF65-F5344CB8AC3E}">
        <p14:creationId xmlns:p14="http://schemas.microsoft.com/office/powerpoint/2010/main" val="198180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WindowsApps.WindowsAppsListBox" Revision="1" Stencil="System.Storyboarding.WindowsApps" StencilVersion="0.1"/>
</Control>
</file>

<file path=customXml/item2.xml><?xml version="1.0" encoding="utf-8"?>
<Control xmlns="http://schemas.microsoft.com/VisualStudio/2011/storyboarding/control">
  <Id Name="System.Storyboarding.Common.TextInput" Revision="1" Stencil="System.Storyboarding.Common" StencilVersion="0.1"/>
</Control>
</file>

<file path=customXml/item3.xml><?xml version="1.0" encoding="utf-8"?>
<Control xmlns="http://schemas.microsoft.com/VisualStudio/2011/storyboarding/control">
  <Id Name="System.Storyboarding.WindowsApps.WindowsAppsProgressRing" Revision="1" Stencil="System.Storyboarding.WindowsApps" StencilVersion="0.1"/>
</Control>
</file>

<file path=customXml/item4.xml><?xml version="1.0" encoding="utf-8"?>
<Control xmlns="http://schemas.microsoft.com/VisualStudio/2011/storyboarding/control">
  <Id Name="System.Storyboarding.Annotation.StickyNote" Revision="1" Stencil="System.Storyboarding.Annotation" StencilVersion="0.1"/>
</Control>
</file>

<file path=customXml/item5.xml><?xml version="1.0" encoding="utf-8"?>
<Control xmlns="http://schemas.microsoft.com/VisualStudio/2011/storyboarding/control">
  <Id Name="System.Storyboarding.Common.DragSelection" Revision="1" Stencil="System.Storyboarding.Common" StencilVersion="0.1"/>
</Control>
</file>

<file path=customXml/item6.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7.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Props1.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2.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customXml/itemProps3.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4.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5.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6.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7.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1226</TotalTime>
  <Words>921</Words>
  <Application>Microsoft Macintosh PowerPoint</Application>
  <PresentationFormat>自定义</PresentationFormat>
  <Paragraphs>92</Paragraphs>
  <Slides>16</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华文楷体</vt:lpstr>
      <vt:lpstr>微软雅黑</vt:lpstr>
      <vt:lpstr>Arial</vt:lpstr>
      <vt:lpstr>Euphemia</vt:lpstr>
      <vt:lpstr>数学 16x9</vt:lpstr>
      <vt:lpstr>物流系统建模与仿真</vt:lpstr>
      <vt:lpstr>案例：价格如何形成</vt:lpstr>
      <vt:lpstr>一、系统的决策建模</vt:lpstr>
      <vt:lpstr>PowerPoint 演示文稿</vt:lpstr>
      <vt:lpstr>模型中决策信息的使用准则</vt:lpstr>
      <vt:lpstr>二、流量的速率方程类型</vt:lpstr>
      <vt:lpstr>PowerPoint 演示文稿</vt:lpstr>
      <vt:lpstr>PowerPoint 演示文稿</vt:lpstr>
      <vt:lpstr>PowerPoint 演示文稿</vt:lpstr>
      <vt:lpstr>PowerPoint 演示文稿</vt:lpstr>
      <vt:lpstr>决策规则分析</vt:lpstr>
      <vt:lpstr>管理者的决策环节</vt:lpstr>
      <vt:lpstr>对上图流量分解</vt:lpstr>
      <vt:lpstr>流量的非负性</vt:lpstr>
      <vt:lpstr>练习1：分析系统结构</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91</cp:revision>
  <dcterms:created xsi:type="dcterms:W3CDTF">2018-02-25T17:57:50Z</dcterms:created>
  <dcterms:modified xsi:type="dcterms:W3CDTF">2019-05-12T13:43:18Z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