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3"/>
  </p:notesMasterIdLst>
  <p:handoutMasterIdLst>
    <p:handoutMasterId r:id="rId24"/>
  </p:handoutMasterIdLst>
  <p:sldIdLst>
    <p:sldId id="256" r:id="rId9"/>
    <p:sldId id="267" r:id="rId10"/>
    <p:sldId id="269" r:id="rId11"/>
    <p:sldId id="270" r:id="rId12"/>
    <p:sldId id="271" r:id="rId13"/>
    <p:sldId id="272" r:id="rId14"/>
    <p:sldId id="257" r:id="rId15"/>
    <p:sldId id="259" r:id="rId16"/>
    <p:sldId id="260" r:id="rId17"/>
    <p:sldId id="266" r:id="rId18"/>
    <p:sldId id="262" r:id="rId19"/>
    <p:sldId id="261" r:id="rId20"/>
    <p:sldId id="273" r:id="rId21"/>
    <p:sldId id="258" r:id="rId22"/>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6824" autoAdjust="0"/>
  </p:normalViewPr>
  <p:slideViewPr>
    <p:cSldViewPr showGuides="1">
      <p:cViewPr varScale="1">
        <p:scale>
          <a:sx n="110" d="100"/>
          <a:sy n="110" d="100"/>
        </p:scale>
        <p:origin x="672" y="18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2019年4月14日 Sunday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2019年4月14日 Sunday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2019年4月14日 Sunday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2019年4月14日 Sunday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2019年4月14日 Sunday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2019年4月14日 Sunday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2019年4月14日 Sunday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2019年4月14日 Sunday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2019年4月14日 Sunday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a:xfrm>
            <a:off x="2428669" y="4344915"/>
            <a:ext cx="7516442" cy="1116085"/>
          </a:xfrm>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第十</a:t>
            </a:r>
            <a:r>
              <a:rPr lang="zh-CN" altLang="en-US">
                <a:latin typeface="Arial" panose="020B0604020202020204" pitchFamily="34" charset="0"/>
                <a:ea typeface="微软雅黑" panose="020B0503020204020204" pitchFamily="34" charset="-122"/>
                <a:sym typeface="Arial" panose="020B0604020202020204" pitchFamily="34" charset="0"/>
              </a:rPr>
              <a:t>节 多回路系统</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4FBA4544-247D-CB46-8CCE-B19D9FDB806B}"/>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57908" y="188640"/>
            <a:ext cx="6903361" cy="5291521"/>
          </a:xfrm>
          <a:prstGeom prst="rect">
            <a:avLst/>
          </a:prstGeom>
        </p:spPr>
      </p:pic>
      <p:pic>
        <p:nvPicPr>
          <p:cNvPr id="3" name="图片 2"/>
          <p:cNvPicPr>
            <a:picLocks noChangeAspect="1"/>
          </p:cNvPicPr>
          <p:nvPr/>
        </p:nvPicPr>
        <p:blipFill>
          <a:blip r:embed="rId3"/>
          <a:stretch>
            <a:fillRect/>
          </a:stretch>
        </p:blipFill>
        <p:spPr>
          <a:xfrm>
            <a:off x="1533377" y="188640"/>
            <a:ext cx="6865291" cy="5329681"/>
          </a:xfrm>
          <a:prstGeom prst="rect">
            <a:avLst/>
          </a:prstGeom>
        </p:spPr>
      </p:pic>
      <p:sp>
        <p:nvSpPr>
          <p:cNvPr id="4" name="文本框 3"/>
          <p:cNvSpPr txBox="1"/>
          <p:nvPr/>
        </p:nvSpPr>
        <p:spPr>
          <a:xfrm>
            <a:off x="1053852" y="150480"/>
            <a:ext cx="3206327" cy="369332"/>
          </a:xfrm>
          <a:prstGeom prst="rect">
            <a:avLst/>
          </a:prstGeom>
          <a:noFill/>
        </p:spPr>
        <p:txBody>
          <a:bodyPr wrap="none" rtlCol="0">
            <a:spAutoFit/>
          </a:bodyPr>
          <a:lstStyle/>
          <a:p>
            <a:r>
              <a:rPr lang="zh-CN" altLang="en-US" dirty="0"/>
              <a:t>分析</a:t>
            </a:r>
            <a:r>
              <a:rPr lang="en-US" altLang="zh-CN" dirty="0"/>
              <a:t>POLYA</a:t>
            </a:r>
            <a:r>
              <a:rPr lang="zh-CN" altLang="en-US" dirty="0"/>
              <a:t>过程中回路的极性</a:t>
            </a:r>
          </a:p>
        </p:txBody>
      </p:sp>
      <p:sp>
        <p:nvSpPr>
          <p:cNvPr id="5" name="文本框 4"/>
          <p:cNvSpPr txBox="1"/>
          <p:nvPr/>
        </p:nvSpPr>
        <p:spPr>
          <a:xfrm>
            <a:off x="7318548" y="4114246"/>
            <a:ext cx="2520280" cy="923330"/>
          </a:xfrm>
          <a:prstGeom prst="rect">
            <a:avLst/>
          </a:prstGeom>
          <a:noFill/>
        </p:spPr>
        <p:txBody>
          <a:bodyPr wrap="square" rtlCol="0">
            <a:spAutoFit/>
          </a:bodyPr>
          <a:lstStyle/>
          <a:p>
            <a:r>
              <a:rPr lang="zh-CN" altLang="en-US" dirty="0"/>
              <a:t>问题：</a:t>
            </a:r>
            <a:r>
              <a:rPr lang="en-US" altLang="zh-CN" dirty="0"/>
              <a:t>POLYA</a:t>
            </a:r>
            <a:r>
              <a:rPr lang="zh-CN" altLang="en-US" dirty="0"/>
              <a:t>系统模型中的正负回路，谁是起关键作用的主导回路？</a:t>
            </a:r>
          </a:p>
        </p:txBody>
      </p:sp>
    </p:spTree>
    <p:extLst>
      <p:ext uri="{BB962C8B-B14F-4D97-AF65-F5344CB8AC3E}">
        <p14:creationId xmlns:p14="http://schemas.microsoft.com/office/powerpoint/2010/main" val="201818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1885" y="908720"/>
            <a:ext cx="8496944" cy="3579057"/>
          </a:xfrm>
          <a:prstGeom prst="rect">
            <a:avLst/>
          </a:prstGeom>
          <a:noFill/>
        </p:spPr>
        <p:txBody>
          <a:bodyPr wrap="square" rtlCol="0">
            <a:spAutoFit/>
          </a:bodyPr>
          <a:lstStyle/>
          <a:p>
            <a:pPr>
              <a:lnSpc>
                <a:spcPct val="120000"/>
              </a:lnSpc>
            </a:pPr>
            <a:r>
              <a:rPr kumimoji="1" lang="en-US" altLang="zh-CN" sz="2400" dirty="0" err="1">
                <a:latin typeface="楷体" panose="02010609060101010101" pitchFamily="49" charset="-122"/>
                <a:ea typeface="楷体" panose="02010609060101010101" pitchFamily="49" charset="-122"/>
              </a:rPr>
              <a:t>Polya</a:t>
            </a:r>
            <a:r>
              <a:rPr kumimoji="1" lang="zh-CN" altLang="en-US" sz="2400" dirty="0">
                <a:latin typeface="楷体" panose="02010609060101010101" pitchFamily="49" charset="-122"/>
                <a:ea typeface="楷体" panose="02010609060101010101" pitchFamily="49" charset="-122"/>
              </a:rPr>
              <a:t>过程的系统方程</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黑色石头</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白色石头</a:t>
            </a:r>
            <a:r>
              <a:rPr kumimoji="1" lang="zh-CN" altLang="zh-CN" sz="2400" dirty="0">
                <a:latin typeface="楷体" panose="02010609060101010101" pitchFamily="49" charset="-122"/>
                <a:ea typeface="楷体" panose="02010609060101010101" pitchFamily="49" charset="-122"/>
              </a:rPr>
              <a:t>=</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=IF THEN ELSE(</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黑色石头比例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,0 )</a:t>
            </a:r>
          </a:p>
          <a:p>
            <a:pPr>
              <a:lnSpc>
                <a:spcPct val="120000"/>
              </a:lnSpc>
            </a:pP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=IF THEN ELSE(1-</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白色石头比例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 0)</a:t>
            </a:r>
          </a:p>
          <a:p>
            <a:pPr>
              <a:lnSpc>
                <a:spcPct val="120000"/>
              </a:lnSpc>
            </a:pP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=RANDOM UNIFORM(0, 1 , 11)</a:t>
            </a:r>
            <a:endParaRPr kumimoji="1"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9001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57908" y="908720"/>
            <a:ext cx="8352928" cy="1569660"/>
          </a:xfrm>
          <a:prstGeom prst="rect">
            <a:avLst/>
          </a:prstGeom>
          <a:noFill/>
        </p:spPr>
        <p:txBody>
          <a:bodyPr wrap="square" rtlCol="0">
            <a:spAutoFit/>
          </a:bodyPr>
          <a:lstStyle/>
          <a:p>
            <a:r>
              <a:rPr lang="zh-CN" altLang="en-US" sz="2400" dirty="0"/>
              <a:t>尝试调整随机数的分布，测试路径锁定情景如何变化</a:t>
            </a:r>
            <a:endParaRPr lang="en-US" altLang="zh-CN" sz="2400" dirty="0"/>
          </a:p>
          <a:p>
            <a:r>
              <a:rPr lang="zh-CN" altLang="en-US" sz="2400" dirty="0"/>
              <a:t>测试：</a:t>
            </a:r>
            <a:endParaRPr lang="en-US" altLang="zh-CN" sz="2400" dirty="0"/>
          </a:p>
          <a:p>
            <a:r>
              <a:rPr lang="zh-CN" altLang="en-US" sz="2400" dirty="0"/>
              <a:t>调整随机种子编号，模仿不同的随机数，观察两种颜色新的平衡如何形成。</a:t>
            </a:r>
          </a:p>
        </p:txBody>
      </p:sp>
      <p:pic>
        <p:nvPicPr>
          <p:cNvPr id="3" name="图片 2"/>
          <p:cNvPicPr>
            <a:picLocks noChangeAspect="1"/>
          </p:cNvPicPr>
          <p:nvPr/>
        </p:nvPicPr>
        <p:blipFill>
          <a:blip r:embed="rId2"/>
          <a:stretch>
            <a:fillRect/>
          </a:stretch>
        </p:blipFill>
        <p:spPr>
          <a:xfrm>
            <a:off x="5878388" y="3645024"/>
            <a:ext cx="4212467" cy="2808312"/>
          </a:xfrm>
          <a:prstGeom prst="rect">
            <a:avLst/>
          </a:prstGeom>
        </p:spPr>
      </p:pic>
      <p:pic>
        <p:nvPicPr>
          <p:cNvPr id="4" name="图片 3"/>
          <p:cNvPicPr>
            <a:picLocks noChangeAspect="1"/>
          </p:cNvPicPr>
          <p:nvPr/>
        </p:nvPicPr>
        <p:blipFill>
          <a:blip r:embed="rId3"/>
          <a:stretch>
            <a:fillRect/>
          </a:stretch>
        </p:blipFill>
        <p:spPr>
          <a:xfrm>
            <a:off x="981844" y="3645024"/>
            <a:ext cx="4550296" cy="3033531"/>
          </a:xfrm>
          <a:prstGeom prst="rect">
            <a:avLst/>
          </a:prstGeom>
        </p:spPr>
      </p:pic>
      <p:sp>
        <p:nvSpPr>
          <p:cNvPr id="5" name="文本框 4"/>
          <p:cNvSpPr txBox="1"/>
          <p:nvPr/>
        </p:nvSpPr>
        <p:spPr>
          <a:xfrm>
            <a:off x="1556716" y="2852936"/>
            <a:ext cx="4185761" cy="646331"/>
          </a:xfrm>
          <a:prstGeom prst="rect">
            <a:avLst/>
          </a:prstGeom>
          <a:noFill/>
        </p:spPr>
        <p:txBody>
          <a:bodyPr wrap="none" rtlCol="0">
            <a:spAutoFit/>
          </a:bodyPr>
          <a:lstStyle/>
          <a:p>
            <a:r>
              <a:rPr lang="zh-CN" altLang="en-US" dirty="0"/>
              <a:t>例：均匀分布随机种子编号：</a:t>
            </a:r>
            <a:r>
              <a:rPr lang="en-US" altLang="zh-CN" dirty="0"/>
              <a:t>11</a:t>
            </a:r>
          </a:p>
          <a:p>
            <a:r>
              <a:rPr lang="zh-CN" altLang="en-US" dirty="0"/>
              <a:t>经过</a:t>
            </a:r>
            <a:r>
              <a:rPr lang="en-US" altLang="zh-CN" dirty="0"/>
              <a:t>1000</a:t>
            </a:r>
            <a:r>
              <a:rPr lang="zh-CN" altLang="en-US" dirty="0"/>
              <a:t>次选择之后形成的新平衡状态</a:t>
            </a:r>
          </a:p>
        </p:txBody>
      </p:sp>
    </p:spTree>
    <p:extLst>
      <p:ext uri="{BB962C8B-B14F-4D97-AF65-F5344CB8AC3E}">
        <p14:creationId xmlns:p14="http://schemas.microsoft.com/office/powerpoint/2010/main" val="283502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900788-3F0F-44B7-AECB-271B22D9414D}"/>
              </a:ext>
            </a:extLst>
          </p:cNvPr>
          <p:cNvSpPr>
            <a:spLocks noGrp="1"/>
          </p:cNvSpPr>
          <p:nvPr>
            <p:ph idx="1"/>
          </p:nvPr>
        </p:nvSpPr>
        <p:spPr>
          <a:xfrm>
            <a:off x="1533378" y="403575"/>
            <a:ext cx="9782801" cy="577153"/>
          </a:xfrm>
        </p:spPr>
        <p:txBody>
          <a:bodyPr/>
          <a:lstStyle/>
          <a:p>
            <a:pPr marL="0" indent="0">
              <a:buNone/>
            </a:pPr>
            <a:r>
              <a:rPr lang="zh-CN" altLang="en-US" dirty="0"/>
              <a:t>路径锁定现象中，哪一类反馈回路在起主导作用？</a:t>
            </a:r>
          </a:p>
        </p:txBody>
      </p:sp>
      <p:pic>
        <p:nvPicPr>
          <p:cNvPr id="4" name="图片 3">
            <a:extLst>
              <a:ext uri="{FF2B5EF4-FFF2-40B4-BE49-F238E27FC236}">
                <a16:creationId xmlns:a16="http://schemas.microsoft.com/office/drawing/2014/main" id="{D1C547D4-4082-4128-A94A-AD7E14D16663}"/>
              </a:ext>
            </a:extLst>
          </p:cNvPr>
          <p:cNvPicPr>
            <a:picLocks noChangeAspect="1"/>
          </p:cNvPicPr>
          <p:nvPr/>
        </p:nvPicPr>
        <p:blipFill>
          <a:blip r:embed="rId2"/>
          <a:stretch>
            <a:fillRect/>
          </a:stretch>
        </p:blipFill>
        <p:spPr>
          <a:xfrm>
            <a:off x="3358108" y="1124744"/>
            <a:ext cx="6865291" cy="5329681"/>
          </a:xfrm>
          <a:prstGeom prst="rect">
            <a:avLst/>
          </a:prstGeom>
        </p:spPr>
      </p:pic>
    </p:spTree>
    <p:extLst>
      <p:ext uri="{BB962C8B-B14F-4D97-AF65-F5344CB8AC3E}">
        <p14:creationId xmlns:p14="http://schemas.microsoft.com/office/powerpoint/2010/main" val="203064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正反馈与路径依赖的形成特征</a:t>
            </a:r>
          </a:p>
        </p:txBody>
      </p:sp>
      <p:sp>
        <p:nvSpPr>
          <p:cNvPr id="3" name="内容占位符 2"/>
          <p:cNvSpPr>
            <a:spLocks noGrp="1"/>
          </p:cNvSpPr>
          <p:nvPr>
            <p:ph idx="1"/>
          </p:nvPr>
        </p:nvSpPr>
        <p:spPr/>
        <p:txBody>
          <a:bodyPr/>
          <a:lstStyle/>
          <a:p>
            <a:r>
              <a:rPr lang="zh-CN" altLang="en-US" dirty="0"/>
              <a:t>经济和社会中有些事物发展模式受初始阶段影响，甚至早期一些随机、意外的事件影响了后续路径</a:t>
            </a:r>
            <a:endParaRPr lang="en-US" altLang="zh-CN" dirty="0"/>
          </a:p>
          <a:p>
            <a:pPr lvl="1"/>
            <a:r>
              <a:rPr lang="zh-CN" altLang="en-US" dirty="0"/>
              <a:t>键盘的布局</a:t>
            </a:r>
            <a:endParaRPr lang="en-US" altLang="zh-CN" dirty="0"/>
          </a:p>
          <a:p>
            <a:pPr lvl="1"/>
            <a:r>
              <a:rPr lang="zh-CN" altLang="en-US" dirty="0"/>
              <a:t>钟表时针旋转方向</a:t>
            </a:r>
            <a:endParaRPr lang="en-US" altLang="zh-CN" dirty="0"/>
          </a:p>
          <a:p>
            <a:pPr lvl="1"/>
            <a:r>
              <a:rPr lang="zh-CN" altLang="en-US" dirty="0"/>
              <a:t>网购平台的市场格局</a:t>
            </a:r>
            <a:endParaRPr lang="en-US" altLang="zh-CN" dirty="0"/>
          </a:p>
          <a:p>
            <a:pPr lvl="1"/>
            <a:r>
              <a:rPr lang="zh-CN" altLang="en-US" dirty="0"/>
              <a:t>公路靠右行驶的习惯</a:t>
            </a:r>
            <a:endParaRPr lang="en-US" altLang="zh-CN" dirty="0"/>
          </a:p>
          <a:p>
            <a:r>
              <a:rPr lang="zh-CN" altLang="en-US" dirty="0"/>
              <a:t>特征：受早期影响形成“路径依赖”的平衡状态；</a:t>
            </a:r>
            <a:endParaRPr lang="en-US" altLang="zh-CN" dirty="0"/>
          </a:p>
          <a:p>
            <a:pPr marL="0" indent="0">
              <a:buNone/>
            </a:pPr>
            <a:r>
              <a:rPr lang="en-US" altLang="zh-CN" dirty="0"/>
              <a:t>	    </a:t>
            </a:r>
            <a:r>
              <a:rPr lang="zh-CN" altLang="en-US" dirty="0"/>
              <a:t>时间越长，打破平衡需要付出的代价越来越高。</a:t>
            </a:r>
            <a:endParaRPr lang="en-US" altLang="zh-CN" dirty="0"/>
          </a:p>
        </p:txBody>
      </p:sp>
    </p:spTree>
    <p:extLst>
      <p:ext uri="{BB962C8B-B14F-4D97-AF65-F5344CB8AC3E}">
        <p14:creationId xmlns:p14="http://schemas.microsoft.com/office/powerpoint/2010/main" val="277518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一、多回路系统中的主导回路</a:t>
            </a:r>
          </a:p>
        </p:txBody>
      </p:sp>
      <p:sp>
        <p:nvSpPr>
          <p:cNvPr id="3" name="内容占位符 2"/>
          <p:cNvSpPr>
            <a:spLocks noGrp="1"/>
          </p:cNvSpPr>
          <p:nvPr>
            <p:ph idx="1"/>
          </p:nvPr>
        </p:nvSpPr>
        <p:spPr>
          <a:xfrm>
            <a:off x="1593437" y="1600200"/>
            <a:ext cx="4933024" cy="4572000"/>
          </a:xfrm>
        </p:spPr>
        <p:txBody>
          <a:bodyPr/>
          <a:lstStyle/>
          <a:p>
            <a:r>
              <a:rPr lang="zh-CN" altLang="en-US" dirty="0"/>
              <a:t>人口自然增长系统</a:t>
            </a:r>
            <a:endParaRPr lang="en-US" altLang="zh-CN" dirty="0"/>
          </a:p>
          <a:p>
            <a:r>
              <a:rPr lang="zh-CN" altLang="en-US" dirty="0"/>
              <a:t>系统由两个回路构成</a:t>
            </a:r>
            <a:endParaRPr lang="en-US" altLang="zh-CN" dirty="0"/>
          </a:p>
          <a:p>
            <a:pPr>
              <a:buFont typeface="Arial" panose="020B0604020202020204" pitchFamily="34" charset="0"/>
              <a:buChar char="•"/>
            </a:pPr>
            <a:r>
              <a:rPr lang="en-US" altLang="zh-CN" sz="2000" dirty="0"/>
              <a:t>R</a:t>
            </a:r>
            <a:r>
              <a:rPr lang="zh-CN" altLang="en-US" sz="2000" dirty="0"/>
              <a:t>回路：人口增长回路</a:t>
            </a:r>
            <a:endParaRPr lang="en-US" altLang="zh-CN" sz="2000" dirty="0"/>
          </a:p>
          <a:p>
            <a:pPr>
              <a:buFont typeface="Arial" panose="020B0604020202020204" pitchFamily="34" charset="0"/>
              <a:buChar char="•"/>
            </a:pPr>
            <a:r>
              <a:rPr lang="en-US" altLang="zh-CN" sz="2000" dirty="0"/>
              <a:t>B</a:t>
            </a:r>
            <a:r>
              <a:rPr lang="zh-CN" altLang="en-US" sz="2000" dirty="0"/>
              <a:t>回路：人口衰减回路</a:t>
            </a:r>
            <a:endParaRPr lang="en-US" altLang="zh-CN" sz="2000" dirty="0"/>
          </a:p>
        </p:txBody>
      </p:sp>
      <p:pic>
        <p:nvPicPr>
          <p:cNvPr id="4" name="图片 3"/>
          <p:cNvPicPr>
            <a:picLocks noChangeAspect="1"/>
          </p:cNvPicPr>
          <p:nvPr/>
        </p:nvPicPr>
        <p:blipFill>
          <a:blip r:embed="rId2"/>
          <a:stretch>
            <a:fillRect/>
          </a:stretch>
        </p:blipFill>
        <p:spPr>
          <a:xfrm>
            <a:off x="5734372" y="3816583"/>
            <a:ext cx="5794643" cy="1988726"/>
          </a:xfrm>
          <a:prstGeom prst="rect">
            <a:avLst/>
          </a:prstGeom>
        </p:spPr>
      </p:pic>
      <p:pic>
        <p:nvPicPr>
          <p:cNvPr id="6" name="图片 5">
            <a:extLst>
              <a:ext uri="{FF2B5EF4-FFF2-40B4-BE49-F238E27FC236}">
                <a16:creationId xmlns:a16="http://schemas.microsoft.com/office/drawing/2014/main" id="{CE299915-90D5-4B9A-8CA3-0C432A967CB4}"/>
              </a:ext>
            </a:extLst>
          </p:cNvPr>
          <p:cNvPicPr>
            <a:picLocks noChangeAspect="1"/>
          </p:cNvPicPr>
          <p:nvPr/>
        </p:nvPicPr>
        <p:blipFill>
          <a:blip r:embed="rId3"/>
          <a:stretch>
            <a:fillRect/>
          </a:stretch>
        </p:blipFill>
        <p:spPr>
          <a:xfrm>
            <a:off x="5446340" y="1211550"/>
            <a:ext cx="6890671" cy="2811120"/>
          </a:xfrm>
          <a:prstGeom prst="rect">
            <a:avLst/>
          </a:prstGeom>
        </p:spPr>
      </p:pic>
    </p:spTree>
    <p:extLst>
      <p:ext uri="{BB962C8B-B14F-4D97-AF65-F5344CB8AC3E}">
        <p14:creationId xmlns:p14="http://schemas.microsoft.com/office/powerpoint/2010/main" val="214587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a:t>
            </a:r>
          </a:p>
        </p:txBody>
      </p:sp>
      <p:sp>
        <p:nvSpPr>
          <p:cNvPr id="3" name="内容占位符 2"/>
          <p:cNvSpPr>
            <a:spLocks noGrp="1"/>
          </p:cNvSpPr>
          <p:nvPr>
            <p:ph idx="1"/>
          </p:nvPr>
        </p:nvSpPr>
        <p:spPr>
          <a:xfrm>
            <a:off x="1593437" y="1600200"/>
            <a:ext cx="4356960" cy="4572000"/>
          </a:xfrm>
        </p:spPr>
        <p:txBody>
          <a:bodyPr>
            <a:normAutofit/>
          </a:bodyPr>
          <a:lstStyle/>
          <a:p>
            <a:r>
              <a:rPr lang="zh-CN" altLang="en-US" sz="2400" dirty="0"/>
              <a:t>对该系统调整参数</a:t>
            </a:r>
            <a:endParaRPr lang="en-US" altLang="zh-CN" sz="2400" dirty="0"/>
          </a:p>
          <a:p>
            <a:pPr>
              <a:buFont typeface="Wingdings" panose="05000000000000000000" pitchFamily="2" charset="2"/>
              <a:buChar char="u"/>
            </a:pPr>
            <a:r>
              <a:rPr lang="zh-CN" altLang="en-US" sz="2400" dirty="0"/>
              <a:t>方案</a:t>
            </a:r>
            <a:r>
              <a:rPr lang="en-US" altLang="zh-CN" sz="2400" dirty="0"/>
              <a:t>1</a:t>
            </a:r>
            <a:r>
              <a:rPr lang="zh-CN" altLang="en-US" sz="2400" dirty="0"/>
              <a:t>：</a:t>
            </a:r>
            <a:endParaRPr lang="en-US" altLang="zh-CN" sz="2400" dirty="0"/>
          </a:p>
          <a:p>
            <a:pPr marL="365760" lvl="1" indent="0">
              <a:buNone/>
            </a:pPr>
            <a:r>
              <a:rPr lang="zh-CN" altLang="en-US" sz="2000" dirty="0"/>
              <a:t>令出生率为</a:t>
            </a:r>
            <a:r>
              <a:rPr lang="en-US" altLang="zh-CN" sz="2000" dirty="0"/>
              <a:t>0.3</a:t>
            </a:r>
            <a:r>
              <a:rPr lang="zh-CN" altLang="en-US" sz="2000" dirty="0"/>
              <a:t>，死亡率为</a:t>
            </a:r>
            <a:r>
              <a:rPr lang="en-US" altLang="zh-CN" sz="2000" dirty="0"/>
              <a:t>0.4</a:t>
            </a:r>
          </a:p>
          <a:p>
            <a:pPr>
              <a:buFont typeface="Wingdings" panose="05000000000000000000" pitchFamily="2" charset="2"/>
              <a:buChar char="u"/>
            </a:pPr>
            <a:r>
              <a:rPr lang="zh-CN" altLang="en-US" sz="2000" dirty="0"/>
              <a:t>方案</a:t>
            </a:r>
            <a:r>
              <a:rPr lang="en-US" altLang="zh-CN" sz="2000" dirty="0"/>
              <a:t>2</a:t>
            </a:r>
            <a:r>
              <a:rPr lang="zh-CN" altLang="en-US" sz="2000" dirty="0"/>
              <a:t>：</a:t>
            </a:r>
            <a:endParaRPr lang="en-US" altLang="zh-CN" sz="2000" dirty="0"/>
          </a:p>
          <a:p>
            <a:pPr marL="365760" lvl="1" indent="0">
              <a:buNone/>
            </a:pPr>
            <a:r>
              <a:rPr lang="zh-CN" altLang="en-US" sz="1800" dirty="0"/>
              <a:t>令出生率为</a:t>
            </a:r>
            <a:r>
              <a:rPr lang="en-US" altLang="zh-CN" sz="1800" dirty="0"/>
              <a:t>0.3</a:t>
            </a:r>
            <a:r>
              <a:rPr lang="zh-CN" altLang="en-US" sz="1800" dirty="0"/>
              <a:t>，死亡率为</a:t>
            </a:r>
            <a:r>
              <a:rPr lang="en-US" altLang="zh-CN" sz="1800" dirty="0"/>
              <a:t>0.25</a:t>
            </a:r>
          </a:p>
          <a:p>
            <a:pPr>
              <a:buFont typeface="Wingdings" panose="05000000000000000000" pitchFamily="2" charset="2"/>
              <a:buChar char="u"/>
            </a:pPr>
            <a:r>
              <a:rPr lang="zh-CN" altLang="en-US" sz="2200" dirty="0"/>
              <a:t>方案</a:t>
            </a:r>
            <a:r>
              <a:rPr lang="en-US" altLang="zh-CN" sz="2200" dirty="0"/>
              <a:t>3</a:t>
            </a:r>
            <a:r>
              <a:rPr lang="zh-CN" altLang="en-US" sz="2200" dirty="0"/>
              <a:t>：</a:t>
            </a:r>
            <a:endParaRPr lang="en-US" altLang="zh-CN" sz="2200" dirty="0"/>
          </a:p>
          <a:p>
            <a:pPr marL="365760" lvl="1" indent="0">
              <a:buNone/>
            </a:pPr>
            <a:r>
              <a:rPr lang="zh-CN" altLang="en-US" sz="1800" dirty="0"/>
              <a:t>领出生率为</a:t>
            </a:r>
            <a:r>
              <a:rPr lang="en-US" altLang="zh-CN" sz="1800" dirty="0"/>
              <a:t>0.3</a:t>
            </a:r>
            <a:r>
              <a:rPr lang="zh-CN" altLang="en-US" sz="1800" dirty="0"/>
              <a:t>，死亡率为</a:t>
            </a:r>
            <a:r>
              <a:rPr lang="en-US" altLang="zh-CN" sz="1800" dirty="0"/>
              <a:t>0.3</a:t>
            </a:r>
          </a:p>
          <a:p>
            <a:pPr marL="365760" lvl="1" indent="0">
              <a:buNone/>
            </a:pPr>
            <a:endParaRPr lang="en-US" altLang="zh-CN" sz="1800" dirty="0"/>
          </a:p>
        </p:txBody>
      </p:sp>
      <p:pic>
        <p:nvPicPr>
          <p:cNvPr id="4" name="图片 3"/>
          <p:cNvPicPr>
            <a:picLocks noChangeAspect="1"/>
          </p:cNvPicPr>
          <p:nvPr/>
        </p:nvPicPr>
        <p:blipFill>
          <a:blip r:embed="rId2"/>
          <a:stretch>
            <a:fillRect/>
          </a:stretch>
        </p:blipFill>
        <p:spPr>
          <a:xfrm>
            <a:off x="6814492" y="692696"/>
            <a:ext cx="4110561" cy="2597646"/>
          </a:xfrm>
          <a:prstGeom prst="rect">
            <a:avLst/>
          </a:prstGeom>
        </p:spPr>
      </p:pic>
      <p:pic>
        <p:nvPicPr>
          <p:cNvPr id="5" name="图片 4"/>
          <p:cNvPicPr>
            <a:picLocks noChangeAspect="1"/>
          </p:cNvPicPr>
          <p:nvPr/>
        </p:nvPicPr>
        <p:blipFill>
          <a:blip r:embed="rId3"/>
          <a:stretch>
            <a:fillRect/>
          </a:stretch>
        </p:blipFill>
        <p:spPr>
          <a:xfrm>
            <a:off x="6922108" y="3575315"/>
            <a:ext cx="3895328" cy="2596885"/>
          </a:xfrm>
          <a:prstGeom prst="rect">
            <a:avLst/>
          </a:prstGeom>
        </p:spPr>
      </p:pic>
    </p:spTree>
    <p:extLst>
      <p:ext uri="{BB962C8B-B14F-4D97-AF65-F5344CB8AC3E}">
        <p14:creationId xmlns:p14="http://schemas.microsoft.com/office/powerpoint/2010/main" val="236876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主导回路的表现</a:t>
            </a:r>
          </a:p>
        </p:txBody>
      </p:sp>
      <p:sp>
        <p:nvSpPr>
          <p:cNvPr id="3" name="内容占位符 2"/>
          <p:cNvSpPr>
            <a:spLocks noGrp="1"/>
          </p:cNvSpPr>
          <p:nvPr>
            <p:ph idx="1"/>
          </p:nvPr>
        </p:nvSpPr>
        <p:spPr/>
        <p:txBody>
          <a:bodyPr/>
          <a:lstStyle/>
          <a:p>
            <a:r>
              <a:rPr lang="zh-CN" altLang="en-US" dirty="0"/>
              <a:t>由正负反馈回路构成的系统中，若</a:t>
            </a:r>
            <a:endParaRPr lang="en-US" altLang="zh-CN" dirty="0"/>
          </a:p>
          <a:p>
            <a:pPr lvl="1"/>
            <a:r>
              <a:rPr lang="zh-CN" altLang="en-US" dirty="0"/>
              <a:t>处于增长状态，则正反馈回路是主导回路</a:t>
            </a:r>
            <a:endParaRPr lang="en-US" altLang="zh-CN" dirty="0"/>
          </a:p>
          <a:p>
            <a:pPr lvl="1"/>
            <a:r>
              <a:rPr lang="zh-CN" altLang="en-US" dirty="0"/>
              <a:t>处于衰减状态，则负反馈回路是主导回路</a:t>
            </a:r>
            <a:endParaRPr lang="en-US" altLang="zh-CN" dirty="0"/>
          </a:p>
          <a:p>
            <a:pPr lvl="1"/>
            <a:r>
              <a:rPr lang="zh-CN" altLang="en-US" dirty="0"/>
              <a:t>没有变化，则系统中不存在主导回路</a:t>
            </a:r>
          </a:p>
        </p:txBody>
      </p:sp>
    </p:spTree>
    <p:extLst>
      <p:ext uri="{BB962C8B-B14F-4D97-AF65-F5344CB8AC3E}">
        <p14:creationId xmlns:p14="http://schemas.microsoft.com/office/powerpoint/2010/main" val="114136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0478A-FA4D-C044-BEB1-1FC94926533A}"/>
              </a:ext>
            </a:extLst>
          </p:cNvPr>
          <p:cNvSpPr>
            <a:spLocks noGrp="1"/>
          </p:cNvSpPr>
          <p:nvPr>
            <p:ph type="title"/>
          </p:nvPr>
        </p:nvSpPr>
        <p:spPr/>
        <p:txBody>
          <a:bodyPr/>
          <a:lstStyle/>
          <a:p>
            <a:r>
              <a:rPr kumimoji="1" lang="zh-CN" altLang="en-US" dirty="0"/>
              <a:t>二、主导回路的转移</a:t>
            </a:r>
          </a:p>
        </p:txBody>
      </p:sp>
      <p:sp>
        <p:nvSpPr>
          <p:cNvPr id="3" name="内容占位符 2">
            <a:extLst>
              <a:ext uri="{FF2B5EF4-FFF2-40B4-BE49-F238E27FC236}">
                <a16:creationId xmlns:a16="http://schemas.microsoft.com/office/drawing/2014/main" id="{24F99241-657F-5142-9AEA-D08036B5A106}"/>
              </a:ext>
            </a:extLst>
          </p:cNvPr>
          <p:cNvSpPr>
            <a:spLocks noGrp="1"/>
          </p:cNvSpPr>
          <p:nvPr>
            <p:ph idx="1"/>
          </p:nvPr>
        </p:nvSpPr>
        <p:spPr>
          <a:xfrm>
            <a:off x="1593437" y="2564904"/>
            <a:ext cx="4500976" cy="3607296"/>
          </a:xfrm>
        </p:spPr>
        <p:txBody>
          <a:bodyPr/>
          <a:lstStyle/>
          <a:p>
            <a:pPr marL="0" indent="0">
              <a:lnSpc>
                <a:spcPct val="140000"/>
              </a:lnSpc>
              <a:buNone/>
            </a:pPr>
            <a:r>
              <a:rPr lang="zh-CN" altLang="en-US" dirty="0"/>
              <a:t>某种疾病具有传播性，原始患病人数为</a:t>
            </a:r>
            <a:r>
              <a:rPr lang="en-US" altLang="zh-CN" dirty="0"/>
              <a:t>10</a:t>
            </a:r>
            <a:r>
              <a:rPr lang="zh-CN" altLang="en-US" dirty="0"/>
              <a:t>，总人口为</a:t>
            </a:r>
            <a:r>
              <a:rPr lang="en-US" altLang="zh-CN" dirty="0"/>
              <a:t>100</a:t>
            </a:r>
            <a:r>
              <a:rPr lang="zh-CN" altLang="en-US" dirty="0"/>
              <a:t>，该疾病每次接触的感染概率经过测定大致为</a:t>
            </a:r>
            <a:r>
              <a:rPr lang="en-US" altLang="zh-CN" dirty="0"/>
              <a:t>0.1</a:t>
            </a:r>
            <a:r>
              <a:rPr lang="zh-CN" altLang="en-US" dirty="0"/>
              <a:t>，而人群中的接触系数为</a:t>
            </a:r>
            <a:r>
              <a:rPr lang="en-US" altLang="zh-CN" dirty="0"/>
              <a:t>0.02</a:t>
            </a:r>
            <a:r>
              <a:rPr lang="zh-CN" altLang="en-US" dirty="0"/>
              <a:t>。</a:t>
            </a:r>
            <a:endParaRPr lang="en-US" altLang="zh-CN" dirty="0"/>
          </a:p>
          <a:p>
            <a:pPr marL="0" indent="0">
              <a:lnSpc>
                <a:spcPct val="140000"/>
              </a:lnSpc>
              <a:buNone/>
            </a:pPr>
            <a:endParaRPr kumimoji="1" lang="zh-CN" altLang="en-US" dirty="0"/>
          </a:p>
        </p:txBody>
      </p:sp>
      <p:pic>
        <p:nvPicPr>
          <p:cNvPr id="4" name="图片 3">
            <a:extLst>
              <a:ext uri="{FF2B5EF4-FFF2-40B4-BE49-F238E27FC236}">
                <a16:creationId xmlns:a16="http://schemas.microsoft.com/office/drawing/2014/main" id="{B8BAB28F-8F3B-6E4F-96DA-86F15337218B}"/>
              </a:ext>
            </a:extLst>
          </p:cNvPr>
          <p:cNvPicPr>
            <a:picLocks noChangeAspect="1"/>
          </p:cNvPicPr>
          <p:nvPr/>
        </p:nvPicPr>
        <p:blipFill>
          <a:blip r:embed="rId2"/>
          <a:stretch>
            <a:fillRect/>
          </a:stretch>
        </p:blipFill>
        <p:spPr>
          <a:xfrm>
            <a:off x="6344219" y="730252"/>
            <a:ext cx="5032018" cy="2532086"/>
          </a:xfrm>
          <a:prstGeom prst="rect">
            <a:avLst/>
          </a:prstGeom>
        </p:spPr>
      </p:pic>
      <p:sp>
        <p:nvSpPr>
          <p:cNvPr id="6" name="矩形 5">
            <a:extLst>
              <a:ext uri="{FF2B5EF4-FFF2-40B4-BE49-F238E27FC236}">
                <a16:creationId xmlns:a16="http://schemas.microsoft.com/office/drawing/2014/main" id="{4F58DF3A-AE30-344D-9FA4-C4660F25E11C}"/>
              </a:ext>
            </a:extLst>
          </p:cNvPr>
          <p:cNvSpPr/>
          <p:nvPr/>
        </p:nvSpPr>
        <p:spPr>
          <a:xfrm>
            <a:off x="1607415" y="1755212"/>
            <a:ext cx="2646878" cy="584775"/>
          </a:xfrm>
          <a:prstGeom prst="rect">
            <a:avLst/>
          </a:prstGeom>
        </p:spPr>
        <p:txBody>
          <a:bodyPr wrap="none">
            <a:spAutoFit/>
          </a:bodyPr>
          <a:lstStyle/>
          <a:p>
            <a:r>
              <a:rPr kumimoji="1" lang="zh-CN" altLang="en-US" sz="3200" dirty="0"/>
              <a:t>流行传播过程</a:t>
            </a:r>
            <a:endParaRPr lang="zh-CN" altLang="en-US" sz="3200" dirty="0"/>
          </a:p>
        </p:txBody>
      </p:sp>
    </p:spTree>
    <p:extLst>
      <p:ext uri="{BB962C8B-B14F-4D97-AF65-F5344CB8AC3E}">
        <p14:creationId xmlns:p14="http://schemas.microsoft.com/office/powerpoint/2010/main" val="23610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7BDB4-C491-4647-B102-D4B6EE5E51F4}"/>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C5D39A3B-2CCE-6D4C-96BA-77CA5D01C424}"/>
              </a:ext>
            </a:extLst>
          </p:cNvPr>
          <p:cNvSpPr>
            <a:spLocks noGrp="1"/>
          </p:cNvSpPr>
          <p:nvPr>
            <p:ph idx="1"/>
          </p:nvPr>
        </p:nvSpPr>
        <p:spPr>
          <a:xfrm>
            <a:off x="1593436" y="1600200"/>
            <a:ext cx="3743951" cy="4572000"/>
          </a:xfrm>
        </p:spPr>
        <p:txBody>
          <a:bodyPr/>
          <a:lstStyle/>
          <a:p>
            <a:pPr marL="0" indent="0">
              <a:buNone/>
            </a:pPr>
            <a:r>
              <a:rPr kumimoji="1" lang="zh-CN" altLang="en-US" dirty="0"/>
              <a:t>正负反馈回路的力量在变化中逐渐改变，形成</a:t>
            </a:r>
            <a:r>
              <a:rPr kumimoji="1" lang="en-US" altLang="zh-CN" dirty="0"/>
              <a:t>S</a:t>
            </a:r>
            <a:r>
              <a:rPr kumimoji="1" lang="zh-CN" altLang="en-US" dirty="0"/>
              <a:t>型曲线过程。</a:t>
            </a:r>
            <a:endParaRPr kumimoji="1"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F0BF8876-A7EC-D441-BF68-B2811636BE6A}"/>
              </a:ext>
            </a:extLst>
          </p:cNvPr>
          <p:cNvPicPr>
            <a:picLocks noChangeAspect="1"/>
          </p:cNvPicPr>
          <p:nvPr/>
        </p:nvPicPr>
        <p:blipFill>
          <a:blip r:embed="rId2"/>
          <a:stretch>
            <a:fillRect/>
          </a:stretch>
        </p:blipFill>
        <p:spPr>
          <a:xfrm>
            <a:off x="5734372" y="260648"/>
            <a:ext cx="6234138" cy="3024336"/>
          </a:xfrm>
          <a:prstGeom prst="rect">
            <a:avLst/>
          </a:prstGeom>
        </p:spPr>
      </p:pic>
      <p:pic>
        <p:nvPicPr>
          <p:cNvPr id="5" name="图片 4">
            <a:extLst>
              <a:ext uri="{FF2B5EF4-FFF2-40B4-BE49-F238E27FC236}">
                <a16:creationId xmlns:a16="http://schemas.microsoft.com/office/drawing/2014/main" id="{3E1CC348-E4FA-B84F-A485-73960550952E}"/>
              </a:ext>
            </a:extLst>
          </p:cNvPr>
          <p:cNvPicPr>
            <a:picLocks noChangeAspect="1"/>
          </p:cNvPicPr>
          <p:nvPr/>
        </p:nvPicPr>
        <p:blipFill>
          <a:blip r:embed="rId3"/>
          <a:stretch>
            <a:fillRect/>
          </a:stretch>
        </p:blipFill>
        <p:spPr>
          <a:xfrm>
            <a:off x="5337387" y="3731942"/>
            <a:ext cx="6038850" cy="3286125"/>
          </a:xfrm>
          <a:prstGeom prst="rect">
            <a:avLst/>
          </a:prstGeom>
        </p:spPr>
      </p:pic>
      <p:pic>
        <p:nvPicPr>
          <p:cNvPr id="7" name="图片 6">
            <a:extLst>
              <a:ext uri="{FF2B5EF4-FFF2-40B4-BE49-F238E27FC236}">
                <a16:creationId xmlns:a16="http://schemas.microsoft.com/office/drawing/2014/main" id="{16AAD2DD-0A36-F044-A7F7-7C239B380E72}"/>
              </a:ext>
            </a:extLst>
          </p:cNvPr>
          <p:cNvPicPr>
            <a:picLocks noChangeAspect="1"/>
          </p:cNvPicPr>
          <p:nvPr/>
        </p:nvPicPr>
        <p:blipFill>
          <a:blip r:embed="rId4"/>
          <a:stretch>
            <a:fillRect/>
          </a:stretch>
        </p:blipFill>
        <p:spPr>
          <a:xfrm>
            <a:off x="6344219" y="730252"/>
            <a:ext cx="5032018" cy="2532086"/>
          </a:xfrm>
          <a:prstGeom prst="rect">
            <a:avLst/>
          </a:prstGeom>
        </p:spPr>
      </p:pic>
    </p:spTree>
    <p:extLst>
      <p:ext uri="{BB962C8B-B14F-4D97-AF65-F5344CB8AC3E}">
        <p14:creationId xmlns:p14="http://schemas.microsoft.com/office/powerpoint/2010/main" val="2319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三、路径锁定</a:t>
            </a:r>
          </a:p>
        </p:txBody>
      </p:sp>
      <p:sp>
        <p:nvSpPr>
          <p:cNvPr id="3" name="内容占位符 2"/>
          <p:cNvSpPr>
            <a:spLocks noGrp="1"/>
          </p:cNvSpPr>
          <p:nvPr>
            <p:ph idx="1"/>
          </p:nvPr>
        </p:nvSpPr>
        <p:spPr>
          <a:xfrm>
            <a:off x="1593437" y="1600200"/>
            <a:ext cx="5581096" cy="4572000"/>
          </a:xfrm>
        </p:spPr>
        <p:txBody>
          <a:bodyPr/>
          <a:lstStyle/>
          <a:p>
            <a:pPr marL="0" indent="0">
              <a:buNone/>
            </a:pPr>
            <a:r>
              <a:rPr lang="zh-CN" altLang="en-US" dirty="0"/>
              <a:t>右图小球处于两个不同类型的平衡状态</a:t>
            </a:r>
            <a:endParaRPr lang="en-US" altLang="zh-CN" dirty="0"/>
          </a:p>
          <a:p>
            <a:pPr lvl="1"/>
            <a:r>
              <a:rPr lang="zh-CN" altLang="en-US" dirty="0"/>
              <a:t>处于圆弧底部</a:t>
            </a:r>
            <a:endParaRPr lang="en-US" altLang="zh-CN" dirty="0"/>
          </a:p>
          <a:p>
            <a:pPr lvl="1"/>
            <a:r>
              <a:rPr lang="zh-CN" altLang="en-US" dirty="0"/>
              <a:t>处于圆弧顶部</a:t>
            </a:r>
            <a:endParaRPr lang="en-US" altLang="zh-CN" dirty="0"/>
          </a:p>
          <a:p>
            <a:pPr marL="0" indent="0">
              <a:buNone/>
            </a:pPr>
            <a:r>
              <a:rPr lang="zh-CN" altLang="en-US" dirty="0"/>
              <a:t>动态平衡是发展中的相对静止状态，但平衡稳定性会根据类别有明显不同。</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7341904" y="1596768"/>
            <a:ext cx="1933575" cy="895350"/>
          </a:xfrm>
          <a:prstGeom prst="rect">
            <a:avLst/>
          </a:prstGeom>
        </p:spPr>
      </p:pic>
      <p:pic>
        <p:nvPicPr>
          <p:cNvPr id="5" name="图片 4"/>
          <p:cNvPicPr>
            <a:picLocks noChangeAspect="1"/>
          </p:cNvPicPr>
          <p:nvPr/>
        </p:nvPicPr>
        <p:blipFill>
          <a:blip r:embed="rId3"/>
          <a:stretch>
            <a:fillRect/>
          </a:stretch>
        </p:blipFill>
        <p:spPr>
          <a:xfrm>
            <a:off x="7202169" y="4365104"/>
            <a:ext cx="1847850" cy="828675"/>
          </a:xfrm>
          <a:prstGeom prst="rect">
            <a:avLst/>
          </a:prstGeom>
        </p:spPr>
      </p:pic>
      <p:pic>
        <p:nvPicPr>
          <p:cNvPr id="6" name="图片 5"/>
          <p:cNvPicPr>
            <a:picLocks noChangeAspect="1"/>
          </p:cNvPicPr>
          <p:nvPr/>
        </p:nvPicPr>
        <p:blipFill>
          <a:blip r:embed="rId4"/>
          <a:stretch>
            <a:fillRect/>
          </a:stretch>
        </p:blipFill>
        <p:spPr>
          <a:xfrm>
            <a:off x="9050018" y="1530092"/>
            <a:ext cx="2571161" cy="1250835"/>
          </a:xfrm>
          <a:prstGeom prst="rect">
            <a:avLst/>
          </a:prstGeom>
        </p:spPr>
      </p:pic>
      <p:pic>
        <p:nvPicPr>
          <p:cNvPr id="7" name="图片 6"/>
          <p:cNvPicPr>
            <a:picLocks noChangeAspect="1"/>
          </p:cNvPicPr>
          <p:nvPr/>
        </p:nvPicPr>
        <p:blipFill>
          <a:blip r:embed="rId5"/>
          <a:stretch>
            <a:fillRect/>
          </a:stretch>
        </p:blipFill>
        <p:spPr>
          <a:xfrm>
            <a:off x="9289382" y="4345389"/>
            <a:ext cx="2398312" cy="1165846"/>
          </a:xfrm>
          <a:prstGeom prst="rect">
            <a:avLst/>
          </a:prstGeom>
        </p:spPr>
      </p:pic>
      <p:sp>
        <p:nvSpPr>
          <p:cNvPr id="8" name="文本框 7"/>
          <p:cNvSpPr txBox="1"/>
          <p:nvPr/>
        </p:nvSpPr>
        <p:spPr>
          <a:xfrm>
            <a:off x="8326660" y="764704"/>
            <a:ext cx="2031325" cy="369332"/>
          </a:xfrm>
          <a:prstGeom prst="rect">
            <a:avLst/>
          </a:prstGeom>
          <a:noFill/>
        </p:spPr>
        <p:txBody>
          <a:bodyPr wrap="none" rtlCol="0">
            <a:spAutoFit/>
          </a:bodyPr>
          <a:lstStyle/>
          <a:p>
            <a:r>
              <a:rPr kumimoji="1" lang="zh-CN" altLang="en-US" dirty="0"/>
              <a:t>圆弧代表倒扣的碗</a:t>
            </a:r>
          </a:p>
        </p:txBody>
      </p:sp>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lnSpc>
                <a:spcPct val="140000"/>
              </a:lnSpc>
              <a:buNone/>
            </a:pPr>
            <a:r>
              <a:rPr lang="zh-CN" altLang="en-US" dirty="0"/>
              <a:t>案例：往罐子里装石头，有黑色和白色两种石头，每次选择一种颜色的石头放进去。每次向罐子里放什么颜色的石头时随机的，下一次放入白色或黑色石头的概率等于当前该颜色石头在罐子里的比例。</a:t>
            </a:r>
            <a:endParaRPr lang="en-US" altLang="zh-CN" dirty="0"/>
          </a:p>
        </p:txBody>
      </p:sp>
    </p:spTree>
    <p:extLst>
      <p:ext uri="{BB962C8B-B14F-4D97-AF65-F5344CB8AC3E}">
        <p14:creationId xmlns:p14="http://schemas.microsoft.com/office/powerpoint/2010/main" val="179265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66020" y="459183"/>
            <a:ext cx="7979298" cy="5609737"/>
          </a:xfrm>
          <a:prstGeom prst="rect">
            <a:avLst/>
          </a:prstGeom>
        </p:spPr>
      </p:pic>
      <p:sp>
        <p:nvSpPr>
          <p:cNvPr id="2" name="矩形 1">
            <a:extLst>
              <a:ext uri="{FF2B5EF4-FFF2-40B4-BE49-F238E27FC236}">
                <a16:creationId xmlns:a16="http://schemas.microsoft.com/office/drawing/2014/main" id="{D63B7F8A-C3CA-0744-BC8E-52D204AA117C}"/>
              </a:ext>
            </a:extLst>
          </p:cNvPr>
          <p:cNvSpPr/>
          <p:nvPr/>
        </p:nvSpPr>
        <p:spPr>
          <a:xfrm>
            <a:off x="1104834" y="268907"/>
            <a:ext cx="9577064" cy="380553"/>
          </a:xfrm>
          <a:prstGeom prst="rect">
            <a:avLst/>
          </a:prstGeom>
        </p:spPr>
        <p:txBody>
          <a:bodyPr wrap="square">
            <a:spAutoFit/>
          </a:bodyPr>
          <a:lstStyle/>
          <a:p>
            <a:pPr>
              <a:lnSpc>
                <a:spcPct val="120000"/>
              </a:lnSpc>
            </a:pPr>
            <a:r>
              <a:rPr kumimoji="1" lang="zh-CN" altLang="en-US" dirty="0">
                <a:latin typeface="楷体" panose="02010609060101010101" pitchFamily="49" charset="-122"/>
                <a:ea typeface="楷体" panose="02010609060101010101" pitchFamily="49" charset="-122"/>
              </a:rPr>
              <a:t>每次投放黑色石头</a:t>
            </a:r>
            <a:r>
              <a:rPr kumimoji="1" lang="en-US" altLang="zh-CN" dirty="0">
                <a:latin typeface="楷体" panose="02010609060101010101" pitchFamily="49" charset="-122"/>
                <a:ea typeface="楷体" panose="02010609060101010101" pitchFamily="49" charset="-122"/>
              </a:rPr>
              <a:t>=IF THEN ELSE(</a:t>
            </a:r>
            <a:r>
              <a:rPr kumimoji="1" lang="zh-CN" altLang="en-US" dirty="0">
                <a:latin typeface="楷体" panose="02010609060101010101" pitchFamily="49" charset="-122"/>
                <a:ea typeface="楷体" panose="02010609060101010101" pitchFamily="49" charset="-122"/>
              </a:rPr>
              <a:t>随机投放的石头概率</a:t>
            </a:r>
            <a:r>
              <a:rPr kumimoji="1" lang="en-US" altLang="zh-CN" dirty="0">
                <a:latin typeface="楷体" panose="02010609060101010101" pitchFamily="49" charset="-122"/>
                <a:ea typeface="楷体" panose="02010609060101010101" pitchFamily="49" charset="-122"/>
              </a:rPr>
              <a:t>&lt;</a:t>
            </a:r>
            <a:r>
              <a:rPr kumimoji="1" lang="zh-CN" altLang="en-US" dirty="0">
                <a:latin typeface="楷体" panose="02010609060101010101" pitchFamily="49" charset="-122"/>
                <a:ea typeface="楷体" panose="02010609060101010101" pitchFamily="49" charset="-122"/>
              </a:rPr>
              <a:t>黑色石头比例</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每次投放的石头 </a:t>
            </a:r>
            <a:r>
              <a:rPr kumimoji="1" lang="en-US" altLang="zh-CN" dirty="0">
                <a:latin typeface="楷体" panose="02010609060101010101" pitchFamily="49" charset="-122"/>
                <a:ea typeface="楷体" panose="02010609060101010101" pitchFamily="49" charset="-122"/>
              </a:rPr>
              <a:t>,0 )</a:t>
            </a:r>
          </a:p>
        </p:txBody>
      </p:sp>
      <p:sp>
        <p:nvSpPr>
          <p:cNvPr id="3" name="矩形 2">
            <a:extLst>
              <a:ext uri="{FF2B5EF4-FFF2-40B4-BE49-F238E27FC236}">
                <a16:creationId xmlns:a16="http://schemas.microsoft.com/office/drawing/2014/main" id="{E440893E-63CF-F943-BC67-32A8351650C6}"/>
              </a:ext>
            </a:extLst>
          </p:cNvPr>
          <p:cNvSpPr/>
          <p:nvPr/>
        </p:nvSpPr>
        <p:spPr>
          <a:xfrm>
            <a:off x="1125860" y="5517232"/>
            <a:ext cx="9937104" cy="380553"/>
          </a:xfrm>
          <a:prstGeom prst="rect">
            <a:avLst/>
          </a:prstGeom>
        </p:spPr>
        <p:txBody>
          <a:bodyPr wrap="square">
            <a:spAutoFit/>
          </a:bodyPr>
          <a:lstStyle/>
          <a:p>
            <a:pPr>
              <a:lnSpc>
                <a:spcPct val="120000"/>
              </a:lnSpc>
            </a:pPr>
            <a:r>
              <a:rPr kumimoji="1" lang="zh-CN" altLang="en-US" dirty="0">
                <a:latin typeface="楷体" panose="02010609060101010101" pitchFamily="49" charset="-122"/>
                <a:ea typeface="楷体" panose="02010609060101010101" pitchFamily="49" charset="-122"/>
              </a:rPr>
              <a:t>每次投放白色石头</a:t>
            </a:r>
            <a:r>
              <a:rPr kumimoji="1" lang="en-US" altLang="zh-CN" dirty="0">
                <a:latin typeface="楷体" panose="02010609060101010101" pitchFamily="49" charset="-122"/>
                <a:ea typeface="楷体" panose="02010609060101010101" pitchFamily="49" charset="-122"/>
              </a:rPr>
              <a:t>=IF THEN ELSE(1-</a:t>
            </a:r>
            <a:r>
              <a:rPr kumimoji="1" lang="zh-CN" altLang="en-US" dirty="0">
                <a:latin typeface="楷体" panose="02010609060101010101" pitchFamily="49" charset="-122"/>
                <a:ea typeface="楷体" panose="02010609060101010101" pitchFamily="49" charset="-122"/>
              </a:rPr>
              <a:t>随机投放的石头概率</a:t>
            </a:r>
            <a:r>
              <a:rPr kumimoji="1" lang="en-US" altLang="zh-CN" dirty="0">
                <a:latin typeface="楷体" panose="02010609060101010101" pitchFamily="49" charset="-122"/>
                <a:ea typeface="楷体" panose="02010609060101010101" pitchFamily="49" charset="-122"/>
              </a:rPr>
              <a:t>&lt;</a:t>
            </a:r>
            <a:r>
              <a:rPr kumimoji="1" lang="zh-CN" altLang="en-US" dirty="0">
                <a:latin typeface="楷体" panose="02010609060101010101" pitchFamily="49" charset="-122"/>
                <a:ea typeface="楷体" panose="02010609060101010101" pitchFamily="49" charset="-122"/>
              </a:rPr>
              <a:t>白色石头比例</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每次投放的石头 </a:t>
            </a:r>
            <a:r>
              <a:rPr kumimoji="1" lang="en-US" altLang="zh-CN" dirty="0">
                <a:latin typeface="楷体" panose="02010609060101010101" pitchFamily="49" charset="-122"/>
                <a:ea typeface="楷体" panose="02010609060101010101" pitchFamily="49" charset="-122"/>
              </a:rPr>
              <a:t>, 0)</a:t>
            </a:r>
          </a:p>
        </p:txBody>
      </p:sp>
    </p:spTree>
    <p:extLst>
      <p:ext uri="{BB962C8B-B14F-4D97-AF65-F5344CB8AC3E}">
        <p14:creationId xmlns:p14="http://schemas.microsoft.com/office/powerpoint/2010/main" val="390031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Annotation.StickyNote" Revision="1" Stencil="System.Storyboarding.Annotation" StencilVersion="0.1"/>
</Control>
</file>

<file path=customXml/item2.xml><?xml version="1.0" encoding="utf-8"?>
<Control xmlns="http://schemas.microsoft.com/VisualStudio/2011/storyboarding/control">
  <Id Name="System.Storyboarding.Common.DragSelection" Revision="1" Stencil="System.Storyboarding.Common" StencilVersion="0.1"/>
</Control>
</file>

<file path=customXml/item3.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4.xml><?xml version="1.0" encoding="utf-8"?>
<Control xmlns="http://schemas.microsoft.com/VisualStudio/2011/storyboarding/control">
  <Id Name="System.Storyboarding.WindowsApps.WindowsAppsListBox" Revision="1" Stencil="System.Storyboarding.WindowsApps" StencilVersion="0.1"/>
</Control>
</file>

<file path=customXml/item5.xml><?xml version="1.0" encoding="utf-8"?>
<Control xmlns="http://schemas.microsoft.com/VisualStudio/2011/storyboarding/control">
  <Id Name="System.Storyboarding.WindowsApps.WindowsAppsProgressRing" Revision="1" Stencil="System.Storyboarding.WindowsApps" StencilVersion="0.1"/>
</Control>
</file>

<file path=customXml/item6.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7.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2.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3.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4.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5.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6.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7.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714</TotalTime>
  <Words>608</Words>
  <Application>Microsoft Macintosh PowerPoint</Application>
  <PresentationFormat>自定义</PresentationFormat>
  <Paragraphs>56</Paragraphs>
  <Slides>14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楷体</vt:lpstr>
      <vt:lpstr>微软雅黑</vt:lpstr>
      <vt:lpstr>Arial</vt:lpstr>
      <vt:lpstr>Euphemia</vt:lpstr>
      <vt:lpstr>Wingdings</vt:lpstr>
      <vt:lpstr>数学 16x9</vt:lpstr>
      <vt:lpstr>物流系统建模与仿真</vt:lpstr>
      <vt:lpstr>一、多回路系统中的主导回路</vt:lpstr>
      <vt:lpstr>主导回路</vt:lpstr>
      <vt:lpstr>主导回路的表现</vt:lpstr>
      <vt:lpstr>二、主导回路的转移</vt:lpstr>
      <vt:lpstr>PowerPoint 演示文稿</vt:lpstr>
      <vt:lpstr>三、路径锁定</vt:lpstr>
      <vt:lpstr>PowerPoint 演示文稿</vt:lpstr>
      <vt:lpstr>PowerPoint 演示文稿</vt:lpstr>
      <vt:lpstr>PowerPoint 演示文稿</vt:lpstr>
      <vt:lpstr>PowerPoint 演示文稿</vt:lpstr>
      <vt:lpstr>PowerPoint 演示文稿</vt:lpstr>
      <vt:lpstr>PowerPoint 演示文稿</vt:lpstr>
      <vt:lpstr>正反馈与路径依赖的形成特征</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67</cp:revision>
  <dcterms:created xsi:type="dcterms:W3CDTF">2018-02-25T17:57:50Z</dcterms:created>
  <dcterms:modified xsi:type="dcterms:W3CDTF">2019-04-14T07:56:23Z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