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8"/>
  </p:sldMasterIdLst>
  <p:notesMasterIdLst>
    <p:notesMasterId r:id="rId25"/>
  </p:notesMasterIdLst>
  <p:handoutMasterIdLst>
    <p:handoutMasterId r:id="rId26"/>
  </p:handoutMasterIdLst>
  <p:sldIdLst>
    <p:sldId id="256" r:id="rId9"/>
    <p:sldId id="257" r:id="rId10"/>
    <p:sldId id="265" r:id="rId11"/>
    <p:sldId id="266" r:id="rId12"/>
    <p:sldId id="272" r:id="rId13"/>
    <p:sldId id="267" r:id="rId14"/>
    <p:sldId id="258" r:id="rId15"/>
    <p:sldId id="268" r:id="rId16"/>
    <p:sldId id="259" r:id="rId17"/>
    <p:sldId id="269" r:id="rId18"/>
    <p:sldId id="270" r:id="rId19"/>
    <p:sldId id="271" r:id="rId20"/>
    <p:sldId id="273" r:id="rId21"/>
    <p:sldId id="276" r:id="rId22"/>
    <p:sldId id="275" r:id="rId23"/>
    <p:sldId id="262" r:id="rId24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ng Xu" initials="NX" lastIdx="1" clrIdx="0">
    <p:extLst>
      <p:ext uri="{19B8F6BF-5375-455C-9EA6-DF929625EA0E}">
        <p15:presenceInfo xmlns:p15="http://schemas.microsoft.com/office/powerpoint/2012/main" userId="4b16d4e24b5f2f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8" autoAdjust="0"/>
    <p:restoredTop sz="95768" autoAdjust="0"/>
  </p:normalViewPr>
  <p:slideViewPr>
    <p:cSldViewPr showGuides="1">
      <p:cViewPr varScale="1">
        <p:scale>
          <a:sx n="105" d="100"/>
          <a:sy n="105" d="100"/>
        </p:scale>
        <p:origin x="880" y="19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2019年4月25日 Thursday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2019年4月25日 Thursday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2019年4月25日 Thursday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2019年4月25日 Thursday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2019年4月25日 Thursday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2019年4月25日 Thursday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2019年4月25日 Thursday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2019年4月25日 Thursday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2019年4月25日 Thursday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2019年4月25日 Thursday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2019年4月25日 Thursday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2019年4月25日 Thursday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2019年4月25日 Thursday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2019年4月25日 Thursday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0p/28fhj7kx57q1s1fdls53n2v80000gn/T/com.microsoft.Powerpoint/converted_emf.em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第十三节 二阶系统结构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7AA862-45B6-2043-ACB0-43C2CC10B4FF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33"/>
            <a:ext cx="3816424" cy="25442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180" y="9320"/>
            <a:ext cx="3794236" cy="25294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316" y="0"/>
            <a:ext cx="3751312" cy="25008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368456"/>
            <a:ext cx="3816424" cy="254428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7096" y="2368456"/>
            <a:ext cx="3823320" cy="25488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1088" y="2368456"/>
            <a:ext cx="3754540" cy="250302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766897"/>
            <a:ext cx="3142084" cy="209472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977096" y="5167927"/>
            <a:ext cx="3376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上述图中显示了各方案下库存状态随时间的变化。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问题：影响库存变化的关键变量是谁？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4356" y="4683834"/>
            <a:ext cx="3391272" cy="226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3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系统行为模式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“订单</a:t>
            </a:r>
            <a:r>
              <a:rPr lang="en-US" altLang="zh-CN" dirty="0"/>
              <a:t>-</a:t>
            </a:r>
            <a:r>
              <a:rPr lang="zh-CN" altLang="en-US" dirty="0"/>
              <a:t>库存” 系统运行中有明显的振荡特征</a:t>
            </a:r>
            <a:endParaRPr lang="en-US" altLang="zh-CN" dirty="0"/>
          </a:p>
          <a:p>
            <a:r>
              <a:rPr lang="zh-CN" altLang="en-US" dirty="0"/>
              <a:t>振荡变化至少有三种模式</a:t>
            </a:r>
            <a:endParaRPr lang="en-US" altLang="zh-CN" dirty="0"/>
          </a:p>
          <a:p>
            <a:pPr lvl="1"/>
            <a:r>
              <a:rPr lang="zh-CN" altLang="en-US" dirty="0"/>
              <a:t>渐进增长</a:t>
            </a:r>
            <a:endParaRPr lang="en-US" altLang="zh-CN" dirty="0"/>
          </a:p>
          <a:p>
            <a:pPr lvl="1"/>
            <a:r>
              <a:rPr lang="zh-CN" altLang="en-US" dirty="0"/>
              <a:t>超调</a:t>
            </a:r>
            <a:endParaRPr lang="en-US" altLang="zh-CN" dirty="0"/>
          </a:p>
          <a:p>
            <a:pPr lvl="1"/>
            <a:r>
              <a:rPr lang="zh-CN" altLang="en-US" dirty="0"/>
              <a:t>衰减振荡</a:t>
            </a:r>
            <a:endParaRPr lang="en-US" altLang="zh-CN" dirty="0"/>
          </a:p>
          <a:p>
            <a:pPr lvl="1"/>
            <a:r>
              <a:rPr lang="zh-CN" altLang="en-US" dirty="0"/>
              <a:t>等幅震荡</a:t>
            </a:r>
            <a:endParaRPr lang="en-US" altLang="zh-CN" dirty="0"/>
          </a:p>
          <a:p>
            <a:pPr lvl="1"/>
            <a:r>
              <a:rPr lang="zh-CN" altLang="en-US" dirty="0"/>
              <a:t>发散振荡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20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串联系统的特征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8461416" cy="4572000"/>
          </a:xfrm>
        </p:spPr>
        <p:txBody>
          <a:bodyPr/>
          <a:lstStyle/>
          <a:p>
            <a:r>
              <a:rPr lang="zh-CN" altLang="en-US" dirty="0"/>
              <a:t>由流量直接连接起来的串联系统具有</a:t>
            </a:r>
            <a:endParaRPr lang="en-US" altLang="zh-CN" dirty="0"/>
          </a:p>
          <a:p>
            <a:pPr lvl="1"/>
            <a:r>
              <a:rPr lang="zh-CN" altLang="en-US" dirty="0"/>
              <a:t>振荡特征</a:t>
            </a:r>
            <a:endParaRPr lang="en-US" altLang="zh-CN" dirty="0"/>
          </a:p>
          <a:p>
            <a:pPr marL="365760" lvl="1" indent="0">
              <a:buNone/>
            </a:pPr>
            <a:r>
              <a:rPr lang="en-US" altLang="zh-CN" dirty="0"/>
              <a:t> </a:t>
            </a:r>
            <a:r>
              <a:rPr lang="zh-CN" altLang="en-US" sz="2000" dirty="0"/>
              <a:t>由于多个存量的存在，串联结构二阶系统具有发生振荡的可能，并且能够持续振荡。</a:t>
            </a:r>
            <a:endParaRPr lang="en-US" altLang="zh-CN" sz="2000" dirty="0"/>
          </a:p>
          <a:p>
            <a:pPr lvl="1"/>
            <a:r>
              <a:rPr lang="zh-CN" altLang="en-US" dirty="0"/>
              <a:t>通量守恒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sz="2000" dirty="0"/>
              <a:t>流量连接的特点使得存量之间保持物质交换的特点，即通量保持一致。</a:t>
            </a:r>
          </a:p>
        </p:txBody>
      </p:sp>
    </p:spTree>
    <p:extLst>
      <p:ext uri="{BB962C8B-B14F-4D97-AF65-F5344CB8AC3E}">
        <p14:creationId xmlns:p14="http://schemas.microsoft.com/office/powerpoint/2010/main" val="306288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加入销售活动的测试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5437080" cy="4572000"/>
          </a:xfrm>
        </p:spPr>
        <p:txBody>
          <a:bodyPr/>
          <a:lstStyle/>
          <a:p>
            <a:r>
              <a:rPr lang="zh-CN" altLang="en-US" dirty="0"/>
              <a:t>“订单</a:t>
            </a:r>
            <a:r>
              <a:rPr lang="en-US" altLang="zh-CN" dirty="0"/>
              <a:t>-</a:t>
            </a:r>
            <a:r>
              <a:rPr lang="zh-CN" altLang="en-US" dirty="0"/>
              <a:t>库存”系统没有加入销售活动，仅通过库存充实过程展现二阶串联系统的行为特点。</a:t>
            </a:r>
            <a:endParaRPr lang="en-US" altLang="zh-CN" dirty="0"/>
          </a:p>
          <a:p>
            <a:r>
              <a:rPr lang="zh-CN" altLang="en-US" dirty="0"/>
              <a:t>课堂任务：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为市场需求加入测试函数，测试库存状态的变化。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7246539" y="1600200"/>
            <a:ext cx="4129697" cy="4572000"/>
          </a:xfrm>
        </p:spPr>
        <p:txBody>
          <a:bodyPr/>
          <a:lstStyle/>
          <a:p>
            <a:r>
              <a:rPr lang="zh-CN" altLang="en-US" dirty="0"/>
              <a:t>备选测试函数</a:t>
            </a:r>
            <a:endParaRPr lang="en-US" altLang="zh-CN" dirty="0"/>
          </a:p>
          <a:p>
            <a:pPr lvl="1"/>
            <a:r>
              <a:rPr lang="zh-CN" altLang="en-US" dirty="0"/>
              <a:t>常数（大于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阶跃函数</a:t>
            </a:r>
            <a:endParaRPr lang="en-US" altLang="zh-CN" dirty="0"/>
          </a:p>
          <a:p>
            <a:pPr lvl="1"/>
            <a:r>
              <a:rPr lang="zh-CN" altLang="en-US" dirty="0"/>
              <a:t>脉冲函数</a:t>
            </a:r>
            <a:endParaRPr lang="en-US" altLang="zh-CN" dirty="0"/>
          </a:p>
          <a:p>
            <a:pPr lvl="1"/>
            <a:r>
              <a:rPr lang="zh-CN" altLang="en-US" dirty="0"/>
              <a:t>平滑函数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11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en-US" altLang="zh-CN" dirty="0"/>
              <a:t>2</a:t>
            </a:r>
            <a:r>
              <a:rPr lang="zh-CN" altLang="en-US" dirty="0"/>
              <a:t>：“订单</a:t>
            </a:r>
            <a:r>
              <a:rPr lang="en-US" altLang="zh-CN" dirty="0"/>
              <a:t>-</a:t>
            </a:r>
            <a:r>
              <a:rPr lang="zh-CN" altLang="en-US" dirty="0"/>
              <a:t>库存”系统</a:t>
            </a:r>
            <a:r>
              <a:rPr lang="en-US" altLang="zh-CN" dirty="0"/>
              <a:t>-</a:t>
            </a:r>
            <a:r>
              <a:rPr lang="zh-CN" altLang="en-US" dirty="0"/>
              <a:t>批量采购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批量采购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latin typeface="+mn-ea"/>
              </a:rPr>
              <a:t>固定的订购批量，而没有固定的采购周期和采购时间。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采购时机：企业储备量下降到某个数量（</a:t>
            </a:r>
            <a:r>
              <a:rPr lang="zh-CN" altLang="en-US" dirty="0">
                <a:solidFill>
                  <a:srgbClr val="FF0000"/>
                </a:solidFill>
              </a:rPr>
              <a:t>采购点</a:t>
            </a:r>
            <a:r>
              <a:rPr lang="zh-CN" altLang="en-US" dirty="0"/>
              <a:t>），开始采购。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14340"/>
          <a:stretch/>
        </p:blipFill>
        <p:spPr bwMode="auto">
          <a:xfrm>
            <a:off x="5878388" y="3435896"/>
            <a:ext cx="434186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631837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834646"/>
              </p:ext>
            </p:extLst>
          </p:nvPr>
        </p:nvGraphicFramePr>
        <p:xfrm>
          <a:off x="1789764" y="2317422"/>
          <a:ext cx="8873089" cy="1610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9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9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9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9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9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9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9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59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59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44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周数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库存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总量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325">
                <a:tc>
                  <a:txBody>
                    <a:bodyPr/>
                    <a:lstStyle/>
                    <a:p>
                      <a:r>
                        <a:rPr lang="zh-CN" altLang="en-US" dirty="0"/>
                        <a:t>需求量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325">
                <a:tc>
                  <a:txBody>
                    <a:bodyPr/>
                    <a:lstStyle/>
                    <a:p>
                      <a:r>
                        <a:rPr lang="zh-CN" altLang="en-US" dirty="0"/>
                        <a:t>采购量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1867781" y="1313909"/>
            <a:ext cx="8497657" cy="929938"/>
            <a:chOff x="107860" y="3573016"/>
            <a:chExt cx="8928636" cy="929938"/>
          </a:xfrm>
        </p:grpSpPr>
        <p:sp>
          <p:nvSpPr>
            <p:cNvPr id="12" name="左大括号 11"/>
            <p:cNvSpPr/>
            <p:nvPr/>
          </p:nvSpPr>
          <p:spPr>
            <a:xfrm rot="5400000">
              <a:off x="4339760" y="-193782"/>
              <a:ext cx="464836" cy="892863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527349" y="3573016"/>
              <a:ext cx="2088232" cy="46510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计划期采购总量</a:t>
              </a:r>
            </a:p>
          </p:txBody>
        </p:sp>
      </p:grpSp>
      <p:sp>
        <p:nvSpPr>
          <p:cNvPr id="15" name="内容占位符 5"/>
          <p:cNvSpPr txBox="1">
            <a:spLocks/>
          </p:cNvSpPr>
          <p:nvPr/>
        </p:nvSpPr>
        <p:spPr>
          <a:xfrm>
            <a:off x="3142084" y="4437112"/>
            <a:ext cx="1980130" cy="55952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采购周期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>
          <a:xfrm rot="5400000">
            <a:off x="3926722" y="3532084"/>
            <a:ext cx="360040" cy="115212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69394"/>
              </p:ext>
            </p:extLst>
          </p:nvPr>
        </p:nvGraphicFramePr>
        <p:xfrm>
          <a:off x="1793211" y="3385927"/>
          <a:ext cx="8198672" cy="553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9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9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9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9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9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9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9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59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59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553325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采购量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内容占位符 5"/>
          <p:cNvSpPr txBox="1">
            <a:spLocks/>
          </p:cNvSpPr>
          <p:nvPr/>
        </p:nvSpPr>
        <p:spPr>
          <a:xfrm>
            <a:off x="5892547" y="4428105"/>
            <a:ext cx="1850778" cy="52902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采购批量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6805381" y="3903720"/>
            <a:ext cx="25110" cy="5900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6555015" y="3312351"/>
            <a:ext cx="697767" cy="5763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713420" y="3352807"/>
            <a:ext cx="697767" cy="5763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大括号 15"/>
          <p:cNvSpPr/>
          <p:nvPr/>
        </p:nvSpPr>
        <p:spPr>
          <a:xfrm rot="5400000">
            <a:off x="6086962" y="1793905"/>
            <a:ext cx="360040" cy="705678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内容占位符 5"/>
          <p:cNvSpPr txBox="1">
            <a:spLocks/>
          </p:cNvSpPr>
          <p:nvPr/>
        </p:nvSpPr>
        <p:spPr>
          <a:xfrm>
            <a:off x="5276917" y="5543178"/>
            <a:ext cx="1980130" cy="55952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采购次数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1629916" y="5486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采购模式如下：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90556" y="6102699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课堂案例中数字仅供参考，可以自行设定</a:t>
            </a:r>
          </a:p>
        </p:txBody>
      </p:sp>
      <p:sp>
        <p:nvSpPr>
          <p:cNvPr id="7" name="云形标注 6"/>
          <p:cNvSpPr/>
          <p:nvPr/>
        </p:nvSpPr>
        <p:spPr>
          <a:xfrm>
            <a:off x="9478788" y="719605"/>
            <a:ext cx="2251418" cy="648072"/>
          </a:xfrm>
          <a:prstGeom prst="cloudCallout">
            <a:avLst>
              <a:gd name="adj1" fmla="val -32308"/>
              <a:gd name="adj2" fmla="val 1253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借用</a:t>
            </a:r>
            <a:r>
              <a:rPr lang="en-US" altLang="zh-CN" sz="1400" dirty="0"/>
              <a:t>《</a:t>
            </a:r>
            <a:r>
              <a:rPr lang="zh-CN" altLang="en-US" sz="1400" dirty="0"/>
              <a:t>采购管理</a:t>
            </a:r>
            <a:r>
              <a:rPr lang="en-US" altLang="zh-CN" sz="1400" dirty="0"/>
              <a:t>》</a:t>
            </a:r>
            <a:r>
              <a:rPr lang="zh-CN" altLang="en-US" sz="1400" dirty="0"/>
              <a:t>资料</a:t>
            </a:r>
          </a:p>
        </p:txBody>
      </p:sp>
    </p:spTree>
    <p:extLst>
      <p:ext uri="{BB962C8B-B14F-4D97-AF65-F5344CB8AC3E}">
        <p14:creationId xmlns:p14="http://schemas.microsoft.com/office/powerpoint/2010/main" val="911080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测试模型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6" y="1600200"/>
            <a:ext cx="5696703" cy="457200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关键变量的参数设置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sz="2000" dirty="0"/>
              <a:t>订货量</a:t>
            </a:r>
            <a:r>
              <a:rPr kumimoji="1" lang="en-US" altLang="zh-CN" sz="2000" dirty="0"/>
              <a:t>=IF THEN ELSE(</a:t>
            </a:r>
            <a:r>
              <a:rPr kumimoji="1" lang="zh-CN" altLang="en-US" sz="2000" dirty="0"/>
              <a:t>库存</a:t>
            </a:r>
            <a:r>
              <a:rPr kumimoji="1" lang="en-US" altLang="zh-CN" sz="2000" dirty="0"/>
              <a:t>+</a:t>
            </a:r>
            <a:r>
              <a:rPr kumimoji="1" lang="zh-CN" altLang="en-US" sz="2000" dirty="0"/>
              <a:t>在途库存</a:t>
            </a:r>
            <a:r>
              <a:rPr kumimoji="1" lang="en-US" altLang="zh-CN" sz="2000" dirty="0"/>
              <a:t>&lt;</a:t>
            </a:r>
            <a:r>
              <a:rPr kumimoji="1" lang="zh-CN" altLang="en-US" sz="2000" dirty="0"/>
              <a:t>订货点</a:t>
            </a:r>
            <a:r>
              <a:rPr kumimoji="1" lang="en-US" altLang="zh-CN" sz="2000" dirty="0"/>
              <a:t>, </a:t>
            </a:r>
            <a:r>
              <a:rPr kumimoji="1" lang="zh-CN" altLang="en-US" sz="2000" dirty="0"/>
              <a:t>批量 </a:t>
            </a:r>
            <a:r>
              <a:rPr kumimoji="1" lang="en-US" altLang="zh-CN" sz="2000" dirty="0"/>
              <a:t>, 0 )</a:t>
            </a:r>
          </a:p>
          <a:p>
            <a:pPr marL="0" indent="0">
              <a:buNone/>
            </a:pPr>
            <a:r>
              <a:rPr kumimoji="1" lang="zh-CN" altLang="en-US" sz="2000" dirty="0"/>
              <a:t>运输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在途库存</a:t>
            </a:r>
            <a:r>
              <a:rPr kumimoji="1" lang="en-US" altLang="zh-CN" sz="2000" dirty="0"/>
              <a:t>/</a:t>
            </a:r>
            <a:r>
              <a:rPr kumimoji="1" lang="zh-CN" altLang="en-US" sz="2000" dirty="0"/>
              <a:t>运输期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zh-CN" altLang="en-US" sz="2000" dirty="0"/>
              <a:t>订货点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运输期*销售</a:t>
            </a:r>
            <a:r>
              <a:rPr kumimoji="1" lang="en-US" altLang="zh-CN" sz="2000" dirty="0"/>
              <a:t>+</a:t>
            </a:r>
            <a:r>
              <a:rPr kumimoji="1" lang="zh-CN" altLang="en-US" sz="2000" dirty="0"/>
              <a:t>安全库存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zh-CN" altLang="en-US" sz="2000" dirty="0"/>
              <a:t>批量</a:t>
            </a:r>
            <a:r>
              <a:rPr kumimoji="1" lang="en-US" altLang="zh-CN" sz="2000" dirty="0"/>
              <a:t>=30</a:t>
            </a:r>
          </a:p>
          <a:p>
            <a:pPr marL="0" indent="0">
              <a:buNone/>
            </a:pPr>
            <a:r>
              <a:rPr kumimoji="1" lang="zh-CN" altLang="en-US" sz="2000" dirty="0"/>
              <a:t>安全库存</a:t>
            </a:r>
            <a:r>
              <a:rPr kumimoji="1" lang="en-US" altLang="zh-CN" sz="2000" dirty="0"/>
              <a:t>=10</a:t>
            </a:r>
          </a:p>
          <a:p>
            <a:pPr marL="0" indent="0">
              <a:buNone/>
            </a:pPr>
            <a:r>
              <a:rPr kumimoji="1" lang="zh-CN" altLang="en-US" sz="2000" dirty="0"/>
              <a:t>销售</a:t>
            </a:r>
            <a:r>
              <a:rPr kumimoji="1" lang="en-US" altLang="zh-CN" sz="2000" dirty="0"/>
              <a:t>=2</a:t>
            </a:r>
            <a:endParaRPr kumimoji="1"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540" y="3501008"/>
            <a:ext cx="4652688" cy="31017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140" y="26749"/>
            <a:ext cx="4565488" cy="304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1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二阶系统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系统模型中状态变量个数决定了模型阶数，二阶系统包含</a:t>
            </a:r>
            <a:r>
              <a:rPr lang="zh-CN" altLang="en-US" dirty="0">
                <a:solidFill>
                  <a:srgbClr val="7030A0"/>
                </a:solidFill>
              </a:rPr>
              <a:t>两个两个独立的状态变量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zh-CN" altLang="en-US" dirty="0"/>
              <a:t>典型的二阶系统可以简单分为</a:t>
            </a:r>
            <a:endParaRPr lang="en-US" altLang="zh-CN" dirty="0"/>
          </a:p>
          <a:p>
            <a:pPr lvl="1"/>
            <a:r>
              <a:rPr lang="zh-CN" altLang="en-US" dirty="0"/>
              <a:t>串联系统</a:t>
            </a:r>
            <a:endParaRPr lang="en-US" altLang="zh-CN" dirty="0"/>
          </a:p>
          <a:p>
            <a:pPr lvl="1"/>
            <a:r>
              <a:rPr lang="zh-CN" altLang="en-US" dirty="0"/>
              <a:t>并联系统</a:t>
            </a:r>
            <a:endParaRPr lang="en-US" altLang="zh-CN" dirty="0"/>
          </a:p>
          <a:p>
            <a:r>
              <a:rPr lang="zh-CN" altLang="en-US" dirty="0"/>
              <a:t>由于状态变量的增加，二阶系统的复杂程度远高于一阶系统，能够表达的客观事物也更为丰富多彩。</a:t>
            </a:r>
            <a:endParaRPr lang="en-US" altLang="zh-CN" dirty="0"/>
          </a:p>
          <a:p>
            <a:r>
              <a:rPr lang="zh-CN" altLang="en-US" dirty="0"/>
              <a:t>但二阶系统乃至高阶系统仍然是以基本正负反馈结构组成，主要依靠反馈回路支撑系统的持续运行。</a:t>
            </a:r>
          </a:p>
        </p:txBody>
      </p:sp>
    </p:spTree>
    <p:extLst>
      <p:ext uri="{BB962C8B-B14F-4D97-AF65-F5344CB8AC3E}">
        <p14:creationId xmlns:p14="http://schemas.microsoft.com/office/powerpoint/2010/main" val="280501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串联结构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4508436" cy="4572000"/>
          </a:xfrm>
        </p:spPr>
        <p:txBody>
          <a:bodyPr/>
          <a:lstStyle/>
          <a:p>
            <a:r>
              <a:rPr lang="zh-CN" altLang="en-US" dirty="0"/>
              <a:t>两个状态变量通过流量连接起来，构成串联结构。</a:t>
            </a:r>
            <a:endParaRPr lang="en-US" altLang="zh-CN" dirty="0"/>
          </a:p>
          <a:p>
            <a:r>
              <a:rPr lang="zh-CN" altLang="en-US" dirty="0"/>
              <a:t>右上是串联系统结构的常见因果关系图</a:t>
            </a:r>
            <a:endParaRPr lang="en-US" altLang="zh-CN" dirty="0"/>
          </a:p>
          <a:p>
            <a:r>
              <a:rPr lang="zh-CN" altLang="en-US" dirty="0"/>
              <a:t>右下是串联结构的典型连接方式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388" y="4365104"/>
            <a:ext cx="5840559" cy="10405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873" y="1988840"/>
            <a:ext cx="5393588" cy="153565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22604" y="6172200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图中仅截取了存量连接的部分</a:t>
            </a:r>
          </a:p>
        </p:txBody>
      </p:sp>
    </p:spTree>
    <p:extLst>
      <p:ext uri="{BB962C8B-B14F-4D97-AF65-F5344CB8AC3E}">
        <p14:creationId xmlns:p14="http://schemas.microsoft.com/office/powerpoint/2010/main" val="67991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并联结构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并联结构中，存量之间没有直接通过流量进行连接，而是利用信息链（物质链）通过互相影响的方式进行连接。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524" y="3033257"/>
            <a:ext cx="4798114" cy="33424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3489416"/>
            <a:ext cx="4973520" cy="283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7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适用场景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串联系统</a:t>
            </a:r>
            <a:endParaRPr lang="en-US" altLang="zh-CN" dirty="0"/>
          </a:p>
          <a:p>
            <a:pPr marL="514350" indent="-514350">
              <a:buFont typeface="+mj-lt"/>
              <a:buAutoNum type="alphaLcPeriod"/>
            </a:pPr>
            <a:r>
              <a:rPr lang="zh-CN" altLang="en-US" dirty="0"/>
              <a:t>流程管理</a:t>
            </a:r>
            <a:endParaRPr lang="en-US" altLang="zh-CN" dirty="0"/>
          </a:p>
          <a:p>
            <a:pPr marL="514350" indent="-514350">
              <a:buFont typeface="+mj-lt"/>
              <a:buAutoNum type="alphaLcPeriod"/>
            </a:pPr>
            <a:r>
              <a:rPr lang="zh-CN" altLang="en-US" dirty="0"/>
              <a:t>运输问题</a:t>
            </a:r>
            <a:endParaRPr lang="en-US" altLang="zh-CN" dirty="0"/>
          </a:p>
          <a:p>
            <a:pPr marL="514350" indent="-514350">
              <a:buFont typeface="+mj-lt"/>
              <a:buAutoNum type="alphaLcPeriod"/>
            </a:pPr>
            <a:r>
              <a:rPr lang="zh-CN" altLang="en-US" dirty="0"/>
              <a:t>供应链优化</a:t>
            </a:r>
            <a:endParaRPr lang="en-US" altLang="zh-CN" dirty="0"/>
          </a:p>
          <a:p>
            <a:pPr marL="514350" indent="-514350">
              <a:buFont typeface="+mj-lt"/>
              <a:buAutoNum type="alphaLcPeriod"/>
            </a:pPr>
            <a:r>
              <a:rPr lang="en-US" altLang="zh-CN" dirty="0"/>
              <a:t>……</a:t>
            </a:r>
          </a:p>
          <a:p>
            <a:pPr marL="514350" indent="-514350">
              <a:buFont typeface="+mj-lt"/>
              <a:buAutoNum type="alphaLcPeriod"/>
            </a:pP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并联系统</a:t>
            </a:r>
            <a:endParaRPr lang="en-US" altLang="zh-CN" dirty="0"/>
          </a:p>
          <a:p>
            <a:pPr marL="514350" indent="-514350">
              <a:buFont typeface="+mj-lt"/>
              <a:buAutoNum type="alphaLcPeriod"/>
            </a:pPr>
            <a:r>
              <a:rPr lang="zh-CN" altLang="en-US" dirty="0"/>
              <a:t>竞争问题</a:t>
            </a:r>
            <a:endParaRPr lang="en-US" altLang="zh-CN" dirty="0"/>
          </a:p>
          <a:p>
            <a:pPr marL="514350" indent="-514350">
              <a:buFont typeface="+mj-lt"/>
              <a:buAutoNum type="alphaLcPeriod"/>
            </a:pPr>
            <a:r>
              <a:rPr lang="zh-CN" altLang="en-US" dirty="0"/>
              <a:t>合作问题</a:t>
            </a:r>
            <a:endParaRPr lang="en-US" altLang="zh-CN" dirty="0"/>
          </a:p>
          <a:p>
            <a:pPr marL="514350" indent="-514350">
              <a:buFont typeface="+mj-lt"/>
              <a:buAutoNum type="alphaLcPeriod"/>
            </a:pPr>
            <a:r>
              <a:rPr lang="zh-CN" altLang="en-US" dirty="0"/>
              <a:t>演化博弈</a:t>
            </a:r>
            <a:endParaRPr lang="en-US" altLang="zh-CN" dirty="0"/>
          </a:p>
          <a:p>
            <a:pPr marL="514350" indent="-514350">
              <a:buFont typeface="+mj-lt"/>
              <a:buAutoNum type="alphaLcPeriod"/>
            </a:pP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36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en-US" altLang="zh-CN" dirty="0"/>
              <a:t>1</a:t>
            </a:r>
            <a:r>
              <a:rPr lang="zh-CN" altLang="en-US" dirty="0"/>
              <a:t>：库存系统（从一阶到二阶的延伸）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725112" cy="4572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右上是一阶系统时做过的库存仿真模型的因果图，从分析中不难发现：只有库存适合作为存量出现，其他均为辅助变量。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右下的因果关系图中加入了在途运输的库存，从订货到进入企业库存中间存在一个提前期，即用于调节订购货物、处理订单、实施运输的反应时间，该系统中库存和在途库存均应设置为存量。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13513"/>
          <a:stretch/>
        </p:blipFill>
        <p:spPr>
          <a:xfrm>
            <a:off x="7247641" y="1032350"/>
            <a:ext cx="4608511" cy="28313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641" y="3635115"/>
            <a:ext cx="4755281" cy="3025938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838828" y="1264075"/>
            <a:ext cx="1008112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395975" y="4874952"/>
            <a:ext cx="1008112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083294" y="3985609"/>
            <a:ext cx="1008112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28559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案例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：订单</a:t>
            </a:r>
            <a:r>
              <a:rPr kumimoji="1" lang="en-US" altLang="zh-CN" dirty="0"/>
              <a:t>-</a:t>
            </a:r>
            <a:r>
              <a:rPr kumimoji="1" lang="zh-CN" altLang="en-US" dirty="0"/>
              <a:t>库存系统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建立订单</a:t>
            </a:r>
            <a:r>
              <a:rPr kumimoji="1" lang="en-US" altLang="zh-CN" dirty="0"/>
              <a:t>-</a:t>
            </a:r>
            <a:r>
              <a:rPr kumimoji="1" lang="zh-CN" altLang="en-US" dirty="0"/>
              <a:t>库存系统的仿真模型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222204" y="6260786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特别说明：教学中使用的模型主要以演示方法和原理为主，模型本身较为理想化、简单化。鼓励各位同学在作业中根据基本原理设计更为复杂、合理的模型。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6" y="1772816"/>
            <a:ext cx="9257928" cy="396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9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参数设置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838096"/>
              </p:ext>
            </p:extLst>
          </p:nvPr>
        </p:nvGraphicFramePr>
        <p:xfrm>
          <a:off x="7667837" y="1844824"/>
          <a:ext cx="370840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1772562971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528222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变量类型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变量名称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31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库存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56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在途库存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5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流量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销售率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738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进货率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123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订货率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20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市场需求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89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提前期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90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期望库存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12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偏差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89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库存调整时间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114782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61964" y="2420888"/>
            <a:ext cx="4172937" cy="3781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库存</a:t>
            </a:r>
            <a:r>
              <a:rPr lang="en-US" altLang="zh-CN" dirty="0"/>
              <a:t>=INTEG</a:t>
            </a:r>
            <a:r>
              <a:rPr lang="zh-CN" altLang="en-US" dirty="0"/>
              <a:t>（进货率</a:t>
            </a:r>
            <a:r>
              <a:rPr lang="en-US" altLang="zh-CN" dirty="0"/>
              <a:t>-</a:t>
            </a:r>
            <a:r>
              <a:rPr lang="zh-CN" altLang="en-US" dirty="0"/>
              <a:t>销售率，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在途库存</a:t>
            </a:r>
            <a:r>
              <a:rPr lang="en-US" altLang="zh-CN" dirty="0"/>
              <a:t>=INTEG</a:t>
            </a:r>
            <a:r>
              <a:rPr lang="zh-CN" altLang="en-US" dirty="0"/>
              <a:t>（订货率</a:t>
            </a:r>
            <a:r>
              <a:rPr lang="en-US" altLang="zh-CN" dirty="0"/>
              <a:t>-</a:t>
            </a:r>
            <a:r>
              <a:rPr lang="zh-CN" altLang="en-US" dirty="0"/>
              <a:t>进货率，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销售率</a:t>
            </a:r>
            <a:r>
              <a:rPr lang="en-US" altLang="zh-CN" dirty="0"/>
              <a:t>=</a:t>
            </a:r>
            <a:r>
              <a:rPr lang="zh-CN" altLang="en-US" dirty="0"/>
              <a:t>市场需求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进货率</a:t>
            </a:r>
            <a:r>
              <a:rPr lang="en-US" altLang="zh-CN" dirty="0"/>
              <a:t>=</a:t>
            </a:r>
            <a:r>
              <a:rPr lang="zh-CN" altLang="en-US" dirty="0"/>
              <a:t>在途库存</a:t>
            </a:r>
            <a:r>
              <a:rPr lang="en-US" altLang="zh-CN" dirty="0"/>
              <a:t>/</a:t>
            </a:r>
            <a:r>
              <a:rPr lang="zh-CN" altLang="en-US" dirty="0"/>
              <a:t>提前期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订货率</a:t>
            </a:r>
            <a:r>
              <a:rPr lang="en-US" altLang="zh-CN" dirty="0"/>
              <a:t>=</a:t>
            </a:r>
            <a:r>
              <a:rPr lang="zh-CN" altLang="en-US" dirty="0"/>
              <a:t>偏差</a:t>
            </a:r>
            <a:r>
              <a:rPr lang="en-US" altLang="zh-CN" dirty="0"/>
              <a:t>/</a:t>
            </a:r>
            <a:r>
              <a:rPr lang="zh-CN" altLang="en-US" dirty="0"/>
              <a:t>库存调整时间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市场需求</a:t>
            </a:r>
            <a:r>
              <a:rPr lang="en-US" altLang="zh-CN" dirty="0"/>
              <a:t>=0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期望库存</a:t>
            </a:r>
            <a:r>
              <a:rPr lang="en-US" altLang="zh-CN" dirty="0"/>
              <a:t>=100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提前期</a:t>
            </a:r>
            <a:r>
              <a:rPr lang="en-US" altLang="zh-CN" dirty="0"/>
              <a:t>=2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库存调整时间</a:t>
            </a:r>
            <a:r>
              <a:rPr lang="en-US" altLang="zh-CN" dirty="0"/>
              <a:t>=2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79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探索系统行为模式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125273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模型原始参数的销售环节为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，即供应链处于一个充实库存过程。在无销售状态下改变参数，以探索串联二阶系统的行为模型。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005011"/>
              </p:ext>
            </p:extLst>
          </p:nvPr>
        </p:nvGraphicFramePr>
        <p:xfrm>
          <a:off x="1701924" y="2929805"/>
          <a:ext cx="8125884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1471">
                  <a:extLst>
                    <a:ext uri="{9D8B030D-6E8A-4147-A177-3AD203B41FA5}">
                      <a16:colId xmlns:a16="http://schemas.microsoft.com/office/drawing/2014/main" val="3653197115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958708973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790264560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2125284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销售状态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方案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调整时间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提前期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36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78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35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74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404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128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070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67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2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6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7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Props1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4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1091</TotalTime>
  <Words>854</Words>
  <Application>Microsoft Macintosh PowerPoint</Application>
  <PresentationFormat>自定义</PresentationFormat>
  <Paragraphs>166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华文行楷</vt:lpstr>
      <vt:lpstr>微软雅黑</vt:lpstr>
      <vt:lpstr>Arial</vt:lpstr>
      <vt:lpstr>Euphemia</vt:lpstr>
      <vt:lpstr>Wingdings 2</vt:lpstr>
      <vt:lpstr>数学 16x9</vt:lpstr>
      <vt:lpstr>物流系统建模与仿真</vt:lpstr>
      <vt:lpstr>二阶系统</vt:lpstr>
      <vt:lpstr>串联结构</vt:lpstr>
      <vt:lpstr>并联结构</vt:lpstr>
      <vt:lpstr>适用场景</vt:lpstr>
      <vt:lpstr>案例1：库存系统（从一阶到二阶的延伸）</vt:lpstr>
      <vt:lpstr>案例1：订单-库存系统 </vt:lpstr>
      <vt:lpstr>参数设置</vt:lpstr>
      <vt:lpstr>探索系统行为模式</vt:lpstr>
      <vt:lpstr>PowerPoint 演示文稿</vt:lpstr>
      <vt:lpstr>系统行为模式</vt:lpstr>
      <vt:lpstr>串联系统的特征</vt:lpstr>
      <vt:lpstr>加入销售活动的测试</vt:lpstr>
      <vt:lpstr>案例2：“订单-库存”系统-批量采购</vt:lpstr>
      <vt:lpstr>PowerPoint 演示文稿</vt:lpstr>
      <vt:lpstr>测试模型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Xu Ning</cp:lastModifiedBy>
  <cp:revision>69</cp:revision>
  <dcterms:created xsi:type="dcterms:W3CDTF">2018-02-25T17:57:50Z</dcterms:created>
  <dcterms:modified xsi:type="dcterms:W3CDTF">2019-04-25T10:04:26Z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