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9"/>
  </p:notesMasterIdLst>
  <p:handoutMasterIdLst>
    <p:handoutMasterId r:id="rId30"/>
  </p:handoutMasterIdLst>
  <p:sldIdLst>
    <p:sldId id="256" r:id="rId9"/>
    <p:sldId id="261" r:id="rId10"/>
    <p:sldId id="278" r:id="rId11"/>
    <p:sldId id="279" r:id="rId12"/>
    <p:sldId id="263" r:id="rId13"/>
    <p:sldId id="260" r:id="rId14"/>
    <p:sldId id="272" r:id="rId15"/>
    <p:sldId id="265" r:id="rId16"/>
    <p:sldId id="268" r:id="rId17"/>
    <p:sldId id="269" r:id="rId18"/>
    <p:sldId id="273" r:id="rId19"/>
    <p:sldId id="276" r:id="rId20"/>
    <p:sldId id="277" r:id="rId21"/>
    <p:sldId id="271" r:id="rId22"/>
    <p:sldId id="270" r:id="rId23"/>
    <p:sldId id="280" r:id="rId24"/>
    <p:sldId id="257" r:id="rId25"/>
    <p:sldId id="274" r:id="rId26"/>
    <p:sldId id="258" r:id="rId27"/>
    <p:sldId id="259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208" y="60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2019年4月28日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第十八节 延迟原理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物料延迟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物料延迟基本假设：</a:t>
            </a:r>
            <a:endParaRPr lang="en-US" altLang="zh-CN" dirty="0"/>
          </a:p>
          <a:p>
            <a:pPr lvl="1"/>
            <a:r>
              <a:rPr lang="zh-CN" altLang="en-US" dirty="0"/>
              <a:t>完美混合</a:t>
            </a:r>
            <a:endParaRPr lang="en-US" altLang="zh-CN" dirty="0"/>
          </a:p>
          <a:p>
            <a:pPr lvl="1"/>
            <a:r>
              <a:rPr lang="zh-CN" altLang="en-US" dirty="0"/>
              <a:t>随机离开队列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3856975"/>
            <a:ext cx="3438525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469316"/>
            <a:ext cx="5006361" cy="18966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2708920"/>
            <a:ext cx="4366602" cy="31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8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高阶物料延迟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3" y="1562679"/>
            <a:ext cx="5904656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一阶物料延迟的出流量导入下一个存量中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74532" y="633970"/>
            <a:ext cx="4524375" cy="2859385"/>
            <a:chOff x="3832224" y="1988840"/>
            <a:chExt cx="4524375" cy="285938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2224" y="2009775"/>
              <a:ext cx="4524375" cy="28384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374332" y="1988840"/>
              <a:ext cx="295232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59" y="3848679"/>
            <a:ext cx="6161367" cy="2383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52325" y="3284984"/>
            <a:ext cx="4473084" cy="2702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LEV1=INTEG(INFLOW-RT1,0)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RT1=LEV1/DL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LEV2=INTEG(RT1-RT2,0)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RT2=LEV2/DL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LEV3=INTEG(RT2-OUTFLOW,0)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OUTFLOW=LEV3/DL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11" y="2708920"/>
            <a:ext cx="6834257" cy="4149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148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三阶物料延迟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27871"/>
            <a:ext cx="10152002" cy="31291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9876" y="3140968"/>
            <a:ext cx="4473084" cy="2702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LEV1=INTEG(INFLOW-RT1,0)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RT1=LEV1/DL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LEV2=INTEG(RT1-RT2,0)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RT2=LEV2/DL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LEV3=INTEG(RT2-OUTFLOW,0)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OUTFLOW=LEV3/DL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供给线中的积存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测试函数：</a:t>
            </a:r>
            <a:r>
              <a:rPr lang="en-US" altLang="zh-CN" dirty="0"/>
              <a:t>PULSE(10,1)*100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177800"/>
            <a:ext cx="4378051" cy="184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06" y="166788"/>
            <a:ext cx="4514292" cy="3009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914" y="3657493"/>
            <a:ext cx="5013675" cy="2697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0" y="3657493"/>
            <a:ext cx="5601071" cy="19417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408" y="3573016"/>
            <a:ext cx="4844749" cy="32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供给线中的积存</a:t>
            </a:r>
            <a:r>
              <a:rPr lang="en-US" altLang="zh-CN" dirty="0"/>
              <a:t>——LITTLE</a:t>
            </a:r>
            <a:r>
              <a:rPr lang="zh-CN" altLang="en-US" dirty="0"/>
              <a:t>法则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令</a:t>
            </a:r>
            <a:r>
              <a:rPr lang="en-US" altLang="zh-CN" dirty="0"/>
              <a:t>I</a:t>
            </a:r>
            <a:r>
              <a:rPr lang="zh-CN" altLang="en-US" dirty="0"/>
              <a:t>为输入，</a:t>
            </a:r>
            <a:r>
              <a:rPr lang="en-US" altLang="zh-CN" dirty="0"/>
              <a:t>O</a:t>
            </a:r>
            <a:r>
              <a:rPr lang="zh-CN" altLang="en-US" dirty="0"/>
              <a:t>为输出，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考虑管道延迟，则输入输出的关系为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供给线上积存的物料数量为</a:t>
            </a:r>
            <a:r>
              <a:rPr lang="en-US" altLang="zh-CN" dirty="0"/>
              <a:t>DI</a:t>
            </a:r>
            <a:r>
              <a:rPr lang="zh-CN" altLang="en-US" dirty="0"/>
              <a:t>，即延迟时间与单位时间输入量的乘积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考虑一阶物料延迟，则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r>
              <a:rPr lang="en-US" altLang="zh-CN" dirty="0"/>
              <a:t>=S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r>
              <a:rPr lang="en-US" altLang="zh-CN" dirty="0"/>
              <a:t>/D</a:t>
            </a:r>
          </a:p>
          <a:p>
            <a:pPr marL="0" indent="0">
              <a:buNone/>
            </a:pPr>
            <a:r>
              <a:rPr lang="zh-CN" altLang="en-US" dirty="0"/>
              <a:t>当物料延迟</a:t>
            </a:r>
            <a:r>
              <a:rPr lang="zh-CN" altLang="en-US" dirty="0">
                <a:solidFill>
                  <a:srgbClr val="7030A0"/>
                </a:solidFill>
              </a:rPr>
              <a:t>达到平衡状态时</a:t>
            </a:r>
            <a:r>
              <a:rPr lang="zh-CN" altLang="en-US" dirty="0"/>
              <a:t>，供给线上积存的物料数量与管道延迟相同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915050"/>
              </p:ext>
            </p:extLst>
          </p:nvPr>
        </p:nvGraphicFramePr>
        <p:xfrm>
          <a:off x="7390556" y="2204864"/>
          <a:ext cx="166518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0556" y="2204864"/>
                        <a:ext cx="1665185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4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信息延迟：指数平滑 或 自适应预期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3972" y="2276872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观测值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输入值和</a:t>
            </a:r>
            <a:r>
              <a:rPr lang="zh-CN" altLang="en-US" dirty="0"/>
              <a:t>感知值的差距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感知值的变化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06" y="3720510"/>
            <a:ext cx="5291731" cy="31545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38091" y="3208872"/>
            <a:ext cx="3005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感知</a:t>
            </a:r>
            <a:r>
              <a:rPr lang="en-US" altLang="zh-CN" dirty="0">
                <a:solidFill>
                  <a:srgbClr val="7030A0"/>
                </a:solidFill>
              </a:rPr>
              <a:t>=INTEG(</a:t>
            </a:r>
            <a:r>
              <a:rPr lang="zh-CN" altLang="en-US" dirty="0">
                <a:solidFill>
                  <a:srgbClr val="7030A0"/>
                </a:solidFill>
              </a:rPr>
              <a:t>感知变化，</a:t>
            </a:r>
            <a:r>
              <a:rPr lang="en-US" altLang="zh-CN" dirty="0">
                <a:solidFill>
                  <a:srgbClr val="7030A0"/>
                </a:solidFill>
              </a:rPr>
              <a:t>0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调整速度</a:t>
            </a:r>
            <a:r>
              <a:rPr lang="en-US" altLang="zh-CN" dirty="0">
                <a:solidFill>
                  <a:srgbClr val="7030A0"/>
                </a:solidFill>
              </a:rPr>
              <a:t>=3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差距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  <a:r>
              <a:rPr lang="zh-CN" altLang="en-US" dirty="0">
                <a:solidFill>
                  <a:srgbClr val="7030A0"/>
                </a:solidFill>
              </a:rPr>
              <a:t>输入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zh-CN" altLang="en-US" dirty="0">
                <a:solidFill>
                  <a:srgbClr val="7030A0"/>
                </a:solidFill>
              </a:rPr>
              <a:t>感知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75" y="239"/>
            <a:ext cx="5486400" cy="365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103" y="1376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高阶信息延迟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393296"/>
            <a:ext cx="8844932" cy="5266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83" y="3178"/>
            <a:ext cx="6453733" cy="33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物质延迟和信息延迟的关系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P137	</a:t>
            </a:r>
          </a:p>
          <a:p>
            <a:r>
              <a:rPr lang="zh-CN" altLang="en-US" dirty="0"/>
              <a:t>假设物质延迟和信息延迟的延迟时间相等且为常数，这两个延迟的输出是一样的</a:t>
            </a: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延迟与振荡的关系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带有时间延迟的负反馈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无延迟状态：差异产生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对比期望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调整系统状态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有延迟状态：？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3041156"/>
            <a:ext cx="5121453" cy="21481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9467" y="48031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延迟是系统产生振荡的必要条件</a:t>
            </a:r>
          </a:p>
        </p:txBody>
      </p:sp>
    </p:spTree>
    <p:extLst>
      <p:ext uri="{BB962C8B-B14F-4D97-AF65-F5344CB8AC3E}">
        <p14:creationId xmlns:p14="http://schemas.microsoft.com/office/powerpoint/2010/main" val="19388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啤酒游戏中供应链为什么产生反复振荡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上个世纪</a:t>
            </a:r>
            <a:r>
              <a:rPr lang="en-US" altLang="zh-CN" dirty="0"/>
              <a:t>60</a:t>
            </a:r>
            <a:r>
              <a:rPr lang="zh-CN" altLang="en-US" dirty="0"/>
              <a:t>年代初，</a:t>
            </a:r>
            <a:r>
              <a:rPr lang="en-US" altLang="zh-CN" dirty="0"/>
              <a:t>Jay </a:t>
            </a:r>
            <a:r>
              <a:rPr lang="en-US" altLang="zh-CN" dirty="0" err="1"/>
              <a:t>Forrrester</a:t>
            </a:r>
            <a:r>
              <a:rPr lang="zh-CN" altLang="en-US" dirty="0"/>
              <a:t>在</a:t>
            </a:r>
            <a:r>
              <a:rPr lang="en-US" altLang="zh-CN" dirty="0"/>
              <a:t>Sloan</a:t>
            </a:r>
            <a:r>
              <a:rPr lang="zh-CN" altLang="en-US" dirty="0"/>
              <a:t>商学院时发明一套啤酒分销游戏，向学习管理的学生介绍供应链和系统动力学仿真的概念。</a:t>
            </a:r>
            <a:endParaRPr lang="en-US" altLang="zh-CN" dirty="0"/>
          </a:p>
          <a:p>
            <a:r>
              <a:rPr lang="zh-CN" altLang="en-US" dirty="0"/>
              <a:t>啤酒系统中包括四个部门：零售商，批发商，分销商和工厂，每个游戏者管理一个部门，每周消费者从零售商手里购买啤酒，零售商用库存满足他们的需求，然后向批发商订购啤酒，批发商从自己库存供应给零售商，同样的，批发商向分销商订购和获得啤酒，而供应商则从工厂订购，工厂负责制作啤酒。</a:t>
            </a:r>
          </a:p>
        </p:txBody>
      </p:sp>
    </p:spTree>
    <p:extLst>
      <p:ext uri="{BB962C8B-B14F-4D97-AF65-F5344CB8AC3E}">
        <p14:creationId xmlns:p14="http://schemas.microsoft.com/office/powerpoint/2010/main" val="21275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物质延迟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含义：描述物料等实物的物理流动中发生的延迟</a:t>
            </a:r>
            <a:endParaRPr lang="en-US" altLang="zh-CN" dirty="0"/>
          </a:p>
          <a:p>
            <a:pPr lvl="1"/>
            <a:r>
              <a:rPr lang="zh-CN" altLang="en-US" dirty="0"/>
              <a:t>如供应链中产品的流动、原材料采购、</a:t>
            </a:r>
            <a:endParaRPr lang="en-US" altLang="zh-CN" dirty="0"/>
          </a:p>
          <a:p>
            <a:pPr lvl="1"/>
            <a:r>
              <a:rPr lang="zh-CN" altLang="en-US" dirty="0"/>
              <a:t>信件的寄送、人员招聘、基础设施建设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物质延迟遵守输入输出数量上的守恒</a:t>
            </a:r>
            <a:endParaRPr lang="en-US" altLang="zh-CN" dirty="0"/>
          </a:p>
          <a:p>
            <a:r>
              <a:rPr lang="zh-CN" altLang="en-US" dirty="0"/>
              <a:t>信息延迟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含义：感知或者认定的调整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造成信息延迟的情景有：</a:t>
            </a:r>
            <a:endParaRPr lang="en-US" altLang="zh-CN" dirty="0"/>
          </a:p>
          <a:p>
            <a:pPr lvl="1"/>
            <a:r>
              <a:rPr lang="zh-CN" altLang="en-US" dirty="0"/>
              <a:t>信息收集需要时间</a:t>
            </a:r>
            <a:endParaRPr lang="en-US" altLang="zh-CN" dirty="0"/>
          </a:p>
          <a:p>
            <a:pPr lvl="1"/>
            <a:r>
              <a:rPr lang="zh-CN" altLang="en-US" dirty="0"/>
              <a:t>接受信息并作出反应需要时间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信息延迟系统不是数量守恒的系统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86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振荡的来源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428968" cy="4572000"/>
          </a:xfrm>
        </p:spPr>
        <p:txBody>
          <a:bodyPr/>
          <a:lstStyle/>
          <a:p>
            <a:r>
              <a:rPr lang="zh-CN" altLang="en-US" dirty="0"/>
              <a:t>针对系统行为模式，一阶系统时探讨过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349996" y="272119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一阶正反馈      指数增长曲线，无法产生振荡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49996" y="3288608"/>
            <a:ext cx="457048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一阶负反馈      平滑的“寻的”模式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		</a:t>
            </a:r>
            <a:r>
              <a:rPr lang="zh-CN" altLang="en-US" dirty="0"/>
              <a:t>加入延迟后出现超调模式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49996" y="4411290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二阶系统        平滑增长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等幅振荡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扩散振荡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超调</a:t>
            </a:r>
          </a:p>
        </p:txBody>
      </p:sp>
      <p:sp>
        <p:nvSpPr>
          <p:cNvPr id="7" name="右大括号 6"/>
          <p:cNvSpPr/>
          <p:nvPr/>
        </p:nvSpPr>
        <p:spPr>
          <a:xfrm>
            <a:off x="7382143" y="2905862"/>
            <a:ext cx="584477" cy="2705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信件投入邮筒，邮政系统中先分拣再投递。</a:t>
            </a:r>
          </a:p>
          <a:p>
            <a:r>
              <a:rPr lang="zh-CN" altLang="zh-CN" dirty="0"/>
              <a:t>快递公司在一个业务周期中对收集的客户投递物件进行分类，运输到目的地的由配送部门经过分拣之后进行配送。</a:t>
            </a:r>
          </a:p>
          <a:p>
            <a:r>
              <a:rPr lang="zh-CN" altLang="en-US" dirty="0"/>
              <a:t>工资上涨后社会上商品价格也发生上涨</a:t>
            </a:r>
            <a:endParaRPr lang="en-US" altLang="zh-CN" dirty="0"/>
          </a:p>
          <a:p>
            <a:r>
              <a:rPr lang="zh-CN" altLang="en-US" dirty="0"/>
              <a:t>向供应商下订单后供应商进行生产或运输，在规定时间内供货</a:t>
            </a:r>
            <a:endParaRPr lang="en-US" altLang="zh-CN" dirty="0"/>
          </a:p>
          <a:p>
            <a:r>
              <a:rPr lang="zh-CN" altLang="en-US" dirty="0"/>
              <a:t>企业决策者做出人事调整决策后，员工数量发生变动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2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企业物资管理部门收到生产物料清单后经过分类，交予仓库管理部门调取物资</a:t>
            </a:r>
          </a:p>
          <a:p>
            <a:r>
              <a:rPr lang="zh-CN" altLang="zh-CN" dirty="0"/>
              <a:t>企业采购原材料，下单后供应商经过确认订单开始组织供应，形成一个批量后运输到客户企业。</a:t>
            </a:r>
            <a:endParaRPr lang="en-US" altLang="zh-CN" dirty="0"/>
          </a:p>
          <a:p>
            <a:r>
              <a:rPr lang="zh-CN" altLang="en-US" dirty="0"/>
              <a:t>超市只有一个收银台，购物者排队付款离开</a:t>
            </a:r>
          </a:p>
          <a:p>
            <a:r>
              <a:rPr lang="zh-CN" altLang="en-US" dirty="0"/>
              <a:t>超市有</a:t>
            </a:r>
            <a:r>
              <a:rPr lang="en-US" altLang="zh-CN" dirty="0"/>
              <a:t>10</a:t>
            </a:r>
            <a:r>
              <a:rPr lang="zh-CN" altLang="en-US" dirty="0"/>
              <a:t>个收银台，购物者排队进入收银区后选择收银台结账离开</a:t>
            </a:r>
          </a:p>
        </p:txBody>
      </p:sp>
    </p:spTree>
    <p:extLst>
      <p:ext uri="{BB962C8B-B14F-4D97-AF65-F5344CB8AC3E}">
        <p14:creationId xmlns:p14="http://schemas.microsoft.com/office/powerpoint/2010/main" val="32748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941136" cy="4572000"/>
          </a:xfrm>
        </p:spPr>
        <p:txBody>
          <a:bodyPr/>
          <a:lstStyle/>
          <a:p>
            <a:r>
              <a:rPr lang="zh-CN" altLang="en-US" dirty="0"/>
              <a:t>延迟在因果分析图中使用  </a:t>
            </a:r>
            <a:r>
              <a:rPr lang="en-US" altLang="zh-CN" dirty="0"/>
              <a:t>||  </a:t>
            </a:r>
            <a:r>
              <a:rPr lang="zh-CN" altLang="en-US" dirty="0"/>
              <a:t>符号表示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试分析右下因果回路图中哪些链路应当加入延迟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692696"/>
            <a:ext cx="4327291" cy="2136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3205116"/>
            <a:ext cx="4187113" cy="36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在几乎所有系统中，延迟都是构成系统的必要元素</a:t>
            </a:r>
            <a:endParaRPr lang="en-US" altLang="zh-CN" dirty="0"/>
          </a:p>
          <a:p>
            <a:r>
              <a:rPr lang="zh-CN" altLang="en-US" dirty="0"/>
              <a:t>延迟使得系统模型更加贴近现实情境</a:t>
            </a:r>
            <a:endParaRPr lang="en-US" altLang="zh-CN" dirty="0"/>
          </a:p>
          <a:p>
            <a:r>
              <a:rPr lang="zh-CN" altLang="en-US" dirty="0"/>
              <a:t>延迟存在的必要条件：回路中有存量存在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4215023"/>
            <a:ext cx="4824863" cy="26183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89" y="3040193"/>
            <a:ext cx="6281551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管道延迟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pipeline delay or transportation delay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数量关系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861" y="601996"/>
            <a:ext cx="4287694" cy="181384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64736"/>
              </p:ext>
            </p:extLst>
          </p:nvPr>
        </p:nvGraphicFramePr>
        <p:xfrm>
          <a:off x="1701924" y="2708920"/>
          <a:ext cx="23222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1638000" imgH="203040" progId="Equation.DSMT4">
                  <p:embed/>
                </p:oleObj>
              </mc:Choice>
              <mc:Fallback>
                <p:oleObj name="Equation" r:id="rId4" imgW="1638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24" y="2708920"/>
                        <a:ext cx="2322258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2563926"/>
            <a:ext cx="4166967" cy="27779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28759" y="3766953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注意：简便起见，下文中变量</a:t>
            </a:r>
            <a:r>
              <a:rPr lang="en-US" altLang="zh-CN" i="1" dirty="0"/>
              <a:t>Outflow</a:t>
            </a:r>
            <a:r>
              <a:rPr lang="zh-CN" altLang="en-US" dirty="0"/>
              <a:t>有时简写为字母</a:t>
            </a:r>
            <a:r>
              <a:rPr lang="en-US" altLang="zh-CN" i="1" dirty="0"/>
              <a:t>O</a:t>
            </a:r>
            <a:r>
              <a:rPr lang="zh-CN" altLang="en-US" dirty="0"/>
              <a:t>，同时</a:t>
            </a:r>
            <a:r>
              <a:rPr lang="en-US" altLang="zh-CN" i="1" dirty="0"/>
              <a:t>Inflow</a:t>
            </a:r>
            <a:r>
              <a:rPr lang="zh-CN" altLang="en-US" dirty="0"/>
              <a:t>简写为字母</a:t>
            </a:r>
            <a:r>
              <a:rPr lang="en-US" altLang="zh-CN" i="1" dirty="0"/>
              <a:t>I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0681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管道延迟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供给线上有多少物料？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365104"/>
            <a:ext cx="6296025" cy="1495425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 rot="16200000">
            <a:off x="4474235" y="2623419"/>
            <a:ext cx="360040" cy="33123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51701" y="1417637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输入速率流与输出速率流之间的差，即运输线上积累的物料。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49448"/>
              </p:ext>
            </p:extLst>
          </p:nvPr>
        </p:nvGraphicFramePr>
        <p:xfrm>
          <a:off x="2760059" y="2354885"/>
          <a:ext cx="476021" cy="34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228600" imgH="164880" progId="Equation.DSMT4">
                  <p:embed/>
                </p:oleObj>
              </mc:Choice>
              <mc:Fallback>
                <p:oleObj name="Equation" r:id="rId4" imgW="2286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0059" y="2354885"/>
                        <a:ext cx="476021" cy="34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08320" y="586052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延迟时间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3608B7-8A92-054B-8754-28EDC3FA97B9}"/>
              </a:ext>
            </a:extLst>
          </p:cNvPr>
          <p:cNvSpPr txBox="1"/>
          <p:nvPr/>
        </p:nvSpPr>
        <p:spPr>
          <a:xfrm>
            <a:off x="4215673" y="3672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供给线</a:t>
            </a:r>
          </a:p>
        </p:txBody>
      </p:sp>
    </p:spTree>
    <p:extLst>
      <p:ext uri="{BB962C8B-B14F-4D97-AF65-F5344CB8AC3E}">
        <p14:creationId xmlns:p14="http://schemas.microsoft.com/office/powerpoint/2010/main" val="7155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延迟方式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排队方式</a:t>
            </a:r>
            <a:endParaRPr lang="en-US" altLang="zh-CN" dirty="0"/>
          </a:p>
          <a:p>
            <a:pPr lvl="1"/>
            <a:r>
              <a:rPr lang="en-US" altLang="zh-CN" dirty="0"/>
              <a:t>FIFO</a:t>
            </a:r>
          </a:p>
          <a:p>
            <a:pPr lvl="1"/>
            <a:r>
              <a:rPr lang="en-US" altLang="zh-CN" dirty="0"/>
              <a:t>LIFO</a:t>
            </a:r>
          </a:p>
          <a:p>
            <a:endParaRPr lang="en-US" altLang="zh-CN" dirty="0"/>
          </a:p>
          <a:p>
            <a:r>
              <a:rPr lang="zh-CN" altLang="en-US" dirty="0"/>
              <a:t>延迟时间</a:t>
            </a:r>
            <a:endParaRPr lang="en-US" altLang="zh-CN" dirty="0"/>
          </a:p>
          <a:p>
            <a:pPr lvl="1"/>
            <a:r>
              <a:rPr lang="zh-CN" altLang="en-US" dirty="0"/>
              <a:t>管道延迟：物品在运输线上的滞留时间</a:t>
            </a:r>
            <a:endParaRPr lang="en-US" altLang="zh-CN" dirty="0"/>
          </a:p>
          <a:p>
            <a:r>
              <a:rPr lang="zh-CN" altLang="en-US" dirty="0"/>
              <a:t>物料延迟：与管道延迟不同，物料延迟无法确定单个运输线上物品的滞留时间，仅能确定系统稳定时物品的平均延迟时间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7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813</TotalTime>
  <Words>882</Words>
  <Application>Microsoft Macintosh PowerPoint</Application>
  <PresentationFormat>自定义</PresentationFormat>
  <Paragraphs>107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Euphemia</vt:lpstr>
      <vt:lpstr>数学 16x9</vt:lpstr>
      <vt:lpstr>Equation</vt:lpstr>
      <vt:lpstr>物流系统建模与仿真</vt:lpstr>
      <vt:lpstr>延迟的类型</vt:lpstr>
      <vt:lpstr>延迟问题</vt:lpstr>
      <vt:lpstr>延迟问题</vt:lpstr>
      <vt:lpstr>延迟的表示方法</vt:lpstr>
      <vt:lpstr>延迟的条件</vt:lpstr>
      <vt:lpstr>物质延迟-管道延迟</vt:lpstr>
      <vt:lpstr>物质延迟-管道延迟</vt:lpstr>
      <vt:lpstr>物质延迟-延迟方式</vt:lpstr>
      <vt:lpstr>物质延迟-物料延迟</vt:lpstr>
      <vt:lpstr>高阶物料延迟</vt:lpstr>
      <vt:lpstr>三阶物料延迟</vt:lpstr>
      <vt:lpstr>供给线中的积存</vt:lpstr>
      <vt:lpstr>供给线中的积存——LITTLE法则</vt:lpstr>
      <vt:lpstr>信息延迟</vt:lpstr>
      <vt:lpstr>高阶信息延迟</vt:lpstr>
      <vt:lpstr>物质延迟和信息延迟的关系</vt:lpstr>
      <vt:lpstr>延迟与振荡的关系</vt:lpstr>
      <vt:lpstr>啤酒游戏中供应链为什么产生反复振荡</vt:lpstr>
      <vt:lpstr>振荡的来源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71</cp:revision>
  <dcterms:created xsi:type="dcterms:W3CDTF">2018-02-25T17:57:50Z</dcterms:created>
  <dcterms:modified xsi:type="dcterms:W3CDTF">2019-04-28T11:58:02Z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