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8"/>
  </p:sldMasterIdLst>
  <p:notesMasterIdLst>
    <p:notesMasterId r:id="rId29"/>
  </p:notesMasterIdLst>
  <p:handoutMasterIdLst>
    <p:handoutMasterId r:id="rId30"/>
  </p:handoutMasterIdLst>
  <p:sldIdLst>
    <p:sldId id="256" r:id="rId9"/>
    <p:sldId id="261" r:id="rId10"/>
    <p:sldId id="278" r:id="rId11"/>
    <p:sldId id="279" r:id="rId12"/>
    <p:sldId id="263" r:id="rId13"/>
    <p:sldId id="260" r:id="rId14"/>
    <p:sldId id="272" r:id="rId15"/>
    <p:sldId id="265" r:id="rId16"/>
    <p:sldId id="268" r:id="rId17"/>
    <p:sldId id="269" r:id="rId18"/>
    <p:sldId id="273" r:id="rId19"/>
    <p:sldId id="276" r:id="rId20"/>
    <p:sldId id="277" r:id="rId21"/>
    <p:sldId id="271" r:id="rId22"/>
    <p:sldId id="270" r:id="rId23"/>
    <p:sldId id="280" r:id="rId24"/>
    <p:sldId id="257" r:id="rId25"/>
    <p:sldId id="274" r:id="rId26"/>
    <p:sldId id="258" r:id="rId27"/>
    <p:sldId id="259" r:id="rId28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6824" autoAdjust="0"/>
  </p:normalViewPr>
  <p:slideViewPr>
    <p:cSldViewPr showGuides="1">
      <p:cViewPr varScale="1">
        <p:scale>
          <a:sx n="91" d="100"/>
          <a:sy n="91" d="100"/>
        </p:scale>
        <p:origin x="208" y="600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handoutMaster" Target="handoutMasters/handoutMaster1.xml"/><Relationship Id="rId8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2019年4月29日 Monday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2019年4月29日 Monday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2019年4月29日 Monday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2019年4月29日 Monday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2019年4月29日 Monday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2019年4月29日 Monday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2019年4月29日 Monday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2019年4月29日 Monday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2019年4月29日 Monday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2019年4月29日 Monday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2019年4月29日 Monday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2019年4月29日 Monday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2019年4月29日 Monday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2019年4月29日 Monday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0p/28fhj7kx57q1s1fdls53n2v80000gn/T/com.microsoft.Powerpoint/converted_emf.em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第十八节 延迟原理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999EDA-5E37-C646-8621-4F5B084B0C7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9F31DF4-B451-9243-BF32-31883BABD71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物质延迟</a:t>
            </a:r>
            <a:r>
              <a:rPr lang="en-US" altLang="zh-CN" dirty="0"/>
              <a:t>-</a:t>
            </a:r>
            <a:r>
              <a:rPr lang="zh-CN" altLang="en-US" dirty="0"/>
              <a:t>物料延迟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物料延迟基本假设：</a:t>
            </a:r>
            <a:endParaRPr lang="en-US" altLang="zh-CN" dirty="0"/>
          </a:p>
          <a:p>
            <a:pPr lvl="1"/>
            <a:r>
              <a:rPr lang="zh-CN" altLang="en-US" dirty="0"/>
              <a:t>完美混合</a:t>
            </a:r>
            <a:endParaRPr lang="en-US" altLang="zh-CN" dirty="0"/>
          </a:p>
          <a:p>
            <a:pPr lvl="1"/>
            <a:r>
              <a:rPr lang="zh-CN" altLang="en-US" dirty="0"/>
              <a:t>随机离开队列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36" y="3856975"/>
            <a:ext cx="3438525" cy="2524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476" y="469316"/>
            <a:ext cx="5006361" cy="18966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500" y="2708920"/>
            <a:ext cx="4366602" cy="310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8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高阶物料延迟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3893" y="1562679"/>
            <a:ext cx="5904656" cy="4572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一阶物料延迟的出流量导入下一个存量中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174532" y="633970"/>
            <a:ext cx="4524375" cy="2859385"/>
            <a:chOff x="3832224" y="1988840"/>
            <a:chExt cx="4524375" cy="285938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2224" y="2009775"/>
              <a:ext cx="4524375" cy="283845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5374332" y="1988840"/>
              <a:ext cx="2952328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259" y="3848679"/>
            <a:ext cx="6161367" cy="23831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52325" y="3284984"/>
            <a:ext cx="4473084" cy="2702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LEV1=INTEG(INFLOW-RT1,0)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RT1=LEV1/DL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LEV2=INTEG(RT1-RT2,0)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RT2=LEV2/DL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LEV3=INTEG(RT2-OUTFLOW,0)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OUTFLOW=LEV3/DL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85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111" y="2708920"/>
            <a:ext cx="6834257" cy="41490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51489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三阶物料延迟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04" y="227871"/>
            <a:ext cx="10152002" cy="312912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69876" y="3140968"/>
            <a:ext cx="4473084" cy="2702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LEV1=INTEG(INFLOW-RT1,0)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RT1=LEV1/DL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LEV2=INTEG(RT1-RT2,0)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RT2=LEV2/DL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LEV3=INTEG(RT2-OUTFLOW,0)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OUTFLOW=LEV3/DL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7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供给线中的积存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测试函数：</a:t>
            </a:r>
            <a:r>
              <a:rPr lang="en-US" altLang="zh-CN" dirty="0"/>
              <a:t>PULSE(10,1)*100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540" y="177800"/>
            <a:ext cx="4378051" cy="1844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606" y="166788"/>
            <a:ext cx="4514292" cy="30095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914" y="3657493"/>
            <a:ext cx="5013675" cy="26972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450" y="3657493"/>
            <a:ext cx="5601071" cy="194179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5408" y="3573016"/>
            <a:ext cx="4844749" cy="322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供给线中的积存</a:t>
            </a:r>
            <a:r>
              <a:rPr lang="en-US" altLang="zh-CN" dirty="0"/>
              <a:t>——LITTLE</a:t>
            </a:r>
            <a:r>
              <a:rPr lang="zh-CN" altLang="en-US" dirty="0"/>
              <a:t>法则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99937" y="1521968"/>
            <a:ext cx="3220994" cy="2999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参数表：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I</a:t>
            </a:r>
            <a:r>
              <a:rPr lang="zh-CN" altLang="en-US" sz="2400" dirty="0"/>
              <a:t>  输入流量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O</a:t>
            </a:r>
            <a:r>
              <a:rPr lang="zh-CN" altLang="en-US" sz="2400" dirty="0"/>
              <a:t> 输出流量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S</a:t>
            </a:r>
            <a:r>
              <a:rPr lang="zh-CN" altLang="en-US" sz="2400" dirty="0"/>
              <a:t> 存量（供给线）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D</a:t>
            </a:r>
            <a:r>
              <a:rPr lang="zh-CN" altLang="en-US" sz="2400" dirty="0"/>
              <a:t> 延迟时间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B3709D3-8E55-B94B-B823-C6574F570D42}"/>
                  </a:ext>
                </a:extLst>
              </p:cNvPr>
              <p:cNvSpPr/>
              <p:nvPr/>
            </p:nvSpPr>
            <p:spPr>
              <a:xfrm>
                <a:off x="1701924" y="1713629"/>
                <a:ext cx="398077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/>
                  <a:t>情景</a:t>
                </a:r>
                <a:r>
                  <a:rPr lang="en-US" altLang="zh-CN" sz="2400" dirty="0"/>
                  <a:t>1:</a:t>
                </a:r>
                <a:r>
                  <a:rPr lang="zh-CN" altLang="en-US" sz="2400" dirty="0"/>
                  <a:t>管道延迟</a:t>
                </a:r>
                <a:endParaRPr lang="en-US" altLang="zh-CN" sz="2400" dirty="0"/>
              </a:p>
              <a:p>
                <a:r>
                  <a:rPr lang="zh-CN" altLang="en-US" sz="2400" dirty="0"/>
                  <a:t>流量关系：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B3709D3-8E55-B94B-B823-C6574F570D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924" y="1713629"/>
                <a:ext cx="3980770" cy="830997"/>
              </a:xfrm>
              <a:prstGeom prst="rect">
                <a:avLst/>
              </a:prstGeom>
              <a:blipFill>
                <a:blip r:embed="rId2"/>
                <a:stretch>
                  <a:fillRect l="-2229" t="-6061" r="-318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85F0E66-35DE-9345-97A6-FB6E2BC5DA78}"/>
                  </a:ext>
                </a:extLst>
              </p:cNvPr>
              <p:cNvSpPr/>
              <p:nvPr/>
            </p:nvSpPr>
            <p:spPr>
              <a:xfrm>
                <a:off x="1701924" y="2492219"/>
                <a:ext cx="526637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供给线上积存的物料数量</a:t>
                </a:r>
                <a:r>
                  <a:rPr lang="en-US" altLang="zh-CN" sz="24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85F0E66-35DE-9345-97A6-FB6E2BC5D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924" y="2492219"/>
                <a:ext cx="5266371" cy="461665"/>
              </a:xfrm>
              <a:prstGeom prst="rect">
                <a:avLst/>
              </a:prstGeom>
              <a:blipFill>
                <a:blip r:embed="rId3"/>
                <a:stretch>
                  <a:fillRect l="-1683" t="-10526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3454BE4A-5A5E-974B-A9C4-E00D513031E8}"/>
              </a:ext>
            </a:extLst>
          </p:cNvPr>
          <p:cNvGrpSpPr/>
          <p:nvPr/>
        </p:nvGrpSpPr>
        <p:grpSpPr>
          <a:xfrm>
            <a:off x="1681612" y="3223561"/>
            <a:ext cx="4563454" cy="911144"/>
            <a:chOff x="1681612" y="3223561"/>
            <a:chExt cx="4563454" cy="9111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55F43CCE-33C2-754B-8A2A-FCC45CC6FD6A}"/>
                    </a:ext>
                  </a:extLst>
                </p:cNvPr>
                <p:cNvSpPr/>
                <p:nvPr/>
              </p:nvSpPr>
              <p:spPr>
                <a:xfrm>
                  <a:off x="1681612" y="3673040"/>
                  <a:ext cx="365266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dirty="0"/>
                    <a:t>流量关系：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a14:m>
                  <a:endParaRPr lang="en-US" altLang="zh-CN" sz="2400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55F43CCE-33C2-754B-8A2A-FCC45CC6FD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612" y="3673040"/>
                  <a:ext cx="3652667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2778" t="-7895" b="-26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B2B925D-DFFD-3848-851E-8A19A2450068}"/>
                </a:ext>
              </a:extLst>
            </p:cNvPr>
            <p:cNvSpPr/>
            <p:nvPr/>
          </p:nvSpPr>
          <p:spPr>
            <a:xfrm>
              <a:off x="1681612" y="3223561"/>
              <a:ext cx="456345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/>
                <a:t>情景</a:t>
              </a:r>
              <a:r>
                <a:rPr lang="en-US" altLang="zh-CN" sz="2400" dirty="0"/>
                <a:t>2:</a:t>
              </a:r>
              <a:r>
                <a:rPr lang="zh-CN" altLang="en-US" sz="2400" dirty="0"/>
                <a:t>物料延迟</a:t>
              </a:r>
              <a:endParaRPr lang="en-US" altLang="zh-CN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E6CFBC9-61A6-C748-A685-9302A88EAD9E}"/>
                  </a:ext>
                </a:extLst>
              </p:cNvPr>
              <p:cNvSpPr/>
              <p:nvPr/>
            </p:nvSpPr>
            <p:spPr>
              <a:xfrm>
                <a:off x="1637516" y="4146800"/>
                <a:ext cx="482453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供给线上积存的物料数量</a:t>
                </a:r>
                <a:r>
                  <a:rPr lang="en-US" altLang="zh-CN" sz="24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E6CFBC9-61A6-C748-A685-9302A88EA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516" y="4146800"/>
                <a:ext cx="4824536" cy="461665"/>
              </a:xfrm>
              <a:prstGeom prst="rect">
                <a:avLst/>
              </a:prstGeom>
              <a:blipFill>
                <a:blip r:embed="rId5"/>
                <a:stretch>
                  <a:fillRect l="-1837" t="-13514" b="-27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1319CDBC-793B-0A45-943C-5633F7BBA0DF}"/>
              </a:ext>
            </a:extLst>
          </p:cNvPr>
          <p:cNvSpPr/>
          <p:nvPr/>
        </p:nvSpPr>
        <p:spPr>
          <a:xfrm>
            <a:off x="1656848" y="4788214"/>
            <a:ext cx="94428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结论：当物料延迟达到</a:t>
            </a:r>
            <a:r>
              <a:rPr lang="zh-CN" altLang="en-US" sz="2400" dirty="0">
                <a:solidFill>
                  <a:srgbClr val="FF0000"/>
                </a:solidFill>
              </a:rPr>
              <a:t>平衡状态</a:t>
            </a:r>
            <a:r>
              <a:rPr lang="zh-CN" altLang="en-US" sz="2400" dirty="0"/>
              <a:t>时，供给线上积存的物料数量与管道延迟相同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6342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信息延迟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8950" y="3429000"/>
            <a:ext cx="5072211" cy="496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信息延迟：指数平滑 或 自适应预期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73956" y="1744239"/>
            <a:ext cx="4768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信息延迟的过程</a:t>
            </a:r>
            <a:endParaRPr lang="en-US" altLang="zh-CN" sz="2800" dirty="0"/>
          </a:p>
          <a:p>
            <a:r>
              <a:rPr lang="zh-CN" altLang="en-US" sz="2800" dirty="0"/>
              <a:t>外部输入值</a:t>
            </a:r>
            <a:r>
              <a:rPr lang="en-US" altLang="zh-CN" sz="2800" dirty="0"/>
              <a:t>-</a:t>
            </a:r>
            <a:r>
              <a:rPr lang="en-US" altLang="zh-CN" sz="2800" dirty="0">
                <a:sym typeface="Wingdings" panose="05000000000000000000" pitchFamily="2" charset="2"/>
              </a:rPr>
              <a:t></a:t>
            </a:r>
            <a:r>
              <a:rPr lang="zh-CN" altLang="en-US" sz="2800" dirty="0">
                <a:sym typeface="Wingdings" panose="05000000000000000000" pitchFamily="2" charset="2"/>
              </a:rPr>
              <a:t>输入值和</a:t>
            </a:r>
            <a:r>
              <a:rPr lang="zh-CN" altLang="en-US" sz="2800" dirty="0"/>
              <a:t>感知值的差距</a:t>
            </a:r>
            <a:r>
              <a:rPr lang="en-US" altLang="zh-CN" sz="2800" dirty="0"/>
              <a:t>-</a:t>
            </a:r>
            <a:r>
              <a:rPr lang="en-US" altLang="zh-CN" sz="2800" dirty="0">
                <a:sym typeface="Wingdings" panose="05000000000000000000" pitchFamily="2" charset="2"/>
              </a:rPr>
              <a:t></a:t>
            </a:r>
            <a:r>
              <a:rPr lang="zh-CN" altLang="en-US" sz="2800" dirty="0">
                <a:sym typeface="Wingdings" panose="05000000000000000000" pitchFamily="2" charset="2"/>
              </a:rPr>
              <a:t>感知值的变化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506" y="3720510"/>
            <a:ext cx="5291731" cy="315456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92079" y="4437112"/>
            <a:ext cx="3005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感知</a:t>
            </a:r>
            <a:r>
              <a:rPr lang="en-US" altLang="zh-CN" dirty="0">
                <a:solidFill>
                  <a:srgbClr val="7030A0"/>
                </a:solidFill>
              </a:rPr>
              <a:t>=INTEG(</a:t>
            </a:r>
            <a:r>
              <a:rPr lang="zh-CN" altLang="en-US" dirty="0">
                <a:solidFill>
                  <a:srgbClr val="7030A0"/>
                </a:solidFill>
              </a:rPr>
              <a:t>感知变化，</a:t>
            </a:r>
            <a:r>
              <a:rPr lang="en-US" altLang="zh-CN" dirty="0">
                <a:solidFill>
                  <a:srgbClr val="7030A0"/>
                </a:solidFill>
              </a:rPr>
              <a:t>0</a:t>
            </a:r>
            <a:r>
              <a:rPr lang="zh-CN" altLang="en-US" dirty="0">
                <a:solidFill>
                  <a:srgbClr val="7030A0"/>
                </a:solidFill>
              </a:rPr>
              <a:t>）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调整速度</a:t>
            </a:r>
            <a:r>
              <a:rPr lang="en-US" altLang="zh-CN" dirty="0">
                <a:solidFill>
                  <a:srgbClr val="7030A0"/>
                </a:solidFill>
              </a:rPr>
              <a:t>=3</a:t>
            </a:r>
          </a:p>
          <a:p>
            <a:r>
              <a:rPr lang="zh-CN" altLang="en-US" dirty="0">
                <a:solidFill>
                  <a:srgbClr val="7030A0"/>
                </a:solidFill>
              </a:rPr>
              <a:t>差距</a:t>
            </a:r>
            <a:r>
              <a:rPr lang="en-US" altLang="zh-CN" dirty="0">
                <a:solidFill>
                  <a:srgbClr val="7030A0"/>
                </a:solidFill>
              </a:rPr>
              <a:t>=</a:t>
            </a:r>
            <a:r>
              <a:rPr lang="zh-CN" altLang="en-US" dirty="0">
                <a:solidFill>
                  <a:srgbClr val="7030A0"/>
                </a:solidFill>
              </a:rPr>
              <a:t>输入</a:t>
            </a:r>
            <a:r>
              <a:rPr lang="en-US" altLang="zh-CN" dirty="0">
                <a:solidFill>
                  <a:srgbClr val="7030A0"/>
                </a:solidFill>
              </a:rPr>
              <a:t>-</a:t>
            </a:r>
            <a:r>
              <a:rPr lang="zh-CN" altLang="en-US" dirty="0">
                <a:solidFill>
                  <a:srgbClr val="7030A0"/>
                </a:solidFill>
              </a:rPr>
              <a:t>感知</a:t>
            </a:r>
            <a:endParaRPr lang="en-US" altLang="zh-CN" dirty="0">
              <a:solidFill>
                <a:srgbClr val="7030A0"/>
              </a:solidFill>
            </a:endParaRPr>
          </a:p>
          <a:p>
            <a:endParaRPr lang="zh-CN" altLang="en-US" dirty="0">
              <a:solidFill>
                <a:srgbClr val="7030A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475" y="239"/>
            <a:ext cx="5486400" cy="3657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103" y="13761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3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高阶信息延迟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1393296"/>
            <a:ext cx="8844932" cy="526608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683" y="3178"/>
            <a:ext cx="6453733" cy="338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物质延迟和信息延迟的关系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课本</a:t>
            </a:r>
            <a:r>
              <a:rPr lang="en-US" altLang="zh-CN" dirty="0"/>
              <a:t>P137	</a:t>
            </a:r>
          </a:p>
          <a:p>
            <a:r>
              <a:rPr lang="zh-CN" altLang="en-US" dirty="0"/>
              <a:t>假设物质延迟和信息延迟的延迟时间相等且为常数，这两个延迟的输出是一样的</a:t>
            </a:r>
          </a:p>
        </p:txBody>
      </p:sp>
    </p:spTree>
    <p:extLst>
      <p:ext uri="{BB962C8B-B14F-4D97-AF65-F5344CB8AC3E}">
        <p14:creationId xmlns:p14="http://schemas.microsoft.com/office/powerpoint/2010/main" val="280501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延迟与振荡的关系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带有时间延迟的负反馈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无延迟状态：差异产生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对比期望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调整系统状态</a:t>
            </a: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有延迟状态：？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468" y="3041156"/>
            <a:ext cx="5121453" cy="214816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69467" y="480315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延迟是系统产生振荡的必要条件</a:t>
            </a:r>
          </a:p>
        </p:txBody>
      </p:sp>
    </p:spTree>
    <p:extLst>
      <p:ext uri="{BB962C8B-B14F-4D97-AF65-F5344CB8AC3E}">
        <p14:creationId xmlns:p14="http://schemas.microsoft.com/office/powerpoint/2010/main" val="193886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啤酒游戏中供应链为什么产生反复振荡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上个世纪</a:t>
            </a:r>
            <a:r>
              <a:rPr lang="en-US" altLang="zh-CN" dirty="0"/>
              <a:t>60</a:t>
            </a:r>
            <a:r>
              <a:rPr lang="zh-CN" altLang="en-US" dirty="0"/>
              <a:t>年代初，</a:t>
            </a:r>
            <a:r>
              <a:rPr lang="en-US" altLang="zh-CN" dirty="0"/>
              <a:t>Jay </a:t>
            </a:r>
            <a:r>
              <a:rPr lang="en-US" altLang="zh-CN" dirty="0" err="1"/>
              <a:t>Forrrester</a:t>
            </a:r>
            <a:r>
              <a:rPr lang="zh-CN" altLang="en-US" dirty="0"/>
              <a:t>在</a:t>
            </a:r>
            <a:r>
              <a:rPr lang="en-US" altLang="zh-CN" dirty="0"/>
              <a:t>Sloan</a:t>
            </a:r>
            <a:r>
              <a:rPr lang="zh-CN" altLang="en-US" dirty="0"/>
              <a:t>商学院时发明一套啤酒分销游戏，向学习管理的学生介绍供应链和系统动力学仿真的概念。</a:t>
            </a:r>
            <a:endParaRPr lang="en-US" altLang="zh-CN" dirty="0"/>
          </a:p>
          <a:p>
            <a:r>
              <a:rPr lang="zh-CN" altLang="en-US" dirty="0"/>
              <a:t>啤酒系统中包括四个部门：零售商，批发商，分销商和工厂，每个游戏者管理一个部门，每周消费者从零售商手里购买啤酒，零售商用库存满足他们的需求，然后向批发商订购啤酒，批发商从自己库存供应给零售商，同样的，批发商向分销商订购和获得啤酒，而供应商则从工厂订购，工厂负责制作啤酒。</a:t>
            </a:r>
          </a:p>
        </p:txBody>
      </p:sp>
    </p:spTree>
    <p:extLst>
      <p:ext uri="{BB962C8B-B14F-4D97-AF65-F5344CB8AC3E}">
        <p14:creationId xmlns:p14="http://schemas.microsoft.com/office/powerpoint/2010/main" val="212754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延迟的类型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物质延迟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含义：描述物料等实物的物理流动中发生的延迟</a:t>
            </a:r>
            <a:endParaRPr lang="en-US" altLang="zh-CN" dirty="0"/>
          </a:p>
          <a:p>
            <a:pPr lvl="1"/>
            <a:r>
              <a:rPr lang="zh-CN" altLang="en-US" dirty="0"/>
              <a:t>如供应链中产品的流动、原材料采购、</a:t>
            </a:r>
            <a:endParaRPr lang="en-US" altLang="zh-CN" dirty="0"/>
          </a:p>
          <a:p>
            <a:pPr lvl="1"/>
            <a:r>
              <a:rPr lang="zh-CN" altLang="en-US" dirty="0"/>
              <a:t>信件的寄送、人员招聘、基础设施建设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物质延迟遵守输入输出数量上的守恒</a:t>
            </a:r>
            <a:endParaRPr lang="en-US" altLang="zh-CN" dirty="0"/>
          </a:p>
          <a:p>
            <a:r>
              <a:rPr lang="zh-CN" altLang="en-US" dirty="0"/>
              <a:t>信息延迟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含义：实体对外部信息的感知或者认定水平的调整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造成信息延迟的情景有：</a:t>
            </a:r>
            <a:endParaRPr lang="en-US" altLang="zh-CN" dirty="0"/>
          </a:p>
          <a:p>
            <a:pPr lvl="1"/>
            <a:r>
              <a:rPr lang="zh-CN" altLang="en-US" dirty="0"/>
              <a:t>信息收集需要时间</a:t>
            </a:r>
            <a:endParaRPr lang="en-US" altLang="zh-CN" dirty="0"/>
          </a:p>
          <a:p>
            <a:pPr lvl="1"/>
            <a:r>
              <a:rPr lang="zh-CN" altLang="en-US" dirty="0"/>
              <a:t>接受信息并作出反应需要时间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信息延迟系统不是数量守恒的系统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86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振荡的来源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4428968" cy="4572000"/>
          </a:xfrm>
        </p:spPr>
        <p:txBody>
          <a:bodyPr/>
          <a:lstStyle/>
          <a:p>
            <a:r>
              <a:rPr lang="zh-CN" altLang="en-US" dirty="0"/>
              <a:t>针对系统行为模式，一阶系统时探讨过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349996" y="2721196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一阶正反馈      指数增长曲线，无法产生振荡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349996" y="3288608"/>
            <a:ext cx="4570482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一阶负反馈      平滑的“寻的”模式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		</a:t>
            </a:r>
            <a:r>
              <a:rPr lang="zh-CN" altLang="en-US" dirty="0"/>
              <a:t>加入延迟后出现超调模式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49996" y="4411290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二阶系统        平滑增长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等幅振荡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扩散振荡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超调</a:t>
            </a:r>
          </a:p>
        </p:txBody>
      </p:sp>
      <p:sp>
        <p:nvSpPr>
          <p:cNvPr id="7" name="右大括号 6"/>
          <p:cNvSpPr/>
          <p:nvPr/>
        </p:nvSpPr>
        <p:spPr>
          <a:xfrm>
            <a:off x="7382143" y="2905862"/>
            <a:ext cx="584477" cy="27057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19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信件投入邮筒，邮政系统中先分拣再投递。</a:t>
            </a:r>
          </a:p>
          <a:p>
            <a:r>
              <a:rPr lang="zh-CN" altLang="zh-CN" dirty="0"/>
              <a:t>快递公司在一个业务周期中对收集的客户投递物件进行分类，运输到目的地的由配送部门经过分拣之后进行配送。</a:t>
            </a:r>
          </a:p>
          <a:p>
            <a:r>
              <a:rPr lang="zh-CN" altLang="en-US" dirty="0"/>
              <a:t>工资上涨后社会上商品价格也发生上涨</a:t>
            </a:r>
            <a:endParaRPr lang="en-US" altLang="zh-CN" dirty="0"/>
          </a:p>
          <a:p>
            <a:r>
              <a:rPr lang="zh-CN" altLang="en-US" dirty="0"/>
              <a:t>向供应商下订单后供应商经过三天处理才发出货物</a:t>
            </a:r>
            <a:endParaRPr lang="en-US" altLang="zh-CN" dirty="0"/>
          </a:p>
          <a:p>
            <a:r>
              <a:rPr lang="zh-CN" altLang="en-US" dirty="0"/>
              <a:t>企业决策者做出人事调整决策后，员工数量发生变动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120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企业物资管理部门收到</a:t>
            </a:r>
            <a:r>
              <a:rPr lang="zh-CN" altLang="en-US" dirty="0"/>
              <a:t>生产部门的</a:t>
            </a:r>
            <a:r>
              <a:rPr lang="zh-CN" altLang="zh-CN" dirty="0"/>
              <a:t>物料</a:t>
            </a:r>
            <a:r>
              <a:rPr lang="zh-CN" altLang="en-US" dirty="0"/>
              <a:t>需求</a:t>
            </a:r>
            <a:r>
              <a:rPr lang="zh-CN" altLang="zh-CN" dirty="0"/>
              <a:t>清单</a:t>
            </a:r>
            <a:r>
              <a:rPr lang="zh-CN" altLang="en-US" dirty="0"/>
              <a:t>，</a:t>
            </a:r>
            <a:r>
              <a:rPr lang="zh-CN" altLang="zh-CN" dirty="0"/>
              <a:t>经过</a:t>
            </a:r>
            <a:r>
              <a:rPr lang="zh-CN" altLang="en-US" dirty="0"/>
              <a:t>一天的</a:t>
            </a:r>
            <a:r>
              <a:rPr lang="zh-CN" altLang="zh-CN" dirty="0"/>
              <a:t>分类</a:t>
            </a:r>
            <a:r>
              <a:rPr lang="zh-CN" altLang="en-US" dirty="0"/>
              <a:t>汇总后交给采购部门采购</a:t>
            </a:r>
            <a:r>
              <a:rPr lang="zh-CN" altLang="zh-CN" dirty="0"/>
              <a:t>，</a:t>
            </a:r>
            <a:r>
              <a:rPr lang="zh-CN" altLang="en-US" dirty="0"/>
              <a:t>采购部门根据清单到</a:t>
            </a:r>
            <a:r>
              <a:rPr lang="zh-CN" altLang="zh-CN" dirty="0"/>
              <a:t>仓库管理部门调取物资</a:t>
            </a:r>
          </a:p>
          <a:p>
            <a:r>
              <a:rPr lang="zh-CN" altLang="en-US" dirty="0"/>
              <a:t>物流中心将相同目的地的快递包裹进行重新整合分批次，三天后再次运出</a:t>
            </a:r>
            <a:endParaRPr lang="en-US" altLang="zh-CN" dirty="0"/>
          </a:p>
          <a:p>
            <a:r>
              <a:rPr lang="zh-CN" altLang="en-US" dirty="0"/>
              <a:t>超市有</a:t>
            </a:r>
            <a:r>
              <a:rPr lang="en-US" altLang="zh-CN" dirty="0"/>
              <a:t>10</a:t>
            </a:r>
            <a:r>
              <a:rPr lang="zh-CN" altLang="en-US" dirty="0"/>
              <a:t>个收银台，购物者排队进入收银区后选择收银台结账离开</a:t>
            </a:r>
          </a:p>
        </p:txBody>
      </p:sp>
    </p:spTree>
    <p:extLst>
      <p:ext uri="{BB962C8B-B14F-4D97-AF65-F5344CB8AC3E}">
        <p14:creationId xmlns:p14="http://schemas.microsoft.com/office/powerpoint/2010/main" val="327485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延迟的表示方法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941136" cy="4572000"/>
          </a:xfrm>
        </p:spPr>
        <p:txBody>
          <a:bodyPr/>
          <a:lstStyle/>
          <a:p>
            <a:r>
              <a:rPr lang="zh-CN" altLang="en-US" dirty="0"/>
              <a:t>延迟在因果分析图中使用  </a:t>
            </a:r>
            <a:r>
              <a:rPr lang="en-US" altLang="zh-CN" dirty="0"/>
              <a:t>||  </a:t>
            </a:r>
            <a:r>
              <a:rPr lang="zh-CN" altLang="en-US" dirty="0"/>
              <a:t>符号表示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试分析右下因果回路图中哪些链路应当加入延迟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596" y="692696"/>
            <a:ext cx="4327291" cy="21369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3205116"/>
            <a:ext cx="4187113" cy="364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延迟的条件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在几乎所有系统中，延迟都是构成系统的必要元素</a:t>
            </a:r>
            <a:endParaRPr lang="en-US" altLang="zh-CN" dirty="0"/>
          </a:p>
          <a:p>
            <a:r>
              <a:rPr lang="zh-CN" altLang="en-US" dirty="0"/>
              <a:t>延迟使得系统模型更加贴近现实情境</a:t>
            </a:r>
            <a:endParaRPr lang="en-US" altLang="zh-CN" dirty="0"/>
          </a:p>
          <a:p>
            <a:r>
              <a:rPr lang="zh-CN" altLang="en-US" dirty="0"/>
              <a:t>延迟存在的必要条件：回路中有存量存在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4215023"/>
            <a:ext cx="4824863" cy="26183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689" y="3040193"/>
            <a:ext cx="6281551" cy="23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物质延迟</a:t>
            </a:r>
            <a:r>
              <a:rPr lang="en-US" altLang="zh-CN" dirty="0"/>
              <a:t>-</a:t>
            </a:r>
            <a:r>
              <a:rPr lang="zh-CN" altLang="en-US" dirty="0"/>
              <a:t>管道延迟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pipeline delay</a:t>
            </a:r>
          </a:p>
          <a:p>
            <a:pPr marL="0" indent="0">
              <a:buNone/>
            </a:pPr>
            <a:r>
              <a:rPr lang="en-US" altLang="zh-CN" sz="2400" dirty="0"/>
              <a:t>transportation delay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861" y="601996"/>
            <a:ext cx="4287694" cy="18138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588" y="2563926"/>
            <a:ext cx="4166967" cy="277797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928573" y="3754460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注意：简便起见，下文中变量</a:t>
            </a:r>
            <a:r>
              <a:rPr lang="en-US" altLang="zh-CN" i="1" dirty="0">
                <a:solidFill>
                  <a:srgbClr val="FF0000"/>
                </a:solidFill>
              </a:rPr>
              <a:t>Outflow</a:t>
            </a:r>
            <a:r>
              <a:rPr lang="zh-CN" altLang="en-US" dirty="0">
                <a:solidFill>
                  <a:srgbClr val="FF0000"/>
                </a:solidFill>
              </a:rPr>
              <a:t>有时简写为字母</a:t>
            </a:r>
            <a:r>
              <a:rPr lang="en-US" altLang="zh-CN" i="1" dirty="0">
                <a:solidFill>
                  <a:srgbClr val="FF0000"/>
                </a:solidFill>
              </a:rPr>
              <a:t>O</a:t>
            </a:r>
            <a:r>
              <a:rPr lang="zh-CN" altLang="en-US" dirty="0">
                <a:solidFill>
                  <a:srgbClr val="FF0000"/>
                </a:solidFill>
              </a:rPr>
              <a:t>，同时</a:t>
            </a:r>
            <a:r>
              <a:rPr lang="en-US" altLang="zh-CN" i="1" dirty="0">
                <a:solidFill>
                  <a:srgbClr val="FF0000"/>
                </a:solidFill>
              </a:rPr>
              <a:t>Inflow</a:t>
            </a:r>
            <a:r>
              <a:rPr lang="zh-CN" altLang="en-US" dirty="0">
                <a:solidFill>
                  <a:srgbClr val="FF0000"/>
                </a:solidFill>
              </a:rPr>
              <a:t>简写为字母</a:t>
            </a:r>
            <a:r>
              <a:rPr lang="en-US" altLang="zh-CN" i="1" dirty="0">
                <a:solidFill>
                  <a:srgbClr val="FF0000"/>
                </a:solidFill>
              </a:rPr>
              <a:t>I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096EBF8-B20C-DA4C-BC51-8580F9A021C4}"/>
              </a:ext>
            </a:extLst>
          </p:cNvPr>
          <p:cNvGrpSpPr/>
          <p:nvPr/>
        </p:nvGrpSpPr>
        <p:grpSpPr>
          <a:xfrm>
            <a:off x="1928573" y="2906381"/>
            <a:ext cx="3430254" cy="369332"/>
            <a:chOff x="2002376" y="3033524"/>
            <a:chExt cx="3430254" cy="369332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4154223"/>
                </p:ext>
              </p:extLst>
            </p:nvPr>
          </p:nvGraphicFramePr>
          <p:xfrm>
            <a:off x="3110372" y="3086483"/>
            <a:ext cx="2322258" cy="288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" name="Equation" r:id="rId5" imgW="1638000" imgH="203040" progId="Equation.DSMT4">
                    <p:embed/>
                  </p:oleObj>
                </mc:Choice>
                <mc:Fallback>
                  <p:oleObj name="Equation" r:id="rId5" imgW="163800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110372" y="3086483"/>
                          <a:ext cx="2322258" cy="2880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843BA59-42AA-3746-95B6-D3473797FD12}"/>
                </a:ext>
              </a:extLst>
            </p:cNvPr>
            <p:cNvSpPr/>
            <p:nvPr/>
          </p:nvSpPr>
          <p:spPr>
            <a:xfrm>
              <a:off x="2002376" y="3033524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数量关系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814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物质延迟</a:t>
            </a:r>
            <a:r>
              <a:rPr lang="en-US" altLang="zh-CN" dirty="0"/>
              <a:t>-</a:t>
            </a:r>
            <a:r>
              <a:rPr lang="zh-CN" altLang="en-US" dirty="0"/>
              <a:t>管道延迟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4365104"/>
            <a:ext cx="6296025" cy="1495425"/>
          </a:xfrm>
          <a:prstGeom prst="rect">
            <a:avLst/>
          </a:prstGeom>
        </p:spPr>
      </p:pic>
      <p:sp>
        <p:nvSpPr>
          <p:cNvPr id="6" name="右大括号 5"/>
          <p:cNvSpPr/>
          <p:nvPr/>
        </p:nvSpPr>
        <p:spPr>
          <a:xfrm rot="16200000">
            <a:off x="4474235" y="2623419"/>
            <a:ext cx="360040" cy="331236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803405" y="2256518"/>
                <a:ext cx="4824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7030A0"/>
                    </a:solidFill>
                  </a:rPr>
                  <a:t>单位时间输入流量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</a:rPr>
                  <a:t>延迟时间</a:t>
                </a: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405" y="2256518"/>
                <a:ext cx="4824536" cy="369332"/>
              </a:xfrm>
              <a:prstGeom prst="rect">
                <a:avLst/>
              </a:prstGeom>
              <a:blipFill>
                <a:blip r:embed="rId3"/>
                <a:stretch>
                  <a:fillRect l="-1050" t="-666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4608320" y="5860529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延迟时间</a:t>
            </a:r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3608B7-8A92-054B-8754-28EDC3FA97B9}"/>
              </a:ext>
            </a:extLst>
          </p:cNvPr>
          <p:cNvSpPr txBox="1"/>
          <p:nvPr/>
        </p:nvSpPr>
        <p:spPr>
          <a:xfrm>
            <a:off x="4215673" y="36725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供给线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CE31B79-4B81-0B4E-8A0D-DA9EEC3E9503}"/>
              </a:ext>
            </a:extLst>
          </p:cNvPr>
          <p:cNvSpPr txBox="1"/>
          <p:nvPr/>
        </p:nvSpPr>
        <p:spPr>
          <a:xfrm>
            <a:off x="1636158" y="1564091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供给线上有多少数量的积存？</a:t>
            </a:r>
          </a:p>
        </p:txBody>
      </p:sp>
    </p:spTree>
    <p:extLst>
      <p:ext uri="{BB962C8B-B14F-4D97-AF65-F5344CB8AC3E}">
        <p14:creationId xmlns:p14="http://schemas.microsoft.com/office/powerpoint/2010/main" val="71555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物质延迟</a:t>
            </a:r>
            <a:r>
              <a:rPr lang="en-US" altLang="zh-CN" dirty="0"/>
              <a:t>-</a:t>
            </a:r>
            <a:r>
              <a:rPr lang="zh-CN" altLang="en-US" dirty="0"/>
              <a:t>延迟方式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常见排队方式</a:t>
            </a:r>
            <a:endParaRPr lang="en-US" altLang="zh-CN" dirty="0"/>
          </a:p>
          <a:p>
            <a:pPr lvl="1"/>
            <a:r>
              <a:rPr lang="en-US" altLang="zh-CN" dirty="0"/>
              <a:t>FIFO</a:t>
            </a:r>
          </a:p>
          <a:p>
            <a:pPr lvl="1"/>
            <a:r>
              <a:rPr lang="en-US" altLang="zh-CN" dirty="0"/>
              <a:t>LIFO</a:t>
            </a:r>
          </a:p>
          <a:p>
            <a:endParaRPr lang="en-US" altLang="zh-CN" dirty="0"/>
          </a:p>
          <a:p>
            <a:r>
              <a:rPr lang="zh-CN" altLang="en-US" dirty="0"/>
              <a:t>延迟时间</a:t>
            </a:r>
            <a:endParaRPr lang="en-US" altLang="zh-CN" dirty="0"/>
          </a:p>
          <a:p>
            <a:pPr lvl="1"/>
            <a:r>
              <a:rPr lang="zh-CN" altLang="en-US" dirty="0"/>
              <a:t>管道延迟：物品在运输线上的滞留时间</a:t>
            </a:r>
            <a:endParaRPr lang="en-US" altLang="zh-CN" dirty="0"/>
          </a:p>
          <a:p>
            <a:r>
              <a:rPr lang="zh-CN" altLang="en-US" dirty="0"/>
              <a:t>物料延迟：与管道延迟不同，物料延迟无法确定单个运输线上物品的滞留时间，仅能确定系统稳定时物品的平均延迟时间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97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6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7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5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851</TotalTime>
  <Words>898</Words>
  <Application>Microsoft Macintosh PowerPoint</Application>
  <PresentationFormat>自定义</PresentationFormat>
  <Paragraphs>117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微软雅黑</vt:lpstr>
      <vt:lpstr>Arial</vt:lpstr>
      <vt:lpstr>Cambria Math</vt:lpstr>
      <vt:lpstr>Euphemia</vt:lpstr>
      <vt:lpstr>数学 16x9</vt:lpstr>
      <vt:lpstr>Equation</vt:lpstr>
      <vt:lpstr>物流系统建模与仿真</vt:lpstr>
      <vt:lpstr>延迟的类型</vt:lpstr>
      <vt:lpstr>延迟问题</vt:lpstr>
      <vt:lpstr>延迟问题</vt:lpstr>
      <vt:lpstr>延迟的表示方法</vt:lpstr>
      <vt:lpstr>延迟的条件</vt:lpstr>
      <vt:lpstr>物质延迟-管道延迟</vt:lpstr>
      <vt:lpstr>物质延迟-管道延迟</vt:lpstr>
      <vt:lpstr>物质延迟-延迟方式</vt:lpstr>
      <vt:lpstr>物质延迟-物料延迟</vt:lpstr>
      <vt:lpstr>高阶物料延迟</vt:lpstr>
      <vt:lpstr>三阶物料延迟</vt:lpstr>
      <vt:lpstr>供给线中的积存</vt:lpstr>
      <vt:lpstr>供给线中的积存——LITTLE法则</vt:lpstr>
      <vt:lpstr>信息延迟</vt:lpstr>
      <vt:lpstr>高阶信息延迟</vt:lpstr>
      <vt:lpstr>物质延迟和信息延迟的关系</vt:lpstr>
      <vt:lpstr>延迟与振荡的关系</vt:lpstr>
      <vt:lpstr>啤酒游戏中供应链为什么产生反复振荡</vt:lpstr>
      <vt:lpstr>振荡的来源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Xu Ning</cp:lastModifiedBy>
  <cp:revision>76</cp:revision>
  <dcterms:created xsi:type="dcterms:W3CDTF">2018-02-25T17:57:50Z</dcterms:created>
  <dcterms:modified xsi:type="dcterms:W3CDTF">2019-04-29T04:11:58Z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