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8"/>
  </p:notesMasterIdLst>
  <p:handoutMasterIdLst>
    <p:handoutMasterId r:id="rId29"/>
  </p:handoutMasterIdLst>
  <p:sldIdLst>
    <p:sldId id="256" r:id="rId9"/>
    <p:sldId id="292" r:id="rId10"/>
    <p:sldId id="284" r:id="rId11"/>
    <p:sldId id="287" r:id="rId12"/>
    <p:sldId id="288" r:id="rId13"/>
    <p:sldId id="285" r:id="rId14"/>
    <p:sldId id="286" r:id="rId15"/>
    <p:sldId id="289" r:id="rId16"/>
    <p:sldId id="257" r:id="rId17"/>
    <p:sldId id="291" r:id="rId18"/>
    <p:sldId id="259" r:id="rId19"/>
    <p:sldId id="261" r:id="rId20"/>
    <p:sldId id="263" r:id="rId21"/>
    <p:sldId id="293" r:id="rId22"/>
    <p:sldId id="275" r:id="rId23"/>
    <p:sldId id="277" r:id="rId24"/>
    <p:sldId id="270" r:id="rId25"/>
    <p:sldId id="271" r:id="rId26"/>
    <p:sldId id="276" r:id="rId2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405" autoAdjust="0"/>
  </p:normalViewPr>
  <p:slideViewPr>
    <p:cSldViewPr showGuides="1">
      <p:cViewPr varScale="1">
        <p:scale>
          <a:sx n="105" d="100"/>
          <a:sy n="105" d="100"/>
        </p:scale>
        <p:origin x="880" y="2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1E5DC-C4BF-44A6-AF29-71FE07C9035B}" type="doc">
      <dgm:prSet loTypeId="urn:microsoft.com/office/officeart/2005/8/layout/venn1" loCatId="relationship" qsTypeId="urn:microsoft.com/office/officeart/2005/8/quickstyle/simple1" qsCatId="simple" csTypeId="urn:microsoft.com/office/officeart/2005/8/colors/accent5_1" csCatId="accent5" phldr="1"/>
      <dgm:spPr/>
    </dgm:pt>
    <dgm:pt modelId="{27988394-CB56-4720-BED0-588F6A26A4B1}">
      <dgm:prSet phldrT="[文本]" custT="1"/>
      <dgm:spPr/>
      <dgm:t>
        <a:bodyPr/>
        <a:lstStyle/>
        <a:p>
          <a:r>
            <a:rPr lang="zh-CN" altLang="en-US" sz="2000" dirty="0"/>
            <a:t>流量存量图</a:t>
          </a:r>
        </a:p>
      </dgm:t>
    </dgm:pt>
    <dgm:pt modelId="{2F67F59B-2950-469E-934C-8B1585B6B91B}" type="par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8B72E5A2-8334-4A8E-BD3C-67D0CCD8DFE7}" type="sib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6728FAF8-8C2D-47A6-80BF-F30F02D525F3}">
      <dgm:prSet phldrT="[文本]" custT="1"/>
      <dgm:spPr/>
      <dgm:t>
        <a:bodyPr/>
        <a:lstStyle/>
        <a:p>
          <a:r>
            <a:rPr lang="zh-CN" altLang="en-US" sz="2000" dirty="0"/>
            <a:t>参数设置</a:t>
          </a:r>
        </a:p>
      </dgm:t>
    </dgm:pt>
    <dgm:pt modelId="{2EDAC621-3CAF-4B4A-8FF5-E006DD863E95}" type="par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60EF528B-744F-4F26-8409-EAEBC96CE413}" type="sib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B1CD704C-4616-4381-8929-7230EF86B102}">
      <dgm:prSet phldrT="[文本]" custT="1"/>
      <dgm:spPr/>
      <dgm:t>
        <a:bodyPr/>
        <a:lstStyle/>
        <a:p>
          <a:r>
            <a:rPr lang="zh-CN" altLang="en-US" sz="2000" dirty="0"/>
            <a:t>系统表达式</a:t>
          </a:r>
        </a:p>
      </dgm:t>
    </dgm:pt>
    <dgm:pt modelId="{AB89EEA9-B3E2-4CC6-BC27-1207ECCF0A85}" type="par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997F39C8-EF44-4CA7-8C03-04387905DBA5}" type="sib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1919E268-1351-42C1-9EC3-35DC64BD4996}" type="pres">
      <dgm:prSet presAssocID="{4271E5DC-C4BF-44A6-AF29-71FE07C9035B}" presName="compositeShape" presStyleCnt="0">
        <dgm:presLayoutVars>
          <dgm:chMax val="7"/>
          <dgm:dir/>
          <dgm:resizeHandles val="exact"/>
        </dgm:presLayoutVars>
      </dgm:prSet>
      <dgm:spPr/>
    </dgm:pt>
    <dgm:pt modelId="{0432CD48-45A5-43E1-A811-1F172DE67DF5}" type="pres">
      <dgm:prSet presAssocID="{27988394-CB56-4720-BED0-588F6A26A4B1}" presName="circ1" presStyleLbl="vennNode1" presStyleIdx="0" presStyleCnt="3"/>
      <dgm:spPr/>
    </dgm:pt>
    <dgm:pt modelId="{7CA2208F-105B-4DE6-A0F8-A7AFC3D3C1D5}" type="pres">
      <dgm:prSet presAssocID="{27988394-CB56-4720-BED0-588F6A26A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377878-9643-4BAB-AE21-AD3F0514478B}" type="pres">
      <dgm:prSet presAssocID="{6728FAF8-8C2D-47A6-80BF-F30F02D525F3}" presName="circ2" presStyleLbl="vennNode1" presStyleIdx="1" presStyleCnt="3"/>
      <dgm:spPr/>
    </dgm:pt>
    <dgm:pt modelId="{107EF259-FAC5-458A-811F-DCA8D0D2AC4B}" type="pres">
      <dgm:prSet presAssocID="{6728FAF8-8C2D-47A6-80BF-F30F02D525F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8D8F9F-7EE0-4081-8CD6-AC300CD8DEFB}" type="pres">
      <dgm:prSet presAssocID="{B1CD704C-4616-4381-8929-7230EF86B102}" presName="circ3" presStyleLbl="vennNode1" presStyleIdx="2" presStyleCnt="3"/>
      <dgm:spPr/>
    </dgm:pt>
    <dgm:pt modelId="{32CBA36C-20C8-41C5-B5AE-56E18E7199C7}" type="pres">
      <dgm:prSet presAssocID="{B1CD704C-4616-4381-8929-7230EF86B1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43E9907-7F23-4B47-A2CE-431764B03061}" type="presOf" srcId="{4271E5DC-C4BF-44A6-AF29-71FE07C9035B}" destId="{1919E268-1351-42C1-9EC3-35DC64BD4996}" srcOrd="0" destOrd="0" presId="urn:microsoft.com/office/officeart/2005/8/layout/venn1"/>
    <dgm:cxn modelId="{5442DE08-E72A-472B-9D89-5CF063EA684C}" type="presOf" srcId="{B1CD704C-4616-4381-8929-7230EF86B102}" destId="{1C8D8F9F-7EE0-4081-8CD6-AC300CD8DEFB}" srcOrd="0" destOrd="0" presId="urn:microsoft.com/office/officeart/2005/8/layout/venn1"/>
    <dgm:cxn modelId="{F6195931-FF56-45A1-847A-ACBFE1275D76}" type="presOf" srcId="{27988394-CB56-4720-BED0-588F6A26A4B1}" destId="{0432CD48-45A5-43E1-A811-1F172DE67DF5}" srcOrd="0" destOrd="0" presId="urn:microsoft.com/office/officeart/2005/8/layout/venn1"/>
    <dgm:cxn modelId="{235BD43A-CDD6-47B7-8407-6D1465E45C2B}" type="presOf" srcId="{27988394-CB56-4720-BED0-588F6A26A4B1}" destId="{7CA2208F-105B-4DE6-A0F8-A7AFC3D3C1D5}" srcOrd="1" destOrd="0" presId="urn:microsoft.com/office/officeart/2005/8/layout/venn1"/>
    <dgm:cxn modelId="{19E49085-7CDE-41EA-872A-609024F3BC66}" type="presOf" srcId="{6728FAF8-8C2D-47A6-80BF-F30F02D525F3}" destId="{107EF259-FAC5-458A-811F-DCA8D0D2AC4B}" srcOrd="1" destOrd="0" presId="urn:microsoft.com/office/officeart/2005/8/layout/venn1"/>
    <dgm:cxn modelId="{014DBD8B-E802-413E-A336-D18EE9D1EA8F}" type="presOf" srcId="{6728FAF8-8C2D-47A6-80BF-F30F02D525F3}" destId="{2C377878-9643-4BAB-AE21-AD3F0514478B}" srcOrd="0" destOrd="0" presId="urn:microsoft.com/office/officeart/2005/8/layout/venn1"/>
    <dgm:cxn modelId="{D7652D99-A4B7-452F-83E9-2FCBB04287F1}" srcId="{4271E5DC-C4BF-44A6-AF29-71FE07C9035B}" destId="{27988394-CB56-4720-BED0-588F6A26A4B1}" srcOrd="0" destOrd="0" parTransId="{2F67F59B-2950-469E-934C-8B1585B6B91B}" sibTransId="{8B72E5A2-8334-4A8E-BD3C-67D0CCD8DFE7}"/>
    <dgm:cxn modelId="{B3ABCEBF-1176-424F-9B45-1FAC90F38D2D}" srcId="{4271E5DC-C4BF-44A6-AF29-71FE07C9035B}" destId="{6728FAF8-8C2D-47A6-80BF-F30F02D525F3}" srcOrd="1" destOrd="0" parTransId="{2EDAC621-3CAF-4B4A-8FF5-E006DD863E95}" sibTransId="{60EF528B-744F-4F26-8409-EAEBC96CE413}"/>
    <dgm:cxn modelId="{3FA5EBC5-2C49-4DA1-9637-E06A2FEE4276}" type="presOf" srcId="{B1CD704C-4616-4381-8929-7230EF86B102}" destId="{32CBA36C-20C8-41C5-B5AE-56E18E7199C7}" srcOrd="1" destOrd="0" presId="urn:microsoft.com/office/officeart/2005/8/layout/venn1"/>
    <dgm:cxn modelId="{68B591FD-B793-4A2A-AB51-9C4203DBBE87}" srcId="{4271E5DC-C4BF-44A6-AF29-71FE07C9035B}" destId="{B1CD704C-4616-4381-8929-7230EF86B102}" srcOrd="2" destOrd="0" parTransId="{AB89EEA9-B3E2-4CC6-BC27-1207ECCF0A85}" sibTransId="{997F39C8-EF44-4CA7-8C03-04387905DBA5}"/>
    <dgm:cxn modelId="{1D86D70E-B27A-4CB4-8951-72E88D1081C7}" type="presParOf" srcId="{1919E268-1351-42C1-9EC3-35DC64BD4996}" destId="{0432CD48-45A5-43E1-A811-1F172DE67DF5}" srcOrd="0" destOrd="0" presId="urn:microsoft.com/office/officeart/2005/8/layout/venn1"/>
    <dgm:cxn modelId="{3409F531-6D3D-4480-992F-3C1E5787EE6E}" type="presParOf" srcId="{1919E268-1351-42C1-9EC3-35DC64BD4996}" destId="{7CA2208F-105B-4DE6-A0F8-A7AFC3D3C1D5}" srcOrd="1" destOrd="0" presId="urn:microsoft.com/office/officeart/2005/8/layout/venn1"/>
    <dgm:cxn modelId="{0D7C14B8-E79C-4498-9D79-AC31313FA048}" type="presParOf" srcId="{1919E268-1351-42C1-9EC3-35DC64BD4996}" destId="{2C377878-9643-4BAB-AE21-AD3F0514478B}" srcOrd="2" destOrd="0" presId="urn:microsoft.com/office/officeart/2005/8/layout/venn1"/>
    <dgm:cxn modelId="{E255D1D3-C07C-4CD1-A422-6F19CA58AE53}" type="presParOf" srcId="{1919E268-1351-42C1-9EC3-35DC64BD4996}" destId="{107EF259-FAC5-458A-811F-DCA8D0D2AC4B}" srcOrd="3" destOrd="0" presId="urn:microsoft.com/office/officeart/2005/8/layout/venn1"/>
    <dgm:cxn modelId="{A3E1436D-40C9-47C2-BCC5-36A10D76FD3C}" type="presParOf" srcId="{1919E268-1351-42C1-9EC3-35DC64BD4996}" destId="{1C8D8F9F-7EE0-4081-8CD6-AC300CD8DEFB}" srcOrd="4" destOrd="0" presId="urn:microsoft.com/office/officeart/2005/8/layout/venn1"/>
    <dgm:cxn modelId="{2D4FD0AF-E4E2-4E37-BB26-2CEAB4FB541D}" type="presParOf" srcId="{1919E268-1351-42C1-9EC3-35DC64BD4996}" destId="{32CBA36C-20C8-41C5-B5AE-56E18E7199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1E5DC-C4BF-44A6-AF29-71FE07C9035B}" type="doc">
      <dgm:prSet loTypeId="urn:microsoft.com/office/officeart/2005/8/layout/venn1" loCatId="relationship" qsTypeId="urn:microsoft.com/office/officeart/2005/8/quickstyle/simple1" qsCatId="simple" csTypeId="urn:microsoft.com/office/officeart/2005/8/colors/accent5_1" csCatId="accent5" phldr="1"/>
      <dgm:spPr/>
    </dgm:pt>
    <dgm:pt modelId="{27988394-CB56-4720-BED0-588F6A26A4B1}">
      <dgm:prSet phldrT="[文本]" custT="1"/>
      <dgm:spPr/>
      <dgm:t>
        <a:bodyPr/>
        <a:lstStyle/>
        <a:p>
          <a:r>
            <a:rPr lang="zh-CN" altLang="en-US" sz="2000" dirty="0"/>
            <a:t>流量存量图</a:t>
          </a:r>
        </a:p>
      </dgm:t>
    </dgm:pt>
    <dgm:pt modelId="{2F67F59B-2950-469E-934C-8B1585B6B91B}" type="par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8B72E5A2-8334-4A8E-BD3C-67D0CCD8DFE7}" type="sibTrans" cxnId="{D7652D99-A4B7-452F-83E9-2FCBB04287F1}">
      <dgm:prSet/>
      <dgm:spPr/>
      <dgm:t>
        <a:bodyPr/>
        <a:lstStyle/>
        <a:p>
          <a:endParaRPr lang="zh-CN" altLang="en-US"/>
        </a:p>
      </dgm:t>
    </dgm:pt>
    <dgm:pt modelId="{6728FAF8-8C2D-47A6-80BF-F30F02D525F3}">
      <dgm:prSet phldrT="[文本]" custT="1"/>
      <dgm:spPr/>
      <dgm:t>
        <a:bodyPr/>
        <a:lstStyle/>
        <a:p>
          <a:r>
            <a:rPr lang="zh-CN" altLang="en-US" sz="2000" dirty="0"/>
            <a:t>参数设置</a:t>
          </a:r>
        </a:p>
      </dgm:t>
    </dgm:pt>
    <dgm:pt modelId="{2EDAC621-3CAF-4B4A-8FF5-E006DD863E95}" type="par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60EF528B-744F-4F26-8409-EAEBC96CE413}" type="sibTrans" cxnId="{B3ABCEBF-1176-424F-9B45-1FAC90F38D2D}">
      <dgm:prSet/>
      <dgm:spPr/>
      <dgm:t>
        <a:bodyPr/>
        <a:lstStyle/>
        <a:p>
          <a:endParaRPr lang="zh-CN" altLang="en-US"/>
        </a:p>
      </dgm:t>
    </dgm:pt>
    <dgm:pt modelId="{B1CD704C-4616-4381-8929-7230EF86B102}">
      <dgm:prSet phldrT="[文本]" custT="1"/>
      <dgm:spPr/>
      <dgm:t>
        <a:bodyPr/>
        <a:lstStyle/>
        <a:p>
          <a:r>
            <a:rPr lang="zh-CN" altLang="en-US" sz="2000" dirty="0"/>
            <a:t>系统表达式</a:t>
          </a:r>
        </a:p>
      </dgm:t>
    </dgm:pt>
    <dgm:pt modelId="{AB89EEA9-B3E2-4CC6-BC27-1207ECCF0A85}" type="par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997F39C8-EF44-4CA7-8C03-04387905DBA5}" type="sibTrans" cxnId="{68B591FD-B793-4A2A-AB51-9C4203DBBE87}">
      <dgm:prSet/>
      <dgm:spPr/>
      <dgm:t>
        <a:bodyPr/>
        <a:lstStyle/>
        <a:p>
          <a:endParaRPr lang="zh-CN" altLang="en-US"/>
        </a:p>
      </dgm:t>
    </dgm:pt>
    <dgm:pt modelId="{1919E268-1351-42C1-9EC3-35DC64BD4996}" type="pres">
      <dgm:prSet presAssocID="{4271E5DC-C4BF-44A6-AF29-71FE07C9035B}" presName="compositeShape" presStyleCnt="0">
        <dgm:presLayoutVars>
          <dgm:chMax val="7"/>
          <dgm:dir/>
          <dgm:resizeHandles val="exact"/>
        </dgm:presLayoutVars>
      </dgm:prSet>
      <dgm:spPr/>
    </dgm:pt>
    <dgm:pt modelId="{0432CD48-45A5-43E1-A811-1F172DE67DF5}" type="pres">
      <dgm:prSet presAssocID="{27988394-CB56-4720-BED0-588F6A26A4B1}" presName="circ1" presStyleLbl="vennNode1" presStyleIdx="0" presStyleCnt="3"/>
      <dgm:spPr/>
    </dgm:pt>
    <dgm:pt modelId="{7CA2208F-105B-4DE6-A0F8-A7AFC3D3C1D5}" type="pres">
      <dgm:prSet presAssocID="{27988394-CB56-4720-BED0-588F6A26A4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377878-9643-4BAB-AE21-AD3F0514478B}" type="pres">
      <dgm:prSet presAssocID="{6728FAF8-8C2D-47A6-80BF-F30F02D525F3}" presName="circ2" presStyleLbl="vennNode1" presStyleIdx="1" presStyleCnt="3"/>
      <dgm:spPr/>
    </dgm:pt>
    <dgm:pt modelId="{107EF259-FAC5-458A-811F-DCA8D0D2AC4B}" type="pres">
      <dgm:prSet presAssocID="{6728FAF8-8C2D-47A6-80BF-F30F02D525F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8D8F9F-7EE0-4081-8CD6-AC300CD8DEFB}" type="pres">
      <dgm:prSet presAssocID="{B1CD704C-4616-4381-8929-7230EF86B102}" presName="circ3" presStyleLbl="vennNode1" presStyleIdx="2" presStyleCnt="3"/>
      <dgm:spPr/>
    </dgm:pt>
    <dgm:pt modelId="{32CBA36C-20C8-41C5-B5AE-56E18E7199C7}" type="pres">
      <dgm:prSet presAssocID="{B1CD704C-4616-4381-8929-7230EF86B1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43E9907-7F23-4B47-A2CE-431764B03061}" type="presOf" srcId="{4271E5DC-C4BF-44A6-AF29-71FE07C9035B}" destId="{1919E268-1351-42C1-9EC3-35DC64BD4996}" srcOrd="0" destOrd="0" presId="urn:microsoft.com/office/officeart/2005/8/layout/venn1"/>
    <dgm:cxn modelId="{5442DE08-E72A-472B-9D89-5CF063EA684C}" type="presOf" srcId="{B1CD704C-4616-4381-8929-7230EF86B102}" destId="{1C8D8F9F-7EE0-4081-8CD6-AC300CD8DEFB}" srcOrd="0" destOrd="0" presId="urn:microsoft.com/office/officeart/2005/8/layout/venn1"/>
    <dgm:cxn modelId="{F6195931-FF56-45A1-847A-ACBFE1275D76}" type="presOf" srcId="{27988394-CB56-4720-BED0-588F6A26A4B1}" destId="{0432CD48-45A5-43E1-A811-1F172DE67DF5}" srcOrd="0" destOrd="0" presId="urn:microsoft.com/office/officeart/2005/8/layout/venn1"/>
    <dgm:cxn modelId="{235BD43A-CDD6-47B7-8407-6D1465E45C2B}" type="presOf" srcId="{27988394-CB56-4720-BED0-588F6A26A4B1}" destId="{7CA2208F-105B-4DE6-A0F8-A7AFC3D3C1D5}" srcOrd="1" destOrd="0" presId="urn:microsoft.com/office/officeart/2005/8/layout/venn1"/>
    <dgm:cxn modelId="{19E49085-7CDE-41EA-872A-609024F3BC66}" type="presOf" srcId="{6728FAF8-8C2D-47A6-80BF-F30F02D525F3}" destId="{107EF259-FAC5-458A-811F-DCA8D0D2AC4B}" srcOrd="1" destOrd="0" presId="urn:microsoft.com/office/officeart/2005/8/layout/venn1"/>
    <dgm:cxn modelId="{014DBD8B-E802-413E-A336-D18EE9D1EA8F}" type="presOf" srcId="{6728FAF8-8C2D-47A6-80BF-F30F02D525F3}" destId="{2C377878-9643-4BAB-AE21-AD3F0514478B}" srcOrd="0" destOrd="0" presId="urn:microsoft.com/office/officeart/2005/8/layout/venn1"/>
    <dgm:cxn modelId="{D7652D99-A4B7-452F-83E9-2FCBB04287F1}" srcId="{4271E5DC-C4BF-44A6-AF29-71FE07C9035B}" destId="{27988394-CB56-4720-BED0-588F6A26A4B1}" srcOrd="0" destOrd="0" parTransId="{2F67F59B-2950-469E-934C-8B1585B6B91B}" sibTransId="{8B72E5A2-8334-4A8E-BD3C-67D0CCD8DFE7}"/>
    <dgm:cxn modelId="{B3ABCEBF-1176-424F-9B45-1FAC90F38D2D}" srcId="{4271E5DC-C4BF-44A6-AF29-71FE07C9035B}" destId="{6728FAF8-8C2D-47A6-80BF-F30F02D525F3}" srcOrd="1" destOrd="0" parTransId="{2EDAC621-3CAF-4B4A-8FF5-E006DD863E95}" sibTransId="{60EF528B-744F-4F26-8409-EAEBC96CE413}"/>
    <dgm:cxn modelId="{3FA5EBC5-2C49-4DA1-9637-E06A2FEE4276}" type="presOf" srcId="{B1CD704C-4616-4381-8929-7230EF86B102}" destId="{32CBA36C-20C8-41C5-B5AE-56E18E7199C7}" srcOrd="1" destOrd="0" presId="urn:microsoft.com/office/officeart/2005/8/layout/venn1"/>
    <dgm:cxn modelId="{68B591FD-B793-4A2A-AB51-9C4203DBBE87}" srcId="{4271E5DC-C4BF-44A6-AF29-71FE07C9035B}" destId="{B1CD704C-4616-4381-8929-7230EF86B102}" srcOrd="2" destOrd="0" parTransId="{AB89EEA9-B3E2-4CC6-BC27-1207ECCF0A85}" sibTransId="{997F39C8-EF44-4CA7-8C03-04387905DBA5}"/>
    <dgm:cxn modelId="{1D86D70E-B27A-4CB4-8951-72E88D1081C7}" type="presParOf" srcId="{1919E268-1351-42C1-9EC3-35DC64BD4996}" destId="{0432CD48-45A5-43E1-A811-1F172DE67DF5}" srcOrd="0" destOrd="0" presId="urn:microsoft.com/office/officeart/2005/8/layout/venn1"/>
    <dgm:cxn modelId="{3409F531-6D3D-4480-992F-3C1E5787EE6E}" type="presParOf" srcId="{1919E268-1351-42C1-9EC3-35DC64BD4996}" destId="{7CA2208F-105B-4DE6-A0F8-A7AFC3D3C1D5}" srcOrd="1" destOrd="0" presId="urn:microsoft.com/office/officeart/2005/8/layout/venn1"/>
    <dgm:cxn modelId="{0D7C14B8-E79C-4498-9D79-AC31313FA048}" type="presParOf" srcId="{1919E268-1351-42C1-9EC3-35DC64BD4996}" destId="{2C377878-9643-4BAB-AE21-AD3F0514478B}" srcOrd="2" destOrd="0" presId="urn:microsoft.com/office/officeart/2005/8/layout/venn1"/>
    <dgm:cxn modelId="{E255D1D3-C07C-4CD1-A422-6F19CA58AE53}" type="presParOf" srcId="{1919E268-1351-42C1-9EC3-35DC64BD4996}" destId="{107EF259-FAC5-458A-811F-DCA8D0D2AC4B}" srcOrd="3" destOrd="0" presId="urn:microsoft.com/office/officeart/2005/8/layout/venn1"/>
    <dgm:cxn modelId="{A3E1436D-40C9-47C2-BCC5-36A10D76FD3C}" type="presParOf" srcId="{1919E268-1351-42C1-9EC3-35DC64BD4996}" destId="{1C8D8F9F-7EE0-4081-8CD6-AC300CD8DEFB}" srcOrd="4" destOrd="0" presId="urn:microsoft.com/office/officeart/2005/8/layout/venn1"/>
    <dgm:cxn modelId="{2D4FD0AF-E4E2-4E37-BB26-2CEAB4FB541D}" type="presParOf" srcId="{1919E268-1351-42C1-9EC3-35DC64BD4996}" destId="{32CBA36C-20C8-41C5-B5AE-56E18E7199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2CD48-45A5-43E1-A811-1F172DE67DF5}">
      <dsp:nvSpPr>
        <dsp:cNvPr id="0" name=""/>
        <dsp:cNvSpPr/>
      </dsp:nvSpPr>
      <dsp:spPr>
        <a:xfrm>
          <a:off x="1428141" y="5005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流量存量图</a:t>
          </a:r>
        </a:p>
      </dsp:txBody>
      <dsp:txXfrm>
        <a:off x="1748523" y="470560"/>
        <a:ext cx="1762099" cy="1081288"/>
      </dsp:txXfrm>
    </dsp:sp>
    <dsp:sp modelId="{2C377878-9643-4BAB-AE21-AD3F0514478B}">
      <dsp:nvSpPr>
        <dsp:cNvPr id="0" name=""/>
        <dsp:cNvSpPr/>
      </dsp:nvSpPr>
      <dsp:spPr>
        <a:xfrm>
          <a:off x="2295175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参数设置</a:t>
          </a:r>
        </a:p>
      </dsp:txBody>
      <dsp:txXfrm>
        <a:off x="3030050" y="2172588"/>
        <a:ext cx="1441717" cy="1321574"/>
      </dsp:txXfrm>
    </dsp:sp>
    <dsp:sp modelId="{1C8D8F9F-7EE0-4081-8CD6-AC300CD8DEFB}">
      <dsp:nvSpPr>
        <dsp:cNvPr id="0" name=""/>
        <dsp:cNvSpPr/>
      </dsp:nvSpPr>
      <dsp:spPr>
        <a:xfrm>
          <a:off x="561108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系统表达式</a:t>
          </a:r>
        </a:p>
      </dsp:txBody>
      <dsp:txXfrm>
        <a:off x="787378" y="2172588"/>
        <a:ext cx="1441717" cy="13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2CD48-45A5-43E1-A811-1F172DE67DF5}">
      <dsp:nvSpPr>
        <dsp:cNvPr id="0" name=""/>
        <dsp:cNvSpPr/>
      </dsp:nvSpPr>
      <dsp:spPr>
        <a:xfrm>
          <a:off x="1428141" y="5005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流量存量图</a:t>
          </a:r>
        </a:p>
      </dsp:txBody>
      <dsp:txXfrm>
        <a:off x="1748523" y="470560"/>
        <a:ext cx="1762099" cy="1081288"/>
      </dsp:txXfrm>
    </dsp:sp>
    <dsp:sp modelId="{2C377878-9643-4BAB-AE21-AD3F0514478B}">
      <dsp:nvSpPr>
        <dsp:cNvPr id="0" name=""/>
        <dsp:cNvSpPr/>
      </dsp:nvSpPr>
      <dsp:spPr>
        <a:xfrm>
          <a:off x="2295175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参数设置</a:t>
          </a:r>
        </a:p>
      </dsp:txBody>
      <dsp:txXfrm>
        <a:off x="3030050" y="2172588"/>
        <a:ext cx="1441717" cy="1321574"/>
      </dsp:txXfrm>
    </dsp:sp>
    <dsp:sp modelId="{1C8D8F9F-7EE0-4081-8CD6-AC300CD8DEFB}">
      <dsp:nvSpPr>
        <dsp:cNvPr id="0" name=""/>
        <dsp:cNvSpPr/>
      </dsp:nvSpPr>
      <dsp:spPr>
        <a:xfrm>
          <a:off x="561108" y="1551849"/>
          <a:ext cx="2402863" cy="2402863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系统表达式</a:t>
          </a:r>
        </a:p>
      </dsp:txBody>
      <dsp:txXfrm>
        <a:off x="787378" y="2172588"/>
        <a:ext cx="1441717" cy="132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2019年6月29日 Saturday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2019年6月29日 Saturday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第五节 系统结构与系统方程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DYNAMO</a:t>
            </a:r>
            <a:r>
              <a:rPr lang="zh-CN" altLang="en-US" dirty="0"/>
              <a:t>方程规范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5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DYNAMO</a:t>
            </a:r>
            <a:r>
              <a:rPr lang="zh-CN" altLang="en-US" dirty="0"/>
              <a:t>方程在命名中的规范：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方程必须有类型，需写在第一列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变量字符不超过</a:t>
            </a:r>
            <a:r>
              <a:rPr lang="en-US" altLang="zh-CN" dirty="0"/>
              <a:t>6</a:t>
            </a:r>
            <a:r>
              <a:rPr lang="zh-CN" altLang="en-US" dirty="0"/>
              <a:t>个（防止名称过长），首字母大写，必须以字符开头，不可用数字开头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所有变量需要加下标，常量（包括</a:t>
            </a:r>
            <a:r>
              <a:rPr lang="en-US" altLang="zh-CN" dirty="0"/>
              <a:t>C N T</a:t>
            </a:r>
            <a:r>
              <a:rPr lang="zh-CN" altLang="en-US" dirty="0"/>
              <a:t>）不加下标，下标</a:t>
            </a:r>
            <a:r>
              <a:rPr lang="en-US" altLang="zh-CN" dirty="0"/>
              <a:t>J K L</a:t>
            </a:r>
            <a:r>
              <a:rPr lang="zh-CN" altLang="en-US" dirty="0"/>
              <a:t>分别代表过去、现在、未来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所有方程必须可计算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614692" y="1772816"/>
            <a:ext cx="32048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zh-CN" altLang="en-US" sz="2000" dirty="0"/>
              <a:t>方程类型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/>
              <a:t>L </a:t>
            </a:r>
            <a:r>
              <a:rPr lang="zh-CN" altLang="en-US" sz="2000" dirty="0"/>
              <a:t>状态变量方程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N </a:t>
            </a:r>
            <a:r>
              <a:rPr lang="zh-CN" altLang="en-US" sz="2000" dirty="0"/>
              <a:t>初始状态值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/>
              <a:t>R </a:t>
            </a:r>
            <a:r>
              <a:rPr lang="zh-CN" altLang="en-US" sz="2000" dirty="0"/>
              <a:t>速率方程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/>
              <a:t>A </a:t>
            </a:r>
            <a:r>
              <a:rPr lang="zh-CN" altLang="en-US" sz="2000" dirty="0"/>
              <a:t>辅助方程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/>
              <a:t>C </a:t>
            </a:r>
            <a:r>
              <a:rPr lang="zh-CN" altLang="en-US" sz="2000" dirty="0"/>
              <a:t>常数方程</a:t>
            </a:r>
            <a:endParaRPr lang="en-US" altLang="zh-CN" sz="2000" dirty="0"/>
          </a:p>
          <a:p>
            <a:pPr marL="0" indent="0">
              <a:buFont typeface="Euphemia" pitchFamily="34" charset="0"/>
              <a:buNone/>
            </a:pPr>
            <a:r>
              <a:rPr lang="en-US" altLang="zh-CN" sz="2000" dirty="0"/>
              <a:t>T </a:t>
            </a:r>
            <a:r>
              <a:rPr lang="zh-CN" altLang="en-US" sz="2000" dirty="0"/>
              <a:t>表函数中的</a:t>
            </a:r>
            <a:r>
              <a:rPr lang="en-US" altLang="zh-CN" sz="2000" dirty="0"/>
              <a:t>Y</a:t>
            </a:r>
            <a:r>
              <a:rPr lang="zh-CN" altLang="en-US" sz="2000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5930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5" t="19805" r="25720" b="50005"/>
          <a:stretch/>
        </p:blipFill>
        <p:spPr>
          <a:xfrm>
            <a:off x="2133972" y="1556792"/>
            <a:ext cx="7557709" cy="2448272"/>
          </a:xfrm>
        </p:spPr>
      </p:pic>
      <p:sp>
        <p:nvSpPr>
          <p:cNvPr id="3" name="文本框 2"/>
          <p:cNvSpPr txBox="1"/>
          <p:nvPr/>
        </p:nvSpPr>
        <p:spPr>
          <a:xfrm>
            <a:off x="6983534" y="4053198"/>
            <a:ext cx="47243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INV.K=INV.J+(INFLOW.JK-OUTFLOW.JK)*DT</a:t>
            </a:r>
          </a:p>
          <a:p>
            <a:r>
              <a:rPr lang="zh-CN" altLang="en-US" dirty="0"/>
              <a:t>式中</a:t>
            </a:r>
            <a:endParaRPr lang="en-US" altLang="zh-CN" dirty="0"/>
          </a:p>
          <a:p>
            <a:r>
              <a:rPr lang="en-US" altLang="zh-CN" dirty="0"/>
              <a:t>INV.K:</a:t>
            </a:r>
            <a:r>
              <a:rPr lang="zh-CN" altLang="en-US" dirty="0"/>
              <a:t>库存现有量</a:t>
            </a:r>
            <a:endParaRPr lang="en-US" altLang="zh-CN" dirty="0"/>
          </a:p>
          <a:p>
            <a:r>
              <a:rPr lang="en-US" altLang="zh-CN" dirty="0"/>
              <a:t>INV.J:DT</a:t>
            </a:r>
            <a:r>
              <a:rPr lang="zh-CN" altLang="en-US" dirty="0"/>
              <a:t>前的库存量</a:t>
            </a:r>
            <a:endParaRPr lang="en-US" altLang="zh-CN" dirty="0"/>
          </a:p>
          <a:p>
            <a:r>
              <a:rPr lang="en-US" altLang="zh-CN" dirty="0"/>
              <a:t>DT: </a:t>
            </a:r>
            <a:r>
              <a:rPr lang="zh-CN" altLang="en-US" dirty="0"/>
              <a:t>时间间隔</a:t>
            </a:r>
            <a:endParaRPr lang="en-US" altLang="zh-CN" dirty="0"/>
          </a:p>
          <a:p>
            <a:r>
              <a:rPr lang="en-US" altLang="zh-CN" dirty="0"/>
              <a:t>INFLOW.JK :JK</a:t>
            </a:r>
            <a:r>
              <a:rPr lang="zh-CN" altLang="en-US" dirty="0"/>
              <a:t>时间内的订货</a:t>
            </a:r>
            <a:endParaRPr lang="en-US" altLang="zh-CN" dirty="0"/>
          </a:p>
          <a:p>
            <a:r>
              <a:rPr lang="en-US" altLang="zh-CN" dirty="0"/>
              <a:t>OUTFLOW.JK : JK</a:t>
            </a:r>
            <a:r>
              <a:rPr lang="zh-CN" altLang="en-US" dirty="0"/>
              <a:t>时间内的发货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15617" y="2241738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J K L 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DYNAMO</a:t>
            </a:r>
            <a:r>
              <a:rPr lang="zh-CN" altLang="en-US" dirty="0">
                <a:solidFill>
                  <a:srgbClr val="FF0000"/>
                </a:solidFill>
              </a:rPr>
              <a:t>表达式的时间下标规范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127973"/>
            <a:ext cx="4475008" cy="11808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3892" y="4005064"/>
            <a:ext cx="5149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 INV.K=</a:t>
            </a:r>
            <a:r>
              <a:rPr lang="en-US" altLang="zh-CN" dirty="0" err="1"/>
              <a:t>Stock.J</a:t>
            </a:r>
            <a:r>
              <a:rPr lang="en-US" altLang="zh-CN" dirty="0"/>
              <a:t>+(INFLOW.JK-OUTFLOW.JK)*DT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 INV=60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 INFLOW.KL=1.2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 OUTFLOW.KL=1.1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30116" y="560076"/>
            <a:ext cx="49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例：考虑一个简单的输入输出系统，每月的发货出库</a:t>
            </a:r>
            <a:r>
              <a:rPr lang="en-US" altLang="zh-CN" dirty="0"/>
              <a:t>OUTFLOW</a:t>
            </a:r>
            <a:r>
              <a:rPr lang="zh-CN" altLang="en-US" dirty="0"/>
              <a:t>和入库补货</a:t>
            </a:r>
            <a:r>
              <a:rPr lang="en-US" altLang="zh-CN" dirty="0"/>
              <a:t>INFLOW</a:t>
            </a:r>
            <a:r>
              <a:rPr lang="zh-CN" altLang="en-US" dirty="0"/>
              <a:t>都是常数</a:t>
            </a:r>
          </a:p>
        </p:txBody>
      </p:sp>
      <p:sp>
        <p:nvSpPr>
          <p:cNvPr id="5" name="矩形 4"/>
          <p:cNvSpPr/>
          <p:nvPr/>
        </p:nvSpPr>
        <p:spPr>
          <a:xfrm>
            <a:off x="1381332" y="25002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时间下标</a:t>
            </a:r>
          </a:p>
        </p:txBody>
      </p:sp>
    </p:spTree>
    <p:extLst>
      <p:ext uri="{BB962C8B-B14F-4D97-AF65-F5344CB8AC3E}">
        <p14:creationId xmlns:p14="http://schemas.microsoft.com/office/powerpoint/2010/main" val="24036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188840"/>
          </a:xfrm>
        </p:spPr>
        <p:txBody>
          <a:bodyPr/>
          <a:lstStyle/>
          <a:p>
            <a:r>
              <a:rPr lang="en-US" altLang="zh-CN" dirty="0"/>
              <a:t>L </a:t>
            </a:r>
            <a:r>
              <a:rPr lang="zh-CN" altLang="en-US" dirty="0"/>
              <a:t>类型：状态方程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类型：初始值类型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01924" y="2905131"/>
            <a:ext cx="50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  INV.K=INV.J+(INFLOW.JK-OUTFLOW.JK)*DT</a:t>
            </a:r>
          </a:p>
          <a:p>
            <a:r>
              <a:rPr lang="en-US" altLang="zh-CN" dirty="0"/>
              <a:t>N  INV=100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70676" y="26369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规范：方程</a:t>
            </a:r>
            <a:r>
              <a:rPr lang="zh-CN" altLang="en-US" dirty="0">
                <a:solidFill>
                  <a:srgbClr val="FF0000"/>
                </a:solidFill>
              </a:rPr>
              <a:t>前要</a:t>
            </a:r>
            <a:r>
              <a:rPr lang="zh-CN" altLang="en-US">
                <a:solidFill>
                  <a:srgbClr val="FF0000"/>
                </a:solidFill>
              </a:rPr>
              <a:t>写上对应类型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93436" y="3971603"/>
            <a:ext cx="9782801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 </a:t>
            </a:r>
            <a:r>
              <a:rPr lang="zh-CN" altLang="en-US" dirty="0"/>
              <a:t>速率方程（流量）</a:t>
            </a:r>
            <a:endParaRPr lang="en-US" altLang="zh-CN" dirty="0"/>
          </a:p>
          <a:p>
            <a:pPr marL="0" indent="0">
              <a:buFont typeface="Euphemia" pitchFamily="34" charset="0"/>
              <a:buNone/>
            </a:pPr>
            <a:r>
              <a:rPr lang="zh-CN" altLang="en-US" sz="2000" dirty="0"/>
              <a:t>特点：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速率方程无固定格式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速率方程在</a:t>
            </a:r>
            <a:r>
              <a:rPr lang="en-US" altLang="zh-CN" sz="2000" dirty="0"/>
              <a:t>K</a:t>
            </a:r>
            <a:r>
              <a:rPr lang="zh-CN" altLang="en-US" sz="2000" dirty="0"/>
              <a:t>时刻计算，由</a:t>
            </a:r>
            <a:r>
              <a:rPr lang="en-US" altLang="zh-CN" sz="2000" dirty="0"/>
              <a:t>K</a:t>
            </a:r>
            <a:r>
              <a:rPr lang="zh-CN" altLang="en-US" sz="2000" dirty="0"/>
              <a:t>至</a:t>
            </a:r>
            <a:r>
              <a:rPr lang="en-US" altLang="zh-CN" sz="2000" dirty="0"/>
              <a:t>L</a:t>
            </a:r>
            <a:r>
              <a:rPr lang="zh-CN" altLang="en-US" sz="2000" dirty="0"/>
              <a:t>的</a:t>
            </a:r>
            <a:r>
              <a:rPr lang="en-US" altLang="zh-CN" sz="2000" dirty="0"/>
              <a:t>DT</a:t>
            </a:r>
            <a:r>
              <a:rPr lang="zh-CN" altLang="en-US" sz="2000" dirty="0"/>
              <a:t>时刻中保持不变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时间下标为</a:t>
            </a:r>
            <a:r>
              <a:rPr lang="en-US" altLang="zh-CN" sz="2000" dirty="0">
                <a:solidFill>
                  <a:srgbClr val="FF0000"/>
                </a:solidFill>
              </a:rPr>
              <a:t>KL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39843" y="56612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注意：速率方程的时间下表很特殊</a:t>
            </a:r>
          </a:p>
        </p:txBody>
      </p:sp>
    </p:spTree>
    <p:extLst>
      <p:ext uri="{BB962C8B-B14F-4D97-AF65-F5344CB8AC3E}">
        <p14:creationId xmlns:p14="http://schemas.microsoft.com/office/powerpoint/2010/main" val="19547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方程类型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484984"/>
          </a:xfrm>
        </p:spPr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方程  常数方程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方程常用于给常数赋值，清晰列出重要参数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方程无时间下标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方程 辅助方程</a:t>
            </a:r>
            <a:endParaRPr lang="en-US" altLang="zh-CN" dirty="0"/>
          </a:p>
          <a:p>
            <a:pPr lvl="1"/>
            <a:r>
              <a:rPr lang="zh-CN" altLang="en-US" dirty="0"/>
              <a:t>系统之外的变量，不受系统影响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0596" y="263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注意：常数方程并非可有可无，只是某个要素恰好就是固定值</a:t>
            </a:r>
          </a:p>
        </p:txBody>
      </p:sp>
    </p:spTree>
    <p:extLst>
      <p:ext uri="{BB962C8B-B14F-4D97-AF65-F5344CB8AC3E}">
        <p14:creationId xmlns:p14="http://schemas.microsoft.com/office/powerpoint/2010/main" val="18292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VENSIM</a:t>
            </a:r>
            <a:r>
              <a:rPr lang="zh-CN" altLang="en-US" dirty="0"/>
              <a:t>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DYNAMO</a:t>
            </a:r>
            <a:r>
              <a:rPr lang="zh-CN" altLang="en-US" dirty="0"/>
              <a:t>方程便于理解仿真系统如何计算，但随着系统越来越复杂，简化方程逐步被广泛接受。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2924944"/>
            <a:ext cx="4475008" cy="11808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8548" y="4091586"/>
            <a:ext cx="3809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VENSIM</a:t>
            </a:r>
            <a:r>
              <a:rPr lang="zh-CN" altLang="en-US" dirty="0"/>
              <a:t>表达式：</a:t>
            </a:r>
            <a:endParaRPr lang="en-US" altLang="zh-CN" dirty="0"/>
          </a:p>
          <a:p>
            <a:r>
              <a:rPr lang="en-US" altLang="zh-CN" dirty="0"/>
              <a:t>INV=INTEG(INFLOW-OUTFLOW,60)</a:t>
            </a:r>
          </a:p>
          <a:p>
            <a:r>
              <a:rPr lang="en-US" altLang="zh-CN" dirty="0"/>
              <a:t>INFLOW=1.2</a:t>
            </a:r>
          </a:p>
          <a:p>
            <a:r>
              <a:rPr lang="en-US" altLang="zh-CN" dirty="0"/>
              <a:t>OUTFLOW=1.1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5157" y="3886200"/>
            <a:ext cx="514967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DYNAMO</a:t>
            </a:r>
            <a:r>
              <a:rPr lang="zh-CN" altLang="en-US" dirty="0"/>
              <a:t>表达式：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 INV.K=</a:t>
            </a:r>
            <a:r>
              <a:rPr lang="en-US" altLang="zh-CN" dirty="0" err="1"/>
              <a:t>Stock.J</a:t>
            </a:r>
            <a:r>
              <a:rPr lang="en-US" altLang="zh-CN" dirty="0"/>
              <a:t>+(INFLOW.JK-OUTFLOW.JK)*DT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 INV=60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 INFLOW.KL=1.2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 OUTFLOW.KL=1.1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5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例：水温变化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924" y="3026358"/>
            <a:ext cx="5040561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L TEA.K=TEA.J+CHNG.JK*DT</a:t>
            </a:r>
          </a:p>
          <a:p>
            <a:pPr marL="0" indent="0">
              <a:buNone/>
            </a:pPr>
            <a:r>
              <a:rPr lang="en-US" altLang="zh-CN" sz="1600" dirty="0"/>
              <a:t>N TEA=90</a:t>
            </a:r>
          </a:p>
          <a:p>
            <a:pPr marL="0" indent="0">
              <a:buNone/>
            </a:pPr>
            <a:r>
              <a:rPr lang="en-US" altLang="zh-CN" sz="1600" dirty="0"/>
              <a:t>A DIST.K=ROOMT-TEA.K</a:t>
            </a:r>
          </a:p>
          <a:p>
            <a:pPr marL="0" indent="0">
              <a:buNone/>
            </a:pPr>
            <a:r>
              <a:rPr lang="en-US" altLang="zh-CN" sz="1600" dirty="0"/>
              <a:t>R CHNG.KL=CNST*DIST.K</a:t>
            </a:r>
          </a:p>
          <a:p>
            <a:pPr marL="0" indent="0">
              <a:buNone/>
            </a:pPr>
            <a:r>
              <a:rPr lang="en-US" altLang="zh-CN" sz="1600" dirty="0"/>
              <a:t>C CNST=0.2</a:t>
            </a:r>
          </a:p>
          <a:p>
            <a:pPr marL="0" indent="0">
              <a:buNone/>
            </a:pPr>
            <a:r>
              <a:rPr lang="en-US" altLang="zh-CN" sz="1600" dirty="0"/>
              <a:t>C ROOMT=20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755" y="2369386"/>
            <a:ext cx="6095412" cy="4150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93436" y="1423085"/>
            <a:ext cx="9502088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一杯茶水安静的放在桌子上，它的温度变化如右图所示，室温</a:t>
            </a:r>
            <a:r>
              <a:rPr lang="en-US" altLang="zh-CN" sz="2000" dirty="0"/>
              <a:t>ROOMT</a:t>
            </a:r>
            <a:r>
              <a:rPr lang="zh-CN" altLang="en-US" sz="2000" dirty="0"/>
              <a:t>影响茶水温度，温差</a:t>
            </a:r>
            <a:r>
              <a:rPr lang="en-US" altLang="zh-CN" sz="2000" dirty="0"/>
              <a:t>DIST</a:t>
            </a:r>
            <a:r>
              <a:rPr lang="zh-CN" altLang="en-US" sz="2000" dirty="0"/>
              <a:t>作为辅助变量出现。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438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VENSIM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600200"/>
            <a:ext cx="439248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TEA=INTEG(CHNG,90)</a:t>
            </a:r>
          </a:p>
          <a:p>
            <a:pPr marL="0" indent="0">
              <a:buNone/>
            </a:pPr>
            <a:r>
              <a:rPr lang="en-US" altLang="zh-CN" sz="2000" dirty="0"/>
              <a:t>CHNG=DIST*CNST</a:t>
            </a:r>
          </a:p>
          <a:p>
            <a:pPr marL="0" indent="0">
              <a:buNone/>
            </a:pPr>
            <a:r>
              <a:rPr lang="en-US" altLang="zh-CN" sz="2000" dirty="0"/>
              <a:t>DIST=ROOMT-TEA</a:t>
            </a:r>
          </a:p>
          <a:p>
            <a:pPr marL="0" indent="0">
              <a:buNone/>
            </a:pPr>
            <a:r>
              <a:rPr lang="en-US" altLang="zh-CN" sz="2000" dirty="0"/>
              <a:t>ROOMT=20</a:t>
            </a:r>
          </a:p>
          <a:p>
            <a:pPr marL="0" indent="0">
              <a:buNone/>
            </a:pPr>
            <a:r>
              <a:rPr lang="en-US" altLang="zh-CN" sz="2000" dirty="0"/>
              <a:t>CNST=0.2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700808"/>
            <a:ext cx="6095412" cy="41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</a:t>
            </a:r>
            <a:r>
              <a:rPr lang="en-US" altLang="zh-CN" dirty="0"/>
              <a:t>DT</a:t>
            </a:r>
            <a:r>
              <a:rPr lang="zh-CN" altLang="en-US" dirty="0"/>
              <a:t>的合理选取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离散的时间步长</a:t>
            </a:r>
            <a:r>
              <a:rPr lang="en-US" altLang="zh-CN" dirty="0"/>
              <a:t>time step</a:t>
            </a:r>
            <a:r>
              <a:rPr lang="zh-CN" altLang="en-US" dirty="0"/>
              <a:t>取多少合适</a:t>
            </a:r>
            <a:endParaRPr lang="en-US" altLang="zh-CN" dirty="0"/>
          </a:p>
          <a:p>
            <a:pPr lvl="1"/>
            <a:r>
              <a:rPr lang="zh-CN" altLang="en-US" dirty="0"/>
              <a:t>理论上，充分小，精度提升</a:t>
            </a:r>
            <a:endParaRPr lang="en-US" altLang="zh-CN" dirty="0"/>
          </a:p>
          <a:p>
            <a:pPr lvl="1"/>
            <a:r>
              <a:rPr lang="zh-CN" altLang="en-US" dirty="0"/>
              <a:t>操作中，足够小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1964" y="3424535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经验选取的原则：最短板效应，即精度影响的最短板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63238131"/>
              </p:ext>
            </p:extLst>
          </p:nvPr>
        </p:nvGraphicFramePr>
        <p:xfrm>
          <a:off x="5678288" y="2349991"/>
          <a:ext cx="5259147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7991344" y="3880470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2785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计算结果对比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79314"/>
              </p:ext>
            </p:extLst>
          </p:nvPr>
        </p:nvGraphicFramePr>
        <p:xfrm>
          <a:off x="1593850" y="1600200"/>
          <a:ext cx="978217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time step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最大相对误差</a:t>
                      </a:r>
                      <a:r>
                        <a:rPr lang="en-US" altLang="zh-CN"/>
                        <a:t>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&lt;3.5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&lt;8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56.5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572882" y="2708920"/>
            <a:ext cx="4644992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TIME STEP</a:t>
            </a:r>
            <a:r>
              <a:rPr lang="zh-CN" altLang="en-US" sz="2400"/>
              <a:t>的经验取值为</a:t>
            </a:r>
            <a:r>
              <a:rPr lang="en-US" altLang="zh-CN" sz="2400"/>
              <a:t>0.1~0.5</a:t>
            </a:r>
            <a:r>
              <a:rPr lang="zh-CN" altLang="en-US" sz="2400"/>
              <a:t>倍的模型最小时间常数</a:t>
            </a:r>
            <a:endParaRPr lang="en-US" altLang="zh-CN" sz="2400"/>
          </a:p>
          <a:p>
            <a:r>
              <a:rPr lang="zh-CN" altLang="en-US" sz="2400"/>
              <a:t>最小时间常数</a:t>
            </a:r>
            <a:endParaRPr lang="en-US" altLang="zh-CN" sz="2400"/>
          </a:p>
          <a:p>
            <a:r>
              <a:rPr lang="zh-CN" altLang="en-US" sz="2400"/>
              <a:t>取值小于</a:t>
            </a:r>
            <a:r>
              <a:rPr lang="en-US" altLang="zh-CN" sz="2400"/>
              <a:t>0.1</a:t>
            </a:r>
            <a:r>
              <a:rPr lang="zh-CN" altLang="en-US" sz="2400"/>
              <a:t>时，精度提升不大，但计算量快速提升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614692" y="278303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案例中的最小时间常数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1/CNST=1/0.2=5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经验取值范围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0.1~0.5 * 5 =0.5~2.5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总结系统表达式特点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717000" cy="4572000"/>
          </a:xfrm>
        </p:spPr>
        <p:txBody>
          <a:bodyPr/>
          <a:lstStyle/>
          <a:p>
            <a:r>
              <a:rPr lang="zh-CN" altLang="en-US" dirty="0"/>
              <a:t>系统动力学方程特点：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动态平衡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尽可能简单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明确的方向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互相关联，单个方程无意义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73932" y="5589240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参考书目：王其藩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zh-CN" altLang="en-US" dirty="0">
                <a:solidFill>
                  <a:srgbClr val="0070C0"/>
                </a:solidFill>
              </a:rPr>
              <a:t>系统动力学</a:t>
            </a:r>
            <a:r>
              <a:rPr lang="en-US" altLang="zh-CN" dirty="0">
                <a:solidFill>
                  <a:srgbClr val="0070C0"/>
                </a:solidFill>
              </a:rPr>
              <a:t>[M].</a:t>
            </a:r>
            <a:r>
              <a:rPr lang="zh-CN" altLang="en-US" dirty="0">
                <a:solidFill>
                  <a:srgbClr val="0070C0"/>
                </a:solidFill>
              </a:rPr>
              <a:t>上海财经大学出版社，</a:t>
            </a:r>
            <a:r>
              <a:rPr lang="en-US" altLang="zh-CN" dirty="0">
                <a:solidFill>
                  <a:srgbClr val="0070C0"/>
                </a:solidFill>
              </a:rPr>
              <a:t>2009</a:t>
            </a:r>
            <a:r>
              <a:rPr lang="zh-CN" altLang="en-US" dirty="0">
                <a:solidFill>
                  <a:srgbClr val="0070C0"/>
                </a:solidFill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5101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一、辨别流量存量的含义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903511" cy="4572000"/>
          </a:xfrm>
        </p:spPr>
        <p:txBody>
          <a:bodyPr/>
          <a:lstStyle/>
          <a:p>
            <a:r>
              <a:rPr lang="zh-CN" altLang="en-US" dirty="0"/>
              <a:t>流量、存量是系统模型的核心，直接影响建模效果。理清楚流量存量含义影响：</a:t>
            </a:r>
            <a:endParaRPr lang="en-US" altLang="zh-CN" dirty="0"/>
          </a:p>
          <a:p>
            <a:pPr lvl="1"/>
            <a:r>
              <a:rPr lang="zh-CN" altLang="en-US" dirty="0"/>
              <a:t>将现实业务抽象化为定量模型的能力</a:t>
            </a:r>
            <a:endParaRPr lang="en-US" altLang="zh-CN" dirty="0"/>
          </a:p>
          <a:p>
            <a:pPr lvl="1"/>
            <a:r>
              <a:rPr lang="zh-CN" altLang="en-US" dirty="0"/>
              <a:t>模型结构和模型复杂程度</a:t>
            </a:r>
            <a:endParaRPr lang="en-US" altLang="zh-CN" dirty="0"/>
          </a:p>
          <a:p>
            <a:r>
              <a:rPr lang="zh-CN" altLang="en-US" dirty="0"/>
              <a:t>流量存量是同一个整体的动态部分和静态部分。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38628" y="2276872"/>
            <a:ext cx="2402863" cy="2402863"/>
            <a:chOff x="1428141" y="50059"/>
            <a:chExt cx="2402863" cy="2402863"/>
          </a:xfrm>
        </p:grpSpPr>
        <p:sp>
          <p:nvSpPr>
            <p:cNvPr id="13" name="椭圆 12"/>
            <p:cNvSpPr/>
            <p:nvPr/>
          </p:nvSpPr>
          <p:spPr>
            <a:xfrm>
              <a:off x="1428141" y="5005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1748523" y="470560"/>
              <a:ext cx="1762099" cy="1081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/>
                <a:t>流量存量图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53983" y="3551644"/>
            <a:ext cx="2402863" cy="2402863"/>
            <a:chOff x="561108" y="1551849"/>
            <a:chExt cx="2402863" cy="2402863"/>
          </a:xfrm>
        </p:grpSpPr>
        <p:sp>
          <p:nvSpPr>
            <p:cNvPr id="16" name="椭圆 15"/>
            <p:cNvSpPr/>
            <p:nvPr/>
          </p:nvSpPr>
          <p:spPr>
            <a:xfrm>
              <a:off x="561108" y="155184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787378" y="2172588"/>
              <a:ext cx="1441717" cy="1321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/>
                <a:t>系统表达式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89409" y="3656059"/>
            <a:ext cx="2402863" cy="2402863"/>
            <a:chOff x="2295175" y="1551849"/>
            <a:chExt cx="2402863" cy="2402863"/>
          </a:xfrm>
        </p:grpSpPr>
        <p:sp>
          <p:nvSpPr>
            <p:cNvPr id="19" name="椭圆 18"/>
            <p:cNvSpPr/>
            <p:nvPr/>
          </p:nvSpPr>
          <p:spPr>
            <a:xfrm>
              <a:off x="2295175" y="1551849"/>
              <a:ext cx="2402863" cy="2402863"/>
            </a:xfrm>
            <a:prstGeom prst="ellipse">
              <a:avLst/>
            </a:prstGeom>
          </p:spPr>
          <p:style>
            <a:lnRef idx="2">
              <a:schemeClr val="accent5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4"/>
            <p:cNvSpPr txBox="1"/>
            <p:nvPr/>
          </p:nvSpPr>
          <p:spPr>
            <a:xfrm>
              <a:off x="3030050" y="2172588"/>
              <a:ext cx="1441717" cy="1321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/>
                <a:t>参数设置</a:t>
              </a:r>
            </a:p>
          </p:txBody>
        </p:sp>
      </p:grpSp>
      <p:sp>
        <p:nvSpPr>
          <p:cNvPr id="22" name="椭圆 21"/>
          <p:cNvSpPr/>
          <p:nvPr/>
        </p:nvSpPr>
        <p:spPr>
          <a:xfrm>
            <a:off x="8034649" y="2274957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1269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存量的含义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表征系统状态，提供行动的基础</a:t>
            </a:r>
            <a:endParaRPr lang="en-US" altLang="zh-CN" dirty="0"/>
          </a:p>
          <a:p>
            <a:pPr lvl="1"/>
            <a:r>
              <a:rPr lang="zh-CN" altLang="en-US" dirty="0"/>
              <a:t>构成系统的基本要素</a:t>
            </a:r>
            <a:endParaRPr lang="en-US" altLang="zh-CN" dirty="0"/>
          </a:p>
          <a:p>
            <a:pPr lvl="1"/>
            <a:r>
              <a:rPr lang="zh-CN" altLang="en-US" dirty="0"/>
              <a:t>动静相对，相互依存</a:t>
            </a:r>
            <a:endParaRPr lang="en-US" altLang="zh-CN" dirty="0"/>
          </a:p>
          <a:p>
            <a:r>
              <a:rPr lang="zh-CN" altLang="en-US" dirty="0"/>
              <a:t>让系统出现惯性和记忆</a:t>
            </a:r>
            <a:endParaRPr lang="en-US" altLang="zh-CN" dirty="0"/>
          </a:p>
          <a:p>
            <a:pPr lvl="1"/>
            <a:r>
              <a:rPr lang="zh-CN" altLang="en-US" dirty="0"/>
              <a:t>没有流量将不会改变</a:t>
            </a:r>
            <a:endParaRPr lang="en-US" altLang="zh-CN" dirty="0"/>
          </a:p>
          <a:p>
            <a:r>
              <a:rPr lang="zh-CN" altLang="en-US" dirty="0"/>
              <a:t>延迟的来源</a:t>
            </a:r>
            <a:endParaRPr lang="en-US" altLang="zh-CN" dirty="0"/>
          </a:p>
          <a:p>
            <a:pPr lvl="1"/>
            <a:r>
              <a:rPr lang="zh-CN" altLang="en-US" dirty="0"/>
              <a:t>所有延迟均涉及存量</a:t>
            </a:r>
            <a:endParaRPr lang="en-US" altLang="zh-CN" dirty="0"/>
          </a:p>
          <a:p>
            <a:pPr lvl="1"/>
            <a:r>
              <a:rPr lang="zh-CN" altLang="en-US" dirty="0"/>
              <a:t>输入变化，而输出延后才发生变化</a:t>
            </a:r>
            <a:endParaRPr lang="en-US" altLang="zh-CN" dirty="0"/>
          </a:p>
          <a:p>
            <a:r>
              <a:rPr lang="zh-CN" altLang="en-US" dirty="0"/>
              <a:t>产生不均衡</a:t>
            </a:r>
            <a:endParaRPr lang="en-US" altLang="zh-CN" dirty="0"/>
          </a:p>
          <a:p>
            <a:pPr lvl="1"/>
            <a:r>
              <a:rPr lang="zh-CN" altLang="en-US" dirty="0"/>
              <a:t>存量吸收入流和出流的差异</a:t>
            </a:r>
            <a:endParaRPr lang="en-US" altLang="zh-CN" dirty="0"/>
          </a:p>
          <a:p>
            <a:pPr lvl="1"/>
            <a:r>
              <a:rPr lang="zh-CN" altLang="en-US" dirty="0"/>
              <a:t>入流和出流之间产生波动的根源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420888"/>
            <a:ext cx="4657231" cy="10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流量的含义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严格的数学意义上，流量是瞬间值</a:t>
            </a:r>
            <a:endParaRPr lang="en-US" altLang="zh-CN" dirty="0"/>
          </a:p>
          <a:p>
            <a:r>
              <a:rPr lang="zh-CN" altLang="en-US" dirty="0"/>
              <a:t>瞬间值</a:t>
            </a:r>
            <a:endParaRPr lang="en-US" altLang="zh-CN" dirty="0"/>
          </a:p>
          <a:p>
            <a:pPr lvl="1"/>
            <a:r>
              <a:rPr lang="zh-CN" altLang="en-US" dirty="0"/>
              <a:t>现实中无法做到</a:t>
            </a:r>
            <a:endParaRPr lang="en-US" altLang="zh-CN" dirty="0"/>
          </a:p>
          <a:p>
            <a:pPr lvl="1"/>
            <a:r>
              <a:rPr lang="zh-CN" altLang="en-US" dirty="0"/>
              <a:t>经济管理中没有意义</a:t>
            </a:r>
            <a:endParaRPr lang="en-US" altLang="zh-CN" dirty="0"/>
          </a:p>
          <a:p>
            <a:r>
              <a:rPr lang="zh-CN" altLang="en-US" dirty="0"/>
              <a:t>仿真值</a:t>
            </a:r>
            <a:endParaRPr lang="en-US" altLang="zh-CN" dirty="0"/>
          </a:p>
          <a:p>
            <a:pPr lvl="1"/>
            <a:r>
              <a:rPr lang="zh-CN" altLang="en-US" dirty="0"/>
              <a:t>时间轴被分为一定间隔的时间段</a:t>
            </a:r>
            <a:endParaRPr lang="en-US" altLang="zh-CN" dirty="0"/>
          </a:p>
          <a:p>
            <a:pPr lvl="1"/>
            <a:r>
              <a:rPr lang="zh-CN" altLang="en-US" dirty="0"/>
              <a:t>时间段内的持续值代替瞬间值</a:t>
            </a:r>
            <a:endParaRPr lang="en-US" altLang="zh-CN" dirty="0"/>
          </a:p>
          <a:p>
            <a:pPr lvl="1"/>
            <a:r>
              <a:rPr lang="zh-CN" altLang="en-US" dirty="0"/>
              <a:t>离散值代替连续值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5453171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Outflow=1.2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遮盖板</a:t>
            </a:r>
          </a:p>
        </p:txBody>
      </p:sp>
    </p:spTree>
    <p:extLst>
      <p:ext uri="{BB962C8B-B14F-4D97-AF65-F5344CB8AC3E}">
        <p14:creationId xmlns:p14="http://schemas.microsoft.com/office/powerpoint/2010/main" val="5092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让系统动起来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流量            （率量）</a:t>
            </a:r>
            <a:endParaRPr lang="en-US" altLang="zh-CN" dirty="0"/>
          </a:p>
          <a:p>
            <a:pPr lvl="1"/>
            <a:r>
              <a:rPr lang="zh-CN" altLang="en-US" dirty="0"/>
              <a:t>每个单位</a:t>
            </a:r>
            <a:r>
              <a:rPr lang="en-US" altLang="zh-CN" dirty="0"/>
              <a:t>DT</a:t>
            </a:r>
            <a:r>
              <a:rPr lang="zh-CN" altLang="en-US" dirty="0"/>
              <a:t>中进入存量的数量</a:t>
            </a:r>
            <a:endParaRPr lang="en-US" altLang="zh-CN" dirty="0"/>
          </a:p>
          <a:p>
            <a:pPr lvl="1"/>
            <a:r>
              <a:rPr lang="zh-CN" altLang="en-US" dirty="0"/>
              <a:t>流量图中三要素</a:t>
            </a:r>
            <a:endParaRPr lang="en-US" altLang="zh-CN" dirty="0"/>
          </a:p>
          <a:p>
            <a:pPr lvl="2"/>
            <a:r>
              <a:rPr lang="zh-CN" altLang="en-US" dirty="0"/>
              <a:t>箭头：指示流量方向</a:t>
            </a:r>
            <a:endParaRPr lang="en-US" altLang="zh-CN" dirty="0"/>
          </a:p>
          <a:p>
            <a:pPr lvl="2"/>
            <a:r>
              <a:rPr lang="zh-CN" altLang="en-US" dirty="0"/>
              <a:t>阀门：调节流量</a:t>
            </a:r>
            <a:endParaRPr lang="en-US" altLang="zh-CN" dirty="0"/>
          </a:p>
          <a:p>
            <a:pPr lvl="2"/>
            <a:r>
              <a:rPr lang="zh-CN" altLang="en-US" dirty="0"/>
              <a:t>源（汇）：从‘源’来，或到‘漏’去</a:t>
            </a:r>
            <a:endParaRPr lang="en-US" altLang="zh-CN" dirty="0"/>
          </a:p>
          <a:p>
            <a:r>
              <a:rPr lang="zh-CN" altLang="en-US" dirty="0"/>
              <a:t>流量的数学含义：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数学中，积分  导数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工程中， 状态  变化速度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仓储管理， 仓库库存  入库量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企业人事， 录用新员工 企业员工数量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金融， 现金流 资产负债表项目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生物， 种群数量 死亡数量（率）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5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飞行员在驾驶飞机时，</a:t>
            </a:r>
            <a:r>
              <a:rPr lang="zh-CN" altLang="en-US" u="sng" dirty="0"/>
              <a:t>飞机的高度</a:t>
            </a:r>
            <a:r>
              <a:rPr lang="zh-CN" altLang="en-US" dirty="0"/>
              <a:t>，</a:t>
            </a:r>
            <a:r>
              <a:rPr lang="zh-CN" altLang="en-US" u="sng" dirty="0"/>
              <a:t>飞行的方向</a:t>
            </a:r>
            <a:endParaRPr lang="en-US" altLang="zh-CN" u="sng" dirty="0"/>
          </a:p>
          <a:p>
            <a:r>
              <a:rPr lang="zh-CN" altLang="en-US" dirty="0"/>
              <a:t>企业当中产成品的</a:t>
            </a:r>
            <a:r>
              <a:rPr lang="zh-CN" altLang="en-US" u="sng" dirty="0"/>
              <a:t>在库库存</a:t>
            </a:r>
            <a:r>
              <a:rPr lang="zh-CN" altLang="en-US" dirty="0"/>
              <a:t>，</a:t>
            </a:r>
            <a:r>
              <a:rPr lang="zh-CN" altLang="en-US" u="sng" dirty="0"/>
              <a:t>原材料仓库总零备件</a:t>
            </a:r>
            <a:endParaRPr lang="en-US" altLang="zh-CN" u="sng" dirty="0"/>
          </a:p>
          <a:p>
            <a:r>
              <a:rPr lang="zh-CN" altLang="en-US" u="sng" dirty="0"/>
              <a:t>股票的价值</a:t>
            </a:r>
            <a:endParaRPr lang="en-US" altLang="zh-CN" u="sng" dirty="0"/>
          </a:p>
          <a:p>
            <a:r>
              <a:rPr lang="zh-CN" altLang="en-US" u="sng" dirty="0"/>
              <a:t>人的体温</a:t>
            </a:r>
          </a:p>
        </p:txBody>
      </p:sp>
    </p:spTree>
    <p:extLst>
      <p:ext uri="{BB962C8B-B14F-4D97-AF65-F5344CB8AC3E}">
        <p14:creationId xmlns:p14="http://schemas.microsoft.com/office/powerpoint/2010/main" val="18364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二、系统流图法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系统流图法的要素</a:t>
            </a:r>
            <a:endParaRPr lang="en-US" altLang="zh-CN" dirty="0"/>
          </a:p>
          <a:p>
            <a:r>
              <a:rPr lang="zh-CN" altLang="en-US" dirty="0"/>
              <a:t>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流量</a:t>
            </a:r>
            <a:r>
              <a:rPr lang="en-US" altLang="zh-CN" dirty="0"/>
              <a:t>/</a:t>
            </a:r>
            <a:r>
              <a:rPr lang="zh-CN" altLang="en-US" dirty="0"/>
              <a:t>速率</a:t>
            </a:r>
            <a:endParaRPr lang="en-US" altLang="zh-CN" dirty="0"/>
          </a:p>
          <a:p>
            <a:r>
              <a:rPr lang="zh-CN" altLang="en-US" dirty="0"/>
              <a:t>物质源</a:t>
            </a:r>
            <a:r>
              <a:rPr lang="en-US" altLang="zh-CN" dirty="0"/>
              <a:t>/</a:t>
            </a:r>
            <a:r>
              <a:rPr lang="zh-CN" altLang="en-US" dirty="0"/>
              <a:t>漏</a:t>
            </a:r>
          </a:p>
          <a:p>
            <a:r>
              <a:rPr lang="zh-CN" altLang="en-US" dirty="0"/>
              <a:t>辅助变量</a:t>
            </a:r>
            <a:endParaRPr lang="en-US" altLang="zh-CN" dirty="0"/>
          </a:p>
          <a:p>
            <a:r>
              <a:rPr lang="zh-CN" altLang="en-US" dirty="0"/>
              <a:t>常数</a:t>
            </a:r>
            <a:endParaRPr lang="en-US" altLang="zh-CN" dirty="0"/>
          </a:p>
          <a:p>
            <a:r>
              <a:rPr lang="zh-CN" altLang="en-US" dirty="0"/>
              <a:t>外生变量</a:t>
            </a:r>
            <a:endParaRPr lang="en-US" altLang="zh-CN" dirty="0"/>
          </a:p>
          <a:p>
            <a:r>
              <a:rPr lang="zh-CN" altLang="en-US" dirty="0"/>
              <a:t>信息链</a:t>
            </a:r>
            <a:r>
              <a:rPr lang="en-US" altLang="zh-CN" dirty="0"/>
              <a:t>/</a:t>
            </a:r>
            <a:r>
              <a:rPr lang="zh-CN" altLang="en-US" dirty="0"/>
              <a:t>反馈链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7387" y="5298456"/>
            <a:ext cx="39300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图形表示法经过不断改进发展，被目前多数系统仿真软件采用。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44" y="1239778"/>
            <a:ext cx="7004881" cy="39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三、系统表达式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10851"/>
            <a:ext cx="5221056" cy="2295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系统表达式由方程组构成，利用方程来表达输入输出的平衡性，常用的表达式规范主要有：</a:t>
            </a:r>
            <a:endParaRPr lang="en-US" altLang="zh-CN" dirty="0"/>
          </a:p>
          <a:p>
            <a:pPr marL="82296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DYNAMO</a:t>
            </a:r>
            <a:r>
              <a:rPr lang="zh-CN" altLang="en-US" dirty="0"/>
              <a:t>方程</a:t>
            </a:r>
            <a:endParaRPr lang="en-US" altLang="zh-CN" dirty="0"/>
          </a:p>
          <a:p>
            <a:pPr marL="82296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/>
              <a:t>VENSIM</a:t>
            </a:r>
            <a:r>
              <a:rPr lang="zh-CN" altLang="en-US" dirty="0"/>
              <a:t>方程</a:t>
            </a:r>
            <a:endParaRPr lang="en-US" alt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483661408"/>
              </p:ext>
            </p:extLst>
          </p:nvPr>
        </p:nvGraphicFramePr>
        <p:xfrm>
          <a:off x="6382444" y="2348880"/>
          <a:ext cx="5259147" cy="4004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椭圆 11"/>
          <p:cNvSpPr/>
          <p:nvPr/>
        </p:nvSpPr>
        <p:spPr>
          <a:xfrm>
            <a:off x="6934472" y="3906457"/>
            <a:ext cx="2402863" cy="24028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19139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1890</TotalTime>
  <Words>1144</Words>
  <Application>Microsoft Macintosh PowerPoint</Application>
  <PresentationFormat>自定义</PresentationFormat>
  <Paragraphs>179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Wingdings</vt:lpstr>
      <vt:lpstr>数学 16x9</vt:lpstr>
      <vt:lpstr>Equation</vt:lpstr>
      <vt:lpstr>物流系统建模与仿真</vt:lpstr>
      <vt:lpstr>一、辨别流量存量的含义</vt:lpstr>
      <vt:lpstr>存量的含义</vt:lpstr>
      <vt:lpstr>流量的含义</vt:lpstr>
      <vt:lpstr>流量-让系统动起来</vt:lpstr>
      <vt:lpstr>练习：辨识存量、流量</vt:lpstr>
      <vt:lpstr>练习：辨识存量、流量</vt:lpstr>
      <vt:lpstr>二、系统流图法</vt:lpstr>
      <vt:lpstr>三、系统表达式</vt:lpstr>
      <vt:lpstr>DYNAMO方程规范</vt:lpstr>
      <vt:lpstr>PowerPoint 演示文稿</vt:lpstr>
      <vt:lpstr>方程类型</vt:lpstr>
      <vt:lpstr>方程类型</vt:lpstr>
      <vt:lpstr>VENSIM方程</vt:lpstr>
      <vt:lpstr>例：水温变化</vt:lpstr>
      <vt:lpstr>VENSIM表达式</vt:lpstr>
      <vt:lpstr>四、DT的合理选取</vt:lpstr>
      <vt:lpstr>计算结果对比</vt:lpstr>
      <vt:lpstr>总结系统表达式特点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114</cp:revision>
  <dcterms:created xsi:type="dcterms:W3CDTF">2018-02-25T17:57:50Z</dcterms:created>
  <dcterms:modified xsi:type="dcterms:W3CDTF">2019-06-29T11:04:39Z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