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8"/>
  </p:sldMasterIdLst>
  <p:notesMasterIdLst>
    <p:notesMasterId r:id="rId32"/>
  </p:notesMasterIdLst>
  <p:handoutMasterIdLst>
    <p:handoutMasterId r:id="rId33"/>
  </p:handoutMasterIdLst>
  <p:sldIdLst>
    <p:sldId id="256" r:id="rId9"/>
    <p:sldId id="257" r:id="rId10"/>
    <p:sldId id="279" r:id="rId11"/>
    <p:sldId id="278" r:id="rId12"/>
    <p:sldId id="258" r:id="rId13"/>
    <p:sldId id="262" r:id="rId14"/>
    <p:sldId id="263" r:id="rId15"/>
    <p:sldId id="259" r:id="rId16"/>
    <p:sldId id="271" r:id="rId17"/>
    <p:sldId id="270" r:id="rId18"/>
    <p:sldId id="274" r:id="rId19"/>
    <p:sldId id="267" r:id="rId20"/>
    <p:sldId id="260" r:id="rId21"/>
    <p:sldId id="265" r:id="rId22"/>
    <p:sldId id="268" r:id="rId23"/>
    <p:sldId id="269" r:id="rId24"/>
    <p:sldId id="272" r:id="rId25"/>
    <p:sldId id="273" r:id="rId26"/>
    <p:sldId id="277" r:id="rId27"/>
    <p:sldId id="261" r:id="rId28"/>
    <p:sldId id="276" r:id="rId29"/>
    <p:sldId id="266" r:id="rId30"/>
    <p:sldId id="275" r:id="rId31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5" autoAdjust="0"/>
    <p:restoredTop sz="95803" autoAdjust="0"/>
  </p:normalViewPr>
  <p:slideViewPr>
    <p:cSldViewPr showGuides="1">
      <p:cViewPr varScale="1">
        <p:scale>
          <a:sx n="91" d="100"/>
          <a:sy n="91" d="100"/>
        </p:scale>
        <p:origin x="208" y="48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34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2019年4月12日 Friday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2019年4月12日 Friday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2019年4月12日 Friday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2019年4月12日 Friday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2019年4月12日 Friday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2019年4月12日 Friday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2019年4月12日 Friday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2019年4月12日 Friday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2019年4月12日 Friday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2019年4月12日 Friday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2019年4月12日 Friday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2019年4月12日 Friday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2019年4月12日 Friday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2019年4月12日 Friday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第九节 一阶反馈系统 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二、一阶负反馈结构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负反馈结构</a:t>
            </a:r>
            <a:endParaRPr lang="en-US" altLang="zh-CN" dirty="0"/>
          </a:p>
          <a:p>
            <a:pPr lvl="1"/>
            <a:r>
              <a:rPr lang="zh-CN" altLang="en-US" dirty="0"/>
              <a:t>隔离法（开环分析）：传导回来的反馈被弱化</a:t>
            </a:r>
            <a:endParaRPr lang="en-US" altLang="zh-CN" dirty="0"/>
          </a:p>
          <a:p>
            <a:pPr lvl="1"/>
            <a:r>
              <a:rPr lang="zh-CN" altLang="en-US" dirty="0"/>
              <a:t>反馈回路呈现趋向平衡点的变化</a:t>
            </a:r>
            <a:endParaRPr lang="en-US" altLang="zh-CN" dirty="0"/>
          </a:p>
          <a:p>
            <a:pPr lvl="1"/>
            <a:r>
              <a:rPr lang="zh-CN" altLang="en-US" dirty="0"/>
              <a:t>指数的变化路径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025" y="4187124"/>
            <a:ext cx="3974232" cy="26494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636" y="2075683"/>
            <a:ext cx="3781621" cy="23659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865" y="107706"/>
            <a:ext cx="3349382" cy="187669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14292" y="530120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对比正反馈的变化趋势</a:t>
            </a:r>
          </a:p>
        </p:txBody>
      </p:sp>
    </p:spTree>
    <p:extLst>
      <p:ext uri="{BB962C8B-B14F-4D97-AF65-F5344CB8AC3E}">
        <p14:creationId xmlns:p14="http://schemas.microsoft.com/office/powerpoint/2010/main" val="274571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库存调整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已知一库存系统，当前库存量为</a:t>
            </a:r>
            <a:r>
              <a:rPr lang="en-US" altLang="zh-CN" dirty="0"/>
              <a:t>2000</a:t>
            </a:r>
            <a:r>
              <a:rPr lang="zh-CN" altLang="en-US" dirty="0"/>
              <a:t>件，期望库存量为</a:t>
            </a:r>
            <a:r>
              <a:rPr lang="en-US" altLang="zh-CN" dirty="0"/>
              <a:t>8000</a:t>
            </a:r>
            <a:r>
              <a:rPr lang="zh-CN" altLang="en-US" dirty="0"/>
              <a:t>件，每周向供应商订货一次，计划用五周时间调整到期望库存</a:t>
            </a:r>
          </a:p>
        </p:txBody>
      </p:sp>
    </p:spTree>
    <p:extLst>
      <p:ext uri="{BB962C8B-B14F-4D97-AF65-F5344CB8AC3E}">
        <p14:creationId xmlns:p14="http://schemas.microsoft.com/office/powerpoint/2010/main" val="274277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库存调整分析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509088" cy="4572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右图给出了某库存管理系统的因果分析图，尝试从图中读出系统运作的原理，作出系统流图。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某仓库设有一个期望库存，当库存存量与期望存量有差距时就启动进货程序，但每次进货都依据将计划分成</a:t>
            </a:r>
            <a:r>
              <a:rPr lang="en-US" altLang="zh-CN" dirty="0"/>
              <a:t>n</a:t>
            </a:r>
            <a:r>
              <a:rPr lang="zh-CN" altLang="en-US" dirty="0"/>
              <a:t>天的任务量。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525" y="1109245"/>
            <a:ext cx="5668369" cy="283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4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案例（负反馈）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2204864"/>
            <a:ext cx="6013144" cy="39673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右上是系统模型的流图，原库存存量设为</a:t>
            </a:r>
            <a:r>
              <a:rPr lang="en-US" altLang="zh-CN" dirty="0"/>
              <a:t>0</a:t>
            </a:r>
            <a:r>
              <a:rPr lang="zh-CN" altLang="en-US" dirty="0"/>
              <a:t>，调整时间设为</a:t>
            </a:r>
            <a:r>
              <a:rPr lang="en-US" altLang="zh-CN" dirty="0"/>
              <a:t>3</a:t>
            </a:r>
            <a:r>
              <a:rPr lang="zh-CN" altLang="en-US" dirty="0"/>
              <a:t>，期望库存设为</a:t>
            </a:r>
            <a:r>
              <a:rPr lang="en-US" altLang="zh-CN" dirty="0"/>
              <a:t>8000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观察存量变化规律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改变库存调整时间的大小，观察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926" y="3845869"/>
            <a:ext cx="4749899" cy="30121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36" y="87710"/>
            <a:ext cx="5688632" cy="265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负反馈的一般结构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293064" cy="4572000"/>
          </a:xfrm>
        </p:spPr>
        <p:txBody>
          <a:bodyPr/>
          <a:lstStyle/>
          <a:p>
            <a:r>
              <a:rPr lang="zh-CN" altLang="en-US" dirty="0"/>
              <a:t>负反馈结构是平衡型系统，基本结构包括以下四块</a:t>
            </a:r>
            <a:endParaRPr lang="en-US" altLang="zh-CN" dirty="0"/>
          </a:p>
          <a:p>
            <a:pPr lvl="1"/>
            <a:r>
              <a:rPr lang="zh-CN" altLang="en-US" dirty="0"/>
              <a:t>存量</a:t>
            </a:r>
            <a:endParaRPr lang="en-US" altLang="zh-CN" dirty="0"/>
          </a:p>
          <a:p>
            <a:pPr lvl="1"/>
            <a:r>
              <a:rPr lang="zh-CN" altLang="en-US" dirty="0"/>
              <a:t>目标</a:t>
            </a:r>
            <a:endParaRPr lang="en-US" altLang="zh-CN" dirty="0"/>
          </a:p>
          <a:p>
            <a:pPr lvl="1"/>
            <a:r>
              <a:rPr lang="zh-CN" altLang="en-US" dirty="0"/>
              <a:t>偏差</a:t>
            </a:r>
            <a:endParaRPr lang="en-US" altLang="zh-CN" dirty="0"/>
          </a:p>
          <a:p>
            <a:pPr lvl="1"/>
            <a:r>
              <a:rPr lang="zh-CN" altLang="en-US" dirty="0"/>
              <a:t>矫正速率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476" y="151099"/>
            <a:ext cx="5126761" cy="340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三、负反馈系统的流量控制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3195" y="2259301"/>
            <a:ext cx="10034353" cy="225934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基本反馈回路作为系统结构的一部分出现</a:t>
            </a:r>
            <a:endParaRPr lang="en-US" altLang="zh-CN" sz="2400" dirty="0"/>
          </a:p>
          <a:p>
            <a:r>
              <a:rPr lang="zh-CN" altLang="en-US" sz="2400" dirty="0"/>
              <a:t>存量表现出更为复杂的结果形式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库存调整：在库存调整系统当中加入销售部分，销售部分的速率用测试函数</a:t>
            </a:r>
            <a:r>
              <a:rPr lang="en-US" altLang="zh-CN" sz="2400" dirty="0"/>
              <a:t>STEP</a:t>
            </a:r>
            <a:r>
              <a:rPr lang="zh-CN" altLang="en-US" sz="2400" dirty="0"/>
              <a:t>（</a:t>
            </a:r>
            <a:r>
              <a:rPr lang="en-US" altLang="zh-CN" sz="2400" dirty="0"/>
              <a:t>200,15</a:t>
            </a:r>
            <a:r>
              <a:rPr lang="zh-CN" altLang="en-US" sz="2400" dirty="0"/>
              <a:t>）来做参数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372" y="3429000"/>
            <a:ext cx="5349268" cy="310169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94F5CE1-3CF5-D444-85B5-547681A02C57}"/>
              </a:ext>
            </a:extLst>
          </p:cNvPr>
          <p:cNvSpPr/>
          <p:nvPr/>
        </p:nvSpPr>
        <p:spPr>
          <a:xfrm>
            <a:off x="1573195" y="1579339"/>
            <a:ext cx="6647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案例：库存控制系统加入销售的库存调整</a:t>
            </a:r>
          </a:p>
        </p:txBody>
      </p:sp>
    </p:spTree>
    <p:extLst>
      <p:ext uri="{BB962C8B-B14F-4D97-AF65-F5344CB8AC3E}">
        <p14:creationId xmlns:p14="http://schemas.microsoft.com/office/powerpoint/2010/main" val="204449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理解负反馈的增长方式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补偿特性：负反馈系统具有当状态变量受外界输入（输出）速率作用时，仍然力图使状态变量趋于目标值的特性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711" y="3933056"/>
            <a:ext cx="4387416" cy="29249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2" y="2591096"/>
            <a:ext cx="7460846" cy="280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4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“寻的” 行为的模式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负反馈趋向于状态的平衡点发展</a:t>
            </a:r>
            <a:endParaRPr lang="en-US" altLang="zh-CN" dirty="0"/>
          </a:p>
          <a:p>
            <a:pPr lvl="1"/>
            <a:r>
              <a:rPr lang="zh-CN" altLang="en-US" dirty="0"/>
              <a:t>模式</a:t>
            </a:r>
            <a:r>
              <a:rPr lang="en-US" altLang="zh-CN" dirty="0"/>
              <a:t>1</a:t>
            </a:r>
            <a:r>
              <a:rPr lang="zh-CN" altLang="en-US" dirty="0"/>
              <a:t>：当状态为正数，差距为正时</a:t>
            </a:r>
            <a:endParaRPr lang="en-US" altLang="zh-CN" dirty="0"/>
          </a:p>
          <a:p>
            <a:pPr lvl="1"/>
            <a:r>
              <a:rPr lang="zh-CN" altLang="en-US" dirty="0"/>
              <a:t>模式</a:t>
            </a:r>
            <a:r>
              <a:rPr lang="en-US" altLang="zh-CN" dirty="0"/>
              <a:t>2</a:t>
            </a:r>
            <a:r>
              <a:rPr lang="zh-CN" altLang="en-US" dirty="0"/>
              <a:t>：当状态为正数，差距为负时</a:t>
            </a:r>
            <a:endParaRPr lang="en-US" altLang="zh-CN" dirty="0"/>
          </a:p>
          <a:p>
            <a:pPr lvl="1"/>
            <a:r>
              <a:rPr lang="zh-CN" altLang="en-US" dirty="0"/>
              <a:t>模式</a:t>
            </a:r>
            <a:r>
              <a:rPr lang="en-US" altLang="zh-CN" dirty="0"/>
              <a:t>3</a:t>
            </a:r>
            <a:r>
              <a:rPr lang="zh-CN" altLang="en-US" dirty="0"/>
              <a:t>：当状态为正数，差距为零时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系统增长的动力来自哪里？</a:t>
            </a:r>
          </a:p>
        </p:txBody>
      </p:sp>
    </p:spTree>
    <p:extLst>
      <p:ext uri="{BB962C8B-B14F-4D97-AF65-F5344CB8AC3E}">
        <p14:creationId xmlns:p14="http://schemas.microsoft.com/office/powerpoint/2010/main" val="154796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调节时间常数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6229168" cy="4572000"/>
          </a:xfrm>
        </p:spPr>
        <p:txBody>
          <a:bodyPr/>
          <a:lstStyle/>
          <a:p>
            <a:r>
              <a:rPr lang="zh-CN" altLang="en-US" dirty="0"/>
              <a:t>负反馈的时间常数调节系统对目标的反应快慢</a:t>
            </a:r>
            <a:endParaRPr lang="en-US" altLang="zh-CN" dirty="0"/>
          </a:p>
          <a:p>
            <a:r>
              <a:rPr lang="zh-CN" altLang="en-US" dirty="0"/>
              <a:t>尝试调节右侧系统模型中的“库存调整时间”</a:t>
            </a:r>
            <a:endParaRPr lang="en-US" altLang="zh-CN" dirty="0"/>
          </a:p>
          <a:p>
            <a:r>
              <a:rPr lang="zh-CN" altLang="en-US" dirty="0"/>
              <a:t>观察“库存量”的变化趋势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292" y="3886200"/>
            <a:ext cx="7460846" cy="280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8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调节时间常数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4789008" cy="4572000"/>
          </a:xfrm>
        </p:spPr>
        <p:txBody>
          <a:bodyPr/>
          <a:lstStyle/>
          <a:p>
            <a:r>
              <a:rPr lang="zh-CN" altLang="en-US" dirty="0"/>
              <a:t>以右侧一般性的负反馈回路系统为例</a:t>
            </a:r>
            <a:endParaRPr lang="en-US" altLang="zh-CN" dirty="0"/>
          </a:p>
          <a:p>
            <a:r>
              <a:rPr lang="zh-CN" altLang="en-US" dirty="0"/>
              <a:t>调整时间</a:t>
            </a:r>
            <a:r>
              <a:rPr lang="en-US" altLang="zh-CN" dirty="0"/>
              <a:t>CONST</a:t>
            </a:r>
            <a:r>
              <a:rPr lang="zh-CN" altLang="en-US" dirty="0"/>
              <a:t>代表了系统能在多久之内外城纠偏行为</a:t>
            </a:r>
            <a:endParaRPr lang="en-US" altLang="zh-CN" dirty="0"/>
          </a:p>
          <a:p>
            <a:r>
              <a:rPr lang="zh-CN" altLang="en-US" dirty="0"/>
              <a:t>如果系统能迅速满足</a:t>
            </a:r>
            <a:r>
              <a:rPr lang="zh-CN" altLang="en-US"/>
              <a:t>矫正，则调整时间较小；反之，较大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364" y="404664"/>
            <a:ext cx="6687631" cy="293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1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一阶系统的基本结构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4861016" cy="457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所谓一阶系统，即存在一个状态变量的反馈系统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系统阶数是由系统中包含多少个状态变量决定的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在存量流量结构中引入反馈过程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通常这种结构只有一个存量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一阶系统的类型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线性系统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非线性系统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00" y="143961"/>
            <a:ext cx="5046398" cy="33772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607" y="4149080"/>
            <a:ext cx="2989239" cy="161705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72693" y="5580089"/>
            <a:ext cx="2989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7030A0"/>
                </a:solidFill>
              </a:rPr>
              <a:t>复杂的系统由多个基本结构组成，一阶系统作为基础结构支撑了许多系统的运行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CAF67F3D-3DC6-4B4F-98FB-528FFEC62E76}"/>
              </a:ext>
            </a:extLst>
          </p:cNvPr>
          <p:cNvCxnSpPr/>
          <p:nvPr/>
        </p:nvCxnSpPr>
        <p:spPr>
          <a:xfrm flipH="1">
            <a:off x="9910836" y="908720"/>
            <a:ext cx="216024" cy="324036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01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负反馈的特点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基于状态值与目标值之间的差距发挥调节作用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时间常数决定系统对状态变化的反应速度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896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练习：劳动力补充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企业原有工人</a:t>
            </a:r>
            <a:r>
              <a:rPr lang="en-US" altLang="zh-CN" dirty="0"/>
              <a:t>200</a:t>
            </a:r>
            <a:r>
              <a:rPr lang="zh-CN" altLang="en-US" dirty="0"/>
              <a:t>人，由于市场的扩大需要加大人力投入，目前计划将工人总数扩大到</a:t>
            </a:r>
            <a:r>
              <a:rPr lang="en-US" altLang="zh-CN" dirty="0"/>
              <a:t>800</a:t>
            </a:r>
            <a:r>
              <a:rPr lang="zh-CN" altLang="en-US" dirty="0"/>
              <a:t>人，人事部门招人时调整时间设为</a:t>
            </a:r>
            <a:r>
              <a:rPr lang="en-US" altLang="zh-CN" dirty="0"/>
              <a:t>5</a:t>
            </a:r>
            <a:r>
              <a:rPr lang="zh-CN" altLang="en-US" dirty="0"/>
              <a:t>周，请做出相应的系统仿真</a:t>
            </a:r>
          </a:p>
        </p:txBody>
      </p:sp>
    </p:spTree>
    <p:extLst>
      <p:ext uri="{BB962C8B-B14F-4D97-AF65-F5344CB8AC3E}">
        <p14:creationId xmlns:p14="http://schemas.microsoft.com/office/powerpoint/2010/main" val="251700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一阶系统总结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一阶系统基本结构</a:t>
            </a:r>
            <a:endParaRPr lang="en-US" altLang="zh-CN" dirty="0"/>
          </a:p>
          <a:p>
            <a:pPr lvl="1"/>
            <a:r>
              <a:rPr lang="zh-CN" altLang="en-US" dirty="0"/>
              <a:t>正反馈结构  </a:t>
            </a:r>
            <a:r>
              <a:rPr lang="en-US" altLang="zh-CN" dirty="0">
                <a:sym typeface="Wingdings" panose="05000000000000000000" pitchFamily="2" charset="2"/>
              </a:rPr>
              <a:t>-&gt;  </a:t>
            </a:r>
            <a:r>
              <a:rPr lang="zh-CN" altLang="en-US" dirty="0">
                <a:sym typeface="Wingdings" panose="05000000000000000000" pitchFamily="2" charset="2"/>
              </a:rPr>
              <a:t>不断增强</a:t>
            </a:r>
            <a:endParaRPr lang="en-US" altLang="zh-CN" dirty="0"/>
          </a:p>
          <a:p>
            <a:pPr lvl="1"/>
            <a:r>
              <a:rPr lang="zh-CN" altLang="en-US" dirty="0"/>
              <a:t>负反馈结构  </a:t>
            </a:r>
            <a:r>
              <a:rPr lang="en-US" altLang="zh-CN" dirty="0"/>
              <a:t>-&gt;  </a:t>
            </a:r>
            <a:r>
              <a:rPr lang="zh-CN" altLang="en-US" dirty="0"/>
              <a:t>反复调节</a:t>
            </a:r>
            <a:endParaRPr lang="en-US" altLang="zh-CN" dirty="0"/>
          </a:p>
          <a:p>
            <a:r>
              <a:rPr lang="zh-CN" altLang="en-US" dirty="0"/>
              <a:t>状态变量的表现形式</a:t>
            </a:r>
            <a:endParaRPr lang="en-US" altLang="zh-CN" dirty="0"/>
          </a:p>
          <a:p>
            <a:pPr lvl="1"/>
            <a:r>
              <a:rPr lang="zh-CN" altLang="en-US" dirty="0"/>
              <a:t>指数特征</a:t>
            </a:r>
            <a:endParaRPr lang="en-US" altLang="zh-CN" dirty="0"/>
          </a:p>
          <a:p>
            <a:pPr lvl="1"/>
            <a:r>
              <a:rPr lang="zh-CN" altLang="en-US" dirty="0"/>
              <a:t>趋向平衡点（负反馈）</a:t>
            </a:r>
          </a:p>
        </p:txBody>
      </p:sp>
    </p:spTree>
    <p:extLst>
      <p:ext uri="{BB962C8B-B14F-4D97-AF65-F5344CB8AC3E}">
        <p14:creationId xmlns:p14="http://schemas.microsoft.com/office/powerpoint/2010/main" val="175001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005032" cy="4572000"/>
          </a:xfrm>
        </p:spPr>
        <p:txBody>
          <a:bodyPr/>
          <a:lstStyle/>
          <a:p>
            <a:r>
              <a:rPr lang="zh-CN" altLang="en-US" dirty="0"/>
              <a:t>使用负反馈回路的基本结构分析延迟效果</a:t>
            </a:r>
            <a:endParaRPr lang="en-US" altLang="zh-CN" dirty="0"/>
          </a:p>
          <a:p>
            <a:pPr lvl="1"/>
            <a:r>
              <a:rPr lang="zh-CN" altLang="en-US" dirty="0"/>
              <a:t>若差距</a:t>
            </a:r>
            <a:r>
              <a:rPr lang="en-US" altLang="zh-CN" dirty="0"/>
              <a:t>DIST</a:t>
            </a:r>
            <a:r>
              <a:rPr lang="zh-CN" altLang="en-US" dirty="0"/>
              <a:t>变量中使用延迟函数，系统发生什么变化</a:t>
            </a:r>
            <a:endParaRPr lang="en-US" altLang="zh-CN" dirty="0"/>
          </a:p>
          <a:p>
            <a:pPr lvl="1"/>
            <a:r>
              <a:rPr lang="zh-CN" altLang="en-US" dirty="0"/>
              <a:t>若目标</a:t>
            </a:r>
            <a:r>
              <a:rPr lang="en-US" altLang="zh-CN" dirty="0"/>
              <a:t>GL</a:t>
            </a:r>
            <a:r>
              <a:rPr lang="zh-CN" altLang="en-US" dirty="0"/>
              <a:t>不是固定的，系统如何变化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477" y="2996952"/>
            <a:ext cx="5824711" cy="27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C5F4C-17EF-9949-A460-F8445CCC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示例：一阶系统分析图示例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B18C7B-CD01-FB45-AC74-41BF6BBEE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132" y="2132856"/>
            <a:ext cx="6319621" cy="334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7D6C6-8A84-7F4E-997A-0199F0E9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示例：一阶系统流图示例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0DB5BD-DB9B-7841-9FC3-97B7E83C5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352" y="1417637"/>
            <a:ext cx="7070120" cy="50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7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一、一阶正反馈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复利</a:t>
            </a:r>
            <a:endParaRPr lang="en-US" altLang="zh-CN" dirty="0"/>
          </a:p>
          <a:p>
            <a:pPr lvl="1"/>
            <a:r>
              <a:rPr lang="zh-CN" altLang="en-US" dirty="0"/>
              <a:t>银行本金</a:t>
            </a:r>
            <a:r>
              <a:rPr lang="en-US" altLang="zh-CN" dirty="0"/>
              <a:t>20</a:t>
            </a:r>
            <a:r>
              <a:rPr lang="zh-CN" altLang="en-US" dirty="0"/>
              <a:t>万元，如果按照利息每年百分之</a:t>
            </a:r>
            <a:r>
              <a:rPr lang="en-US" altLang="zh-CN" dirty="0"/>
              <a:t>7</a:t>
            </a:r>
            <a:r>
              <a:rPr lang="zh-CN" altLang="en-US" dirty="0"/>
              <a:t>算，二十年后本金将会是多少，一百年后是多少，这个过程中本金是沿什么轨迹增长的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3212976"/>
            <a:ext cx="3959281" cy="2785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316" y="3172460"/>
            <a:ext cx="3667411" cy="234048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658644" y="4149079"/>
            <a:ext cx="504056" cy="108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45177" y="4365974"/>
            <a:ext cx="2678938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本金</a:t>
            </a:r>
            <a:r>
              <a:rPr lang="en-US" altLang="zh-CN" dirty="0"/>
              <a:t>=INTEG(</a:t>
            </a:r>
            <a:r>
              <a:rPr lang="zh-CN" altLang="en-US" dirty="0"/>
              <a:t>利息，</a:t>
            </a:r>
            <a:r>
              <a:rPr lang="en-US" altLang="zh-CN" dirty="0"/>
              <a:t>20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利息</a:t>
            </a:r>
            <a:r>
              <a:rPr lang="en-US" altLang="zh-CN" dirty="0"/>
              <a:t>=0.07</a:t>
            </a:r>
            <a:r>
              <a:rPr lang="zh-CN" altLang="en-US" dirty="0"/>
              <a:t>*本金</a:t>
            </a:r>
          </a:p>
        </p:txBody>
      </p:sp>
    </p:spTree>
    <p:extLst>
      <p:ext uri="{BB962C8B-B14F-4D97-AF65-F5344CB8AC3E}">
        <p14:creationId xmlns:p14="http://schemas.microsoft.com/office/powerpoint/2010/main" val="40287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正反馈的基本结构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存量</a:t>
            </a:r>
            <a:endParaRPr lang="en-US" altLang="zh-CN" dirty="0"/>
          </a:p>
          <a:p>
            <a:r>
              <a:rPr lang="zh-CN" altLang="en-US" dirty="0"/>
              <a:t>流量</a:t>
            </a:r>
            <a:endParaRPr lang="en-US" altLang="zh-CN" dirty="0"/>
          </a:p>
          <a:p>
            <a:r>
              <a:rPr lang="zh-CN" altLang="en-US" dirty="0"/>
              <a:t>参数</a:t>
            </a:r>
            <a:endParaRPr lang="en-US" altLang="zh-CN" dirty="0"/>
          </a:p>
          <a:p>
            <a:r>
              <a:rPr lang="zh-CN" altLang="en-US" dirty="0"/>
              <a:t>反馈链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381" y="1327680"/>
            <a:ext cx="4695301" cy="255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7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正反馈基本趋势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1600200"/>
            <a:ext cx="6301175" cy="4572000"/>
          </a:xfrm>
        </p:spPr>
        <p:txBody>
          <a:bodyPr/>
          <a:lstStyle/>
          <a:p>
            <a:r>
              <a:rPr lang="zh-CN" altLang="en-US" dirty="0"/>
              <a:t>建立一个简单正反馈模型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状态</a:t>
            </a:r>
            <a:r>
              <a:rPr lang="en-US" altLang="zh-CN" sz="1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=INTEG(</a:t>
            </a:r>
            <a:r>
              <a:rPr lang="zh-CN" altLang="en-US" sz="1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速率，</a:t>
            </a:r>
            <a:r>
              <a:rPr lang="en-US" altLang="zh-CN" sz="1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1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1800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速率</a:t>
            </a:r>
            <a:r>
              <a:rPr lang="en-US" altLang="zh-CN" sz="1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zh-CN" altLang="en-US" sz="1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参数*状态</a:t>
            </a:r>
            <a:endParaRPr lang="en-US" altLang="zh-CN" sz="1800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lang="en-US" altLang="zh-CN" sz="1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=0.25</a:t>
            </a:r>
          </a:p>
          <a:p>
            <a:pPr marL="0" indent="0">
              <a:buNone/>
            </a:pPr>
            <a:r>
              <a:rPr lang="zh-CN" altLang="en-US" sz="2400" dirty="0"/>
              <a:t>观察存量状态的变化特点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1800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508" y="2992735"/>
            <a:ext cx="4694312" cy="31295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519" y="0"/>
            <a:ext cx="4695301" cy="25567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89208" y="235231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7030A0"/>
                </a:solidFill>
              </a:rPr>
              <a:t>时间常数</a:t>
            </a:r>
          </a:p>
        </p:txBody>
      </p:sp>
      <p:sp>
        <p:nvSpPr>
          <p:cNvPr id="7" name="椭圆 6"/>
          <p:cNvSpPr/>
          <p:nvPr/>
        </p:nvSpPr>
        <p:spPr>
          <a:xfrm>
            <a:off x="6814492" y="1550276"/>
            <a:ext cx="1224136" cy="726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54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正反馈的特点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正反馈闭合回路中，某一部分的变化引起全体在同一个方向上无休止的变化过程</a:t>
            </a:r>
            <a:endParaRPr lang="en-US" altLang="zh-CN" dirty="0"/>
          </a:p>
          <a:p>
            <a:r>
              <a:rPr lang="zh-CN" altLang="en-US" dirty="0"/>
              <a:t>基本正反馈结构没有平衡，两种模式</a:t>
            </a:r>
            <a:endParaRPr lang="en-US" altLang="zh-CN" dirty="0"/>
          </a:p>
          <a:p>
            <a:pPr lvl="1"/>
            <a:r>
              <a:rPr lang="zh-CN" altLang="en-US" dirty="0"/>
              <a:t>良性循环</a:t>
            </a:r>
            <a:endParaRPr lang="en-US" altLang="zh-CN" dirty="0"/>
          </a:p>
          <a:p>
            <a:pPr lvl="1"/>
            <a:r>
              <a:rPr lang="zh-CN" altLang="en-US" dirty="0"/>
              <a:t>恶性循环</a:t>
            </a:r>
            <a:endParaRPr lang="en-US" altLang="zh-CN" dirty="0"/>
          </a:p>
          <a:p>
            <a:r>
              <a:rPr lang="zh-CN" altLang="en-US" dirty="0"/>
              <a:t>时间常数调节了变化快慢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05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“雪崩效应”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725112" cy="4572000"/>
          </a:xfrm>
        </p:spPr>
        <p:txBody>
          <a:bodyPr/>
          <a:lstStyle/>
          <a:p>
            <a:r>
              <a:rPr lang="zh-CN" altLang="en-US" dirty="0"/>
              <a:t>“滚雪球”、“雪崩效应”是正反馈过程的形象比喻，反应一个发展过程愈演愈烈的增长或者衰减</a:t>
            </a:r>
            <a:endParaRPr lang="en-US" altLang="zh-CN" dirty="0"/>
          </a:p>
          <a:p>
            <a:r>
              <a:rPr lang="zh-CN" altLang="en-US" dirty="0"/>
              <a:t>正反馈可以形成良性循环和恶性循环两种循环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524" y="1399244"/>
            <a:ext cx="4619161" cy="401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3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2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5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6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2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1796</TotalTime>
  <Words>881</Words>
  <Application>Microsoft Macintosh PowerPoint</Application>
  <PresentationFormat>自定义</PresentationFormat>
  <Paragraphs>101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华文楷体</vt:lpstr>
      <vt:lpstr>微软雅黑</vt:lpstr>
      <vt:lpstr>Arial</vt:lpstr>
      <vt:lpstr>Euphemia</vt:lpstr>
      <vt:lpstr>数学 16x9</vt:lpstr>
      <vt:lpstr>物流系统建模与仿真</vt:lpstr>
      <vt:lpstr>一阶系统的基本结构</vt:lpstr>
      <vt:lpstr>示例：一阶系统分析图示例</vt:lpstr>
      <vt:lpstr>示例：一阶系统流图示例</vt:lpstr>
      <vt:lpstr>一、一阶正反馈</vt:lpstr>
      <vt:lpstr>正反馈的基本结构</vt:lpstr>
      <vt:lpstr>正反馈基本趋势</vt:lpstr>
      <vt:lpstr>正反馈的特点</vt:lpstr>
      <vt:lpstr>“雪崩效应”</vt:lpstr>
      <vt:lpstr>二、一阶负反馈结构</vt:lpstr>
      <vt:lpstr>库存调整</vt:lpstr>
      <vt:lpstr>库存调整分析</vt:lpstr>
      <vt:lpstr>案例（负反馈）</vt:lpstr>
      <vt:lpstr>负反馈的一般结构</vt:lpstr>
      <vt:lpstr>三、负反馈系统的流量控制</vt:lpstr>
      <vt:lpstr>理解负反馈的增长方式</vt:lpstr>
      <vt:lpstr>“寻的” 行为的模式</vt:lpstr>
      <vt:lpstr>调节时间常数</vt:lpstr>
      <vt:lpstr>调节时间常数</vt:lpstr>
      <vt:lpstr>负反馈的特点</vt:lpstr>
      <vt:lpstr>练习：劳动力补充</vt:lpstr>
      <vt:lpstr>一阶系统总结</vt:lpstr>
      <vt:lpstr>练习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82</cp:revision>
  <dcterms:created xsi:type="dcterms:W3CDTF">2018-02-25T17:57:50Z</dcterms:created>
  <dcterms:modified xsi:type="dcterms:W3CDTF">2019-04-12T04:26:54Z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