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91" r:id="rId23"/>
    <p:sldId id="292" r:id="rId24"/>
    <p:sldId id="264" r:id="rId25"/>
    <p:sldId id="265" r:id="rId26"/>
    <p:sldId id="276" r:id="rId27"/>
    <p:sldId id="266" r:id="rId28"/>
    <p:sldId id="270" r:id="rId2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376" autoAdjust="0"/>
  </p:normalViewPr>
  <p:slideViewPr>
    <p:cSldViewPr showGuides="1">
      <p:cViewPr varScale="1">
        <p:scale>
          <a:sx n="105" d="100"/>
          <a:sy n="105" d="100"/>
        </p:scale>
        <p:origin x="880" y="184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2019年4月28日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四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动态函数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89ABF-1A57-2946-8351-FBF9E754266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三、测试函数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测试函数常用来测试系统的输入输出性质，在软件里被归入“测试函数”类，其自身具有动态性。</a:t>
            </a:r>
            <a:endParaRPr lang="en-US" altLang="zh-CN" dirty="0"/>
          </a:p>
          <a:p>
            <a:r>
              <a:rPr lang="zh-CN" altLang="en-US" dirty="0"/>
              <a:t>必须掌握的几个测试函数</a:t>
            </a:r>
            <a:endParaRPr lang="en-US" altLang="zh-CN" dirty="0"/>
          </a:p>
          <a:p>
            <a:pPr lvl="1"/>
            <a:r>
              <a:rPr lang="zh-CN" altLang="en-US" dirty="0"/>
              <a:t>阶跃函数</a:t>
            </a:r>
            <a:endParaRPr lang="en-US" altLang="zh-CN" dirty="0"/>
          </a:p>
          <a:p>
            <a:pPr lvl="1"/>
            <a:r>
              <a:rPr lang="zh-CN" altLang="en-US" dirty="0"/>
              <a:t>斜坡函数</a:t>
            </a:r>
            <a:endParaRPr lang="en-US" altLang="zh-CN" dirty="0"/>
          </a:p>
          <a:p>
            <a:pPr lvl="1"/>
            <a:r>
              <a:rPr lang="zh-CN" altLang="en-US" dirty="0"/>
              <a:t>脉冲函数</a:t>
            </a:r>
            <a:endParaRPr lang="en-US" altLang="zh-CN" dirty="0"/>
          </a:p>
          <a:p>
            <a:pPr lvl="1"/>
            <a:r>
              <a:rPr lang="zh-CN" altLang="en-US" dirty="0"/>
              <a:t>延迟函数</a:t>
            </a:r>
            <a:endParaRPr lang="en-US" altLang="zh-CN" dirty="0"/>
          </a:p>
          <a:p>
            <a:pPr lvl="1"/>
            <a:r>
              <a:rPr lang="zh-CN" altLang="en-US" dirty="0"/>
              <a:t>平滑函数</a:t>
            </a:r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阶跃函数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/>
              <a:t>从时间轴某时刻开始，之前为</a:t>
            </a:r>
            <a:r>
              <a:rPr lang="en-US" altLang="zh-CN"/>
              <a:t>0</a:t>
            </a:r>
            <a:r>
              <a:rPr lang="zh-CN" altLang="en-US"/>
              <a:t>，之后直接越到某数值。</a:t>
            </a:r>
            <a:endParaRPr lang="en-US" altLang="zh-CN"/>
          </a:p>
          <a:p>
            <a:r>
              <a:rPr lang="zh-CN" altLang="en-US"/>
              <a:t>模仿某业务开始并持续的状态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step(</a:t>
            </a:r>
            <a:r>
              <a:rPr lang="zh-CN" altLang="en-US"/>
              <a:t>数值</a:t>
            </a:r>
            <a:r>
              <a:rPr lang="en-US" altLang="zh-CN"/>
              <a:t>,</a:t>
            </a:r>
            <a:r>
              <a:rPr lang="zh-CN" altLang="en-US"/>
              <a:t>时间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斜坡函数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在某时间段内从</a:t>
            </a:r>
            <a:r>
              <a:rPr lang="en-US" altLang="zh-CN" dirty="0"/>
              <a:t>0</a:t>
            </a:r>
            <a:r>
              <a:rPr lang="zh-CN" altLang="en-US" dirty="0"/>
              <a:t>逐步抬升至制定值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RAMP(</a:t>
            </a:r>
            <a:r>
              <a:rPr lang="zh-CN" altLang="en-US" dirty="0"/>
              <a:t>斜率</a:t>
            </a:r>
            <a:r>
              <a:rPr lang="en-US" altLang="zh-CN" dirty="0"/>
              <a:t>,</a:t>
            </a:r>
            <a:r>
              <a:rPr lang="zh-CN" altLang="en-US" dirty="0"/>
              <a:t>开始时间</a:t>
            </a:r>
            <a:r>
              <a:rPr lang="en-US" altLang="zh-CN" dirty="0"/>
              <a:t>,</a:t>
            </a:r>
            <a:r>
              <a:rPr lang="zh-CN" altLang="en-US" dirty="0"/>
              <a:t>结束时间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inflow=ramp(15,20,50)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966620" y="2617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脉冲函数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脉冲函数表示一个时间段里发生的业务数量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PULSE(</a:t>
            </a:r>
            <a:r>
              <a:rPr lang="zh-CN" altLang="en-US" sz="2400" dirty="0">
                <a:solidFill>
                  <a:srgbClr val="7030A0"/>
                </a:solidFill>
              </a:rPr>
              <a:t>开始时间</a:t>
            </a:r>
            <a:r>
              <a:rPr lang="en-US" altLang="zh-CN" sz="2400" dirty="0">
                <a:solidFill>
                  <a:srgbClr val="7030A0"/>
                </a:solidFill>
              </a:rPr>
              <a:t>,</a:t>
            </a:r>
            <a:r>
              <a:rPr lang="zh-CN" altLang="en-US" sz="2400" dirty="0">
                <a:solidFill>
                  <a:srgbClr val="7030A0"/>
                </a:solidFill>
              </a:rPr>
              <a:t>持续时间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管理中的意义：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例：企业在第</a:t>
            </a:r>
            <a:r>
              <a:rPr lang="en-US" altLang="zh-CN" dirty="0"/>
              <a:t>15</a:t>
            </a:r>
            <a:r>
              <a:rPr lang="zh-CN" altLang="en-US" dirty="0"/>
              <a:t>天采购一次，共</a:t>
            </a:r>
            <a:r>
              <a:rPr lang="en-US" altLang="zh-CN" dirty="0"/>
              <a:t>1</a:t>
            </a:r>
            <a:r>
              <a:rPr lang="zh-CN" altLang="en-US" dirty="0"/>
              <a:t>吨物资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inflow=1*pulse(15,1)</a:t>
            </a:r>
          </a:p>
          <a:p>
            <a:r>
              <a:rPr lang="zh-CN" altLang="en-US" dirty="0"/>
              <a:t>多级脉冲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PULSE 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延迟函数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事物产生变化，但是其传导需要延后一段时间</a:t>
            </a:r>
            <a:endParaRPr lang="en-US" altLang="zh-CN" dirty="0"/>
          </a:p>
          <a:p>
            <a:pPr lvl="1"/>
            <a:r>
              <a:rPr lang="zh-CN" altLang="en-US" dirty="0"/>
              <a:t>物流中，发货到收货之间有一个在途运输的延迟时间</a:t>
            </a:r>
            <a:endParaRPr lang="en-US" altLang="zh-CN" dirty="0"/>
          </a:p>
          <a:p>
            <a:pPr lvl="1"/>
            <a:r>
              <a:rPr lang="zh-CN" altLang="en-US" dirty="0"/>
              <a:t>疾病传染，感染到发病有一个潜伏期</a:t>
            </a:r>
            <a:endParaRPr lang="en-US" altLang="zh-CN" dirty="0"/>
          </a:p>
          <a:p>
            <a:r>
              <a:rPr lang="zh-CN" altLang="en-US" dirty="0"/>
              <a:t>延迟函数</a:t>
            </a:r>
            <a:endParaRPr lang="en-US" altLang="zh-CN" dirty="0"/>
          </a:p>
          <a:p>
            <a:pPr lvl="1"/>
            <a:r>
              <a:rPr lang="zh-CN" altLang="en-US" dirty="0"/>
              <a:t>格式： </a:t>
            </a:r>
            <a:r>
              <a:rPr lang="en-US" altLang="zh-CN" dirty="0">
                <a:solidFill>
                  <a:srgbClr val="7030A0"/>
                </a:solidFill>
              </a:rPr>
              <a:t>DELAY(X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自变量</a:t>
            </a:r>
            <a:r>
              <a:rPr lang="en-US" altLang="zh-CN" dirty="0"/>
              <a:t>X</a:t>
            </a:r>
            <a:r>
              <a:rPr lang="zh-CN" altLang="en-US" dirty="0"/>
              <a:t>输入后，延后</a:t>
            </a:r>
            <a:r>
              <a:rPr lang="en-US" altLang="zh-CN" dirty="0"/>
              <a:t>T</a:t>
            </a:r>
            <a:r>
              <a:rPr lang="zh-CN" altLang="en-US" dirty="0"/>
              <a:t>时间才输出</a:t>
            </a:r>
            <a:endParaRPr lang="en-US" altLang="zh-CN" dirty="0"/>
          </a:p>
          <a:p>
            <a:r>
              <a:rPr lang="zh-CN" altLang="en-US" dirty="0"/>
              <a:t>延迟函数阶数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三阶延迟</a:t>
            </a:r>
          </a:p>
        </p:txBody>
      </p:sp>
    </p:spTree>
    <p:extLst>
      <p:ext uri="{BB962C8B-B14F-4D97-AF65-F5344CB8AC3E}">
        <p14:creationId xmlns:p14="http://schemas.microsoft.com/office/powerpoint/2010/main" val="3693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平滑函数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/>
              <a:t>日常业务的突然改变，往往需要一定时间进行处理、消化，在数据上表现出曲线的尖锐变化被平滑为平缓趋势，并逐步达到目标</a:t>
            </a:r>
            <a:endParaRPr lang="en-US" altLang="zh-CN"/>
          </a:p>
          <a:p>
            <a:r>
              <a:rPr lang="zh-CN" altLang="en-US"/>
              <a:t>平滑函数</a:t>
            </a:r>
            <a:endParaRPr lang="en-US" altLang="zh-CN"/>
          </a:p>
          <a:p>
            <a:pPr lvl="1"/>
            <a:r>
              <a:rPr lang="zh-CN" altLang="en-US"/>
              <a:t>格式</a:t>
            </a:r>
            <a:r>
              <a:rPr lang="en-US" altLang="zh-CN"/>
              <a:t>SMOOTH(X,T)</a:t>
            </a:r>
          </a:p>
          <a:p>
            <a:pPr lvl="1"/>
            <a:r>
              <a:rPr lang="zh-CN" altLang="en-US"/>
              <a:t>自变量</a:t>
            </a:r>
            <a:r>
              <a:rPr lang="en-US" altLang="zh-CN"/>
              <a:t>X</a:t>
            </a:r>
            <a:r>
              <a:rPr lang="zh-CN" altLang="en-US"/>
              <a:t>输入后，需要经过</a:t>
            </a:r>
            <a:r>
              <a:rPr lang="en-US" altLang="zh-CN"/>
              <a:t>T</a:t>
            </a:r>
            <a:r>
              <a:rPr lang="zh-CN" altLang="en-US"/>
              <a:t>时间进行平滑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四、随机函数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随机函数 </a:t>
            </a:r>
            <a:r>
              <a:rPr lang="en-US" altLang="zh-CN"/>
              <a:t>RANDOM</a:t>
            </a:r>
            <a:r>
              <a:rPr lang="zh-CN" altLang="en-US"/>
              <a:t>系列函数</a:t>
            </a:r>
            <a:endParaRPr lang="en-US" altLang="zh-CN"/>
          </a:p>
          <a:p>
            <a:pPr lvl="1"/>
            <a:r>
              <a:rPr lang="zh-CN" altLang="en-US"/>
              <a:t>所有随机函数均是动态的</a:t>
            </a:r>
            <a:endParaRPr lang="en-US" altLang="zh-CN"/>
          </a:p>
          <a:p>
            <a:pPr lvl="1"/>
            <a:r>
              <a:rPr lang="zh-CN" altLang="en-US"/>
              <a:t>随机函数均以</a:t>
            </a:r>
            <a:r>
              <a:rPr lang="en-US" altLang="zh-CN"/>
              <a:t>RANDOM</a:t>
            </a:r>
            <a:r>
              <a:rPr lang="zh-CN" altLang="en-US"/>
              <a:t>开头，加上对应分布名称</a:t>
            </a:r>
            <a:endParaRPr lang="en-US" altLang="zh-CN"/>
          </a:p>
          <a:p>
            <a:pPr lvl="1"/>
            <a:r>
              <a:rPr lang="zh-CN" altLang="en-US"/>
              <a:t>依赖随机种子</a:t>
            </a:r>
            <a:endParaRPr lang="en-US" altLang="zh-CN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表达式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800">
                <a:solidFill>
                  <a:srgbClr val="7030A0"/>
                </a:solidFill>
              </a:rPr>
              <a:t>RANDOM NORMAL(</a:t>
            </a:r>
            <a:r>
              <a:rPr lang="zh-CN" altLang="en-US" sz="1800">
                <a:solidFill>
                  <a:srgbClr val="7030A0"/>
                </a:solidFill>
              </a:rPr>
              <a:t>最小值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最大值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期望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标准差</a:t>
            </a:r>
            <a:r>
              <a:rPr lang="en-US" altLang="zh-CN" sz="1800">
                <a:solidFill>
                  <a:srgbClr val="7030A0"/>
                </a:solidFill>
              </a:rPr>
              <a:t>,</a:t>
            </a:r>
            <a:r>
              <a:rPr lang="zh-CN" altLang="en-US" sz="1800">
                <a:solidFill>
                  <a:srgbClr val="7030A0"/>
                </a:solidFill>
              </a:rPr>
              <a:t>随机数种子</a:t>
            </a:r>
            <a:r>
              <a:rPr lang="en-US" altLang="zh-CN" sz="180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正态随机函数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VENSIM</a:t>
            </a:r>
            <a:r>
              <a:rPr lang="zh-CN" altLang="en-US" dirty="0"/>
              <a:t>中的正态随机函数</a:t>
            </a:r>
            <a:endParaRPr lang="en-US" altLang="zh-CN" dirty="0"/>
          </a:p>
          <a:p>
            <a:r>
              <a:rPr lang="zh-CN" altLang="en-US" dirty="0"/>
              <a:t>设置一个简单随机函数的输入系统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inflow=</a:t>
            </a:r>
            <a:r>
              <a:rPr lang="zh-CN" altLang="en-US" dirty="0">
                <a:solidFill>
                  <a:srgbClr val="7030A0"/>
                </a:solidFill>
              </a:rPr>
              <a:t>RANDOM 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企业仓库设置库存管理策略，当低于预期存量时开始进货，库存消耗设置为正态随机数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138" y="692696"/>
            <a:ext cx="9782801" cy="5760640"/>
          </a:xfrm>
        </p:spPr>
        <p:txBody>
          <a:bodyPr/>
          <a:lstStyle/>
          <a:p>
            <a:r>
              <a:rPr lang="zh-CN" altLang="en-US" dirty="0"/>
              <a:t>均匀分布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UNIFORM(</a:t>
            </a:r>
            <a:r>
              <a:rPr lang="zh-CN" altLang="en-US" sz="1600" dirty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逻辑函数是仿真中常用功能，其功能是判断条件后决定取值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基本格式：</a:t>
            </a:r>
            <a:endParaRPr lang="en-US" altLang="zh-CN"/>
          </a:p>
          <a:p>
            <a:r>
              <a:rPr lang="en-US" altLang="zh-CN"/>
              <a:t>IF THEN ELSE( </a:t>
            </a:r>
            <a:r>
              <a:rPr lang="zh-CN" altLang="en-US"/>
              <a:t>判断条件，变量</a:t>
            </a:r>
            <a:r>
              <a:rPr lang="en-US" altLang="zh-CN"/>
              <a:t>1</a:t>
            </a:r>
            <a:r>
              <a:rPr lang="zh-CN" altLang="en-US"/>
              <a:t>，变量</a:t>
            </a:r>
            <a:r>
              <a:rPr lang="en-US" altLang="zh-CN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</a:t>
            </a:r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变量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变量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案例（参考线的使用）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泊松分布描述了一种排队现象，即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某售后服务部每天收到的维修数量服从泊松分布，假设我们设置一年</a:t>
            </a:r>
            <a:r>
              <a:rPr lang="en-US" altLang="zh-CN" dirty="0"/>
              <a:t>52</a:t>
            </a:r>
            <a:r>
              <a:rPr lang="zh-CN" altLang="en-US" dirty="0"/>
              <a:t>周的服务工作量安排，对应相应服务能力，利用仿真模型检验工作安排是否能够满足服务需求</a:t>
            </a:r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比较函数可以起到二选一的作用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常见的比较大小函数</a:t>
            </a:r>
            <a:endParaRPr lang="en-US" altLang="zh-CN" dirty="0"/>
          </a:p>
          <a:p>
            <a:r>
              <a:rPr lang="en-US" altLang="zh-CN" dirty="0"/>
              <a:t>max(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min(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案例中的表达式设置</a:t>
            </a:r>
            <a:endParaRPr lang="en-US" altLang="zh-CN"/>
          </a:p>
          <a:p>
            <a:r>
              <a:rPr lang="en-US" altLang="zh-CN"/>
              <a:t>stock=INTEG(inflow,20)</a:t>
            </a:r>
          </a:p>
          <a:p>
            <a:r>
              <a:rPr lang="en-US" altLang="zh-CN"/>
              <a:t>inflow=max(cos(0.2*Time),test)</a:t>
            </a:r>
          </a:p>
          <a:p>
            <a:r>
              <a:rPr lang="en-US" altLang="zh-CN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主供应商和次供应商提供的价格随市场波动，价格不同将采取不同采购策略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price1=sin(0.2*t)+1.2</a:t>
            </a:r>
          </a:p>
          <a:p>
            <a:pPr marL="0" indent="0">
              <a:buNone/>
            </a:pPr>
            <a:r>
              <a:rPr lang="en-US" altLang="zh-CN"/>
              <a:t>price2=cos(0.3*t)+1.2</a:t>
            </a:r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en-US" altLang="zh-CN"/>
              <a:t>price1</a:t>
            </a:r>
            <a:r>
              <a:rPr lang="zh-CN" altLang="en-US"/>
              <a:t>低于</a:t>
            </a:r>
            <a:r>
              <a:rPr lang="en-US" altLang="zh-CN"/>
              <a:t>price2</a:t>
            </a:r>
            <a:r>
              <a:rPr lang="zh-CN" altLang="en-US"/>
              <a:t>时，每次采购量为</a:t>
            </a:r>
            <a:r>
              <a:rPr lang="en-US" altLang="zh-CN"/>
              <a:t>1</a:t>
            </a:r>
            <a:r>
              <a:rPr lang="zh-CN" altLang="en-US"/>
              <a:t>（吨），反之则一共采购量</a:t>
            </a:r>
            <a:r>
              <a:rPr lang="en-US" altLang="zh-CN"/>
              <a:t>0.5</a:t>
            </a:r>
            <a:r>
              <a:rPr lang="zh-CN" altLang="en-US"/>
              <a:t>（吨）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:and:</a:t>
            </a:r>
          </a:p>
          <a:p>
            <a:pPr marL="365760" lvl="1" indent="0">
              <a:buNone/>
            </a:pPr>
            <a:r>
              <a:rPr lang="en-US" altLang="zh-CN" dirty="0"/>
              <a:t>:or:</a:t>
            </a:r>
          </a:p>
          <a:p>
            <a:pPr marL="365760" lvl="1" indent="0">
              <a:buNone/>
            </a:pPr>
            <a:r>
              <a:rPr lang="en-US" altLang="zh-CN" dirty="0"/>
              <a:t>:not: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继续双供应商案例，我们不但要求主供应商价格要低于次供应商，还要求主供应商价格在</a:t>
            </a:r>
            <a:r>
              <a:rPr lang="en-US" altLang="zh-CN"/>
              <a:t>1.0</a:t>
            </a:r>
            <a:r>
              <a:rPr lang="zh-CN" altLang="en-US"/>
              <a:t>（万）之上才会执行高采购策略，否则会担心质量问题。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尝试做出库存仿真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那么，</a:t>
            </a:r>
            <a:r>
              <a:rPr lang="en-US" altLang="zh-CN"/>
              <a:t>inflow</a:t>
            </a:r>
            <a:r>
              <a:rPr lang="zh-CN" altLang="en-US"/>
              <a:t>处的条件则需要同时满足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price1&gt;1.0</a:t>
            </a:r>
          </a:p>
          <a:p>
            <a:r>
              <a:rPr lang="en-US" altLang="zh-CN"/>
              <a:t>inflow</a:t>
            </a:r>
            <a:r>
              <a:rPr lang="zh-CN" altLang="en-US"/>
              <a:t>才会执行高采购方案，否则执行低采购方案</a:t>
            </a:r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stock=INTEG(inflow,20)</a:t>
            </a:r>
          </a:p>
          <a:p>
            <a:r>
              <a:rPr lang="en-US" altLang="zh-CN"/>
              <a:t>inflow=IF THEN ELSE (price1&gt;price2:and:price1&gt;1,2,0.5)</a:t>
            </a:r>
          </a:p>
          <a:p>
            <a:r>
              <a:rPr lang="en-US" altLang="zh-CN"/>
              <a:t>price1=1.2*sin(0.2*Time)</a:t>
            </a:r>
          </a:p>
          <a:p>
            <a:r>
              <a:rPr lang="en-US" altLang="zh-CN"/>
              <a:t>price2=1.2*cos(0.3*Time)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条件选择函数</a:t>
            </a:r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表函数</a:t>
            </a:r>
            <a:r>
              <a:rPr lang="en-US" altLang="zh-CN"/>
              <a:t>/</a:t>
            </a:r>
            <a:r>
              <a:rPr lang="zh-CN" altLang="en-US"/>
              <a:t>图函数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当无法准确获得输入和输出之间函数关系时，表函数将经验估算的定性分析转化到大致的定量水平上，并在仿真时间段内建立对应关系。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表函数数学描述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表函数是一大类函数，包括确定性的和不确定性的表函数</a:t>
            </a:r>
            <a:endParaRPr lang="en-US" altLang="zh-CN" dirty="0"/>
          </a:p>
          <a:p>
            <a:r>
              <a:rPr lang="zh-CN" altLang="en-US" dirty="0"/>
              <a:t>基本思想：将有价值的分析估算为可用于计算的数值</a:t>
            </a:r>
            <a:endParaRPr lang="en-US" altLang="zh-CN" dirty="0"/>
          </a:p>
          <a:p>
            <a:r>
              <a:rPr lang="zh-CN" altLang="en-US" dirty="0"/>
              <a:t>表函数设置类型</a:t>
            </a:r>
            <a:endParaRPr lang="en-US" altLang="zh-CN" dirty="0"/>
          </a:p>
          <a:p>
            <a:pPr lvl="1"/>
            <a:r>
              <a:rPr lang="en-US" altLang="zh-CN" dirty="0" err="1"/>
              <a:t>auxillary</a:t>
            </a:r>
            <a:r>
              <a:rPr lang="en-US" altLang="zh-CN" dirty="0"/>
              <a:t>  </a:t>
            </a:r>
            <a:r>
              <a:rPr lang="en-US" altLang="zh-CN" dirty="0" err="1"/>
              <a:t>type:with</a:t>
            </a:r>
            <a:r>
              <a:rPr lang="en-US" altLang="zh-CN" dirty="0"/>
              <a:t> lookup</a:t>
            </a:r>
          </a:p>
          <a:p>
            <a:r>
              <a:rPr lang="zh-CN" altLang="en-US" dirty="0"/>
              <a:t>设置填写数据对</a:t>
            </a:r>
            <a:r>
              <a:rPr lang="en-US" altLang="zh-CN" dirty="0"/>
              <a:t>/</a:t>
            </a:r>
            <a:r>
              <a:rPr lang="zh-CN" altLang="en-US" dirty="0"/>
              <a:t>点坐标</a:t>
            </a:r>
            <a:r>
              <a:rPr lang="en-US" altLang="zh-CN" dirty="0"/>
              <a:t>,(10,12)</a:t>
            </a:r>
          </a:p>
          <a:p>
            <a:r>
              <a:rPr lang="zh-CN" altLang="en-US" dirty="0"/>
              <a:t>表函数的书写格式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因变量</a:t>
            </a:r>
            <a:r>
              <a:rPr lang="en-US" altLang="zh-CN" sz="2000" dirty="0">
                <a:solidFill>
                  <a:srgbClr val="7030A0"/>
                </a:solidFill>
              </a:rPr>
              <a:t>=WITH LOOKUP</a:t>
            </a:r>
            <a:r>
              <a:rPr lang="zh-CN" altLang="en-US" sz="2000" dirty="0">
                <a:solidFill>
                  <a:srgbClr val="7030A0"/>
                </a:solidFill>
              </a:rPr>
              <a:t>（自变量</a:t>
            </a:r>
            <a:r>
              <a:rPr lang="en-US" altLang="zh-CN" sz="2000" dirty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设置表函数考虑的要点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明确因果关系：明确自变量因变量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确定范围：确定数据范围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考虑关键点：考虑曲线端点、驻点、拐点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考虑平缓：逐段考虑曲线变化形状，曲线斜率是否平缓</a:t>
            </a:r>
            <a:endParaRPr lang="en-US" altLang="zh-CN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2136</TotalTime>
  <Words>1047</Words>
  <Application>Microsoft Macintosh PowerPoint</Application>
  <PresentationFormat>自定义</PresentationFormat>
  <Paragraphs>133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一、逻辑函数</vt:lpstr>
      <vt:lpstr>比较函数</vt:lpstr>
      <vt:lpstr>练习案例</vt:lpstr>
      <vt:lpstr>逻辑运算符</vt:lpstr>
      <vt:lpstr>条件选择函数</vt:lpstr>
      <vt:lpstr>二、表函数</vt:lpstr>
      <vt:lpstr>表函数数学描述</vt:lpstr>
      <vt:lpstr>设置表函数考虑的要点</vt:lpstr>
      <vt:lpstr>三、测试函数</vt:lpstr>
      <vt:lpstr>阶跃函数</vt:lpstr>
      <vt:lpstr>斜坡函数</vt:lpstr>
      <vt:lpstr>脉冲函数</vt:lpstr>
      <vt:lpstr>*延迟函数</vt:lpstr>
      <vt:lpstr>*平滑函数</vt:lpstr>
      <vt:lpstr>四、随机函数</vt:lpstr>
      <vt:lpstr>正态随机函数</vt:lpstr>
      <vt:lpstr>案例</vt:lpstr>
      <vt:lpstr>PowerPoint 演示文稿</vt:lpstr>
      <vt:lpstr>案例（参考线的使用）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109</cp:revision>
  <dcterms:created xsi:type="dcterms:W3CDTF">2018-02-25T17:57:50Z</dcterms:created>
  <dcterms:modified xsi:type="dcterms:W3CDTF">2019-04-28T11:35:03Z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