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9" r:id="rId10"/>
    <p:sldId id="257" r:id="rId11"/>
    <p:sldId id="258" r:id="rId12"/>
    <p:sldId id="261" r:id="rId13"/>
    <p:sldId id="260" r:id="rId14"/>
    <p:sldId id="259" r:id="rId15"/>
    <p:sldId id="265" r:id="rId16"/>
    <p:sldId id="267" r:id="rId17"/>
    <p:sldId id="262" r:id="rId18"/>
    <p:sldId id="263" r:id="rId19"/>
    <p:sldId id="264" r:id="rId20"/>
    <p:sldId id="266" r:id="rId21"/>
    <p:sldId id="271" r:id="rId22"/>
    <p:sldId id="268" r:id="rId23"/>
    <p:sldId id="270" r:id="rId24"/>
    <p:sldId id="272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10" d="100"/>
          <a:sy n="110" d="100"/>
        </p:scale>
        <p:origin x="672" y="18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2019年6月3日 Monday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2019年6月3日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十八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协流结构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DCED2B-FDAD-BC45-BC72-A93013F54FA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案例：企业经验积累的动态模型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上一个案例中，协流描述了资产采购和人力需求之间的关系，固定资产的变动随着带来的人力需求的变动。</a:t>
            </a:r>
            <a:endParaRPr lang="en-US" altLang="zh-CN" dirty="0"/>
          </a:p>
          <a:p>
            <a:r>
              <a:rPr lang="zh-CN" altLang="en-US" dirty="0"/>
              <a:t>若问题更换为“经验积累”问题，则情形发生的变化，因为经验不仅随着人员流动发生增加或减少，也随着时间发生积累或衰减，此时协流结构中，属性存量会自发变化。</a:t>
            </a:r>
            <a:endParaRPr lang="en-US" altLang="zh-CN" dirty="0"/>
          </a:p>
          <a:p>
            <a:r>
              <a:rPr lang="zh-CN" altLang="en-US" dirty="0"/>
              <a:t>课本</a:t>
            </a:r>
            <a:r>
              <a:rPr lang="en-US" altLang="zh-CN" dirty="0"/>
              <a:t>P172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7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16632"/>
            <a:ext cx="8958088" cy="65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5900" y="548680"/>
            <a:ext cx="6264696" cy="5366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=INTEG(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雇佣工人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裁员，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50)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雇佣工作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=2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裁员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工人总数*裁员比例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裁员比例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=0.01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总有效经验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=INTEG(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因工作时间积累而增加的经验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雇佣新人带来的经验增加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因裁员而减少的经验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经验衰减速率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,1000)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雇佣新人带来的经验增加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雇佣工人*新员工的平均经验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新员工的平均经验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因裁员而减少的经验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裁员*平均经验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因工作时间积累而增加的经验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工人总数*每年的工作周数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每年工作周数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=40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经验衰减速率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工人总数*平均经验*经验衰减比例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经验衰减比例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=0.01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平均经验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总有效经验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工人总数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50596" y="13407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经验如何实现数量化的度量？</a:t>
            </a:r>
          </a:p>
        </p:txBody>
      </p:sp>
    </p:spTree>
    <p:extLst>
      <p:ext uri="{BB962C8B-B14F-4D97-AF65-F5344CB8AC3E}">
        <p14:creationId xmlns:p14="http://schemas.microsoft.com/office/powerpoint/2010/main" val="19293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7908" y="1340768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参数的灵敏性分析</a:t>
            </a:r>
            <a:endParaRPr lang="en-US" altLang="zh-CN" dirty="0"/>
          </a:p>
          <a:p>
            <a:r>
              <a:rPr lang="zh-CN" altLang="en-US" dirty="0"/>
              <a:t>设置参数的分析范围：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945" y="188640"/>
            <a:ext cx="3800475" cy="142875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100002"/>
              </p:ext>
            </p:extLst>
          </p:nvPr>
        </p:nvGraphicFramePr>
        <p:xfrm>
          <a:off x="2061964" y="2260908"/>
          <a:ext cx="2592288" cy="158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1498320" imgH="914400" progId="Equation.DSMT4">
                  <p:embed/>
                </p:oleObj>
              </mc:Choice>
              <mc:Fallback>
                <p:oleObj name="Equation" r:id="rId4" imgW="14983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1964" y="2260908"/>
                        <a:ext cx="2592288" cy="158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540" y="4365104"/>
            <a:ext cx="3517286" cy="2344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108" y="4311097"/>
            <a:ext cx="3679304" cy="24528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987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分析方法</a:t>
            </a:r>
          </a:p>
        </p:txBody>
      </p:sp>
    </p:spTree>
    <p:extLst>
      <p:ext uri="{BB962C8B-B14F-4D97-AF65-F5344CB8AC3E}">
        <p14:creationId xmlns:p14="http://schemas.microsoft.com/office/powerpoint/2010/main" val="3873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987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1885" y="1196752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稳态下的平均经验是多少？</a:t>
            </a:r>
            <a:endParaRPr lang="en-US" altLang="zh-CN" dirty="0"/>
          </a:p>
          <a:p>
            <a:r>
              <a:rPr lang="zh-CN" altLang="en-US" dirty="0"/>
              <a:t>当系统趋于稳定时，即是组织按照运行制度达到的一般运行状态，我们需要知道由员工承载的行业经验处于什么水平。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由此可以进一步涉及到学习曲线理论，即将生产效率和企业中蕴含的经验水平定量化联系起来。</a:t>
            </a:r>
            <a:endParaRPr lang="en-US" altLang="zh-CN" dirty="0"/>
          </a:p>
          <a:p>
            <a:r>
              <a:rPr lang="zh-CN" altLang="en-US" dirty="0"/>
              <a:t>学习曲线理论作为兴趣阅读参考教材</a:t>
            </a:r>
            <a:r>
              <a:rPr lang="en-US" altLang="zh-CN" dirty="0"/>
              <a:t>P173-174</a:t>
            </a:r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823874" y="2397081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</a:rPr>
              <a:t>平均经验</a:t>
            </a:r>
            <a:r>
              <a:rPr lang="zh-CN" altLang="en-US" sz="1050" dirty="0">
                <a:solidFill>
                  <a:srgbClr val="7030A0"/>
                </a:solidFill>
              </a:rPr>
              <a:t>稳态</a:t>
            </a:r>
            <a:r>
              <a:rPr lang="en-US" altLang="zh-CN" sz="1600" dirty="0">
                <a:solidFill>
                  <a:srgbClr val="7030A0"/>
                </a:solidFill>
              </a:rPr>
              <a:t>=</a:t>
            </a:r>
            <a:r>
              <a:rPr lang="zh-CN" altLang="en-US" sz="1600" dirty="0">
                <a:solidFill>
                  <a:srgbClr val="7030A0"/>
                </a:solidFill>
              </a:rPr>
              <a:t>（离职速率比例</a:t>
            </a:r>
            <a:r>
              <a:rPr lang="en-US" altLang="zh-CN" sz="1600" dirty="0">
                <a:solidFill>
                  <a:srgbClr val="7030A0"/>
                </a:solidFill>
              </a:rPr>
              <a:t>X</a:t>
            </a:r>
            <a:r>
              <a:rPr lang="zh-CN" altLang="en-US" sz="1600" dirty="0">
                <a:solidFill>
                  <a:srgbClr val="7030A0"/>
                </a:solidFill>
              </a:rPr>
              <a:t>新雇佣员工的平均经验</a:t>
            </a:r>
            <a:r>
              <a:rPr lang="en-US" altLang="zh-CN" sz="1600" dirty="0">
                <a:solidFill>
                  <a:srgbClr val="7030A0"/>
                </a:solidFill>
              </a:rPr>
              <a:t>+</a:t>
            </a:r>
            <a:r>
              <a:rPr lang="zh-CN" altLang="en-US" sz="1600" dirty="0">
                <a:solidFill>
                  <a:srgbClr val="7030A0"/>
                </a:solidFill>
              </a:rPr>
              <a:t>每年工作周数）</a:t>
            </a:r>
            <a:r>
              <a:rPr lang="en-US" altLang="zh-CN" sz="1600" dirty="0">
                <a:solidFill>
                  <a:srgbClr val="7030A0"/>
                </a:solidFill>
              </a:rPr>
              <a:t>/</a:t>
            </a:r>
            <a:r>
              <a:rPr lang="zh-CN" altLang="en-US" sz="1600" dirty="0">
                <a:solidFill>
                  <a:srgbClr val="7030A0"/>
                </a:solidFill>
              </a:rPr>
              <a:t>（离职速率比例</a:t>
            </a:r>
            <a:r>
              <a:rPr lang="en-US" altLang="zh-CN" sz="1600" dirty="0">
                <a:solidFill>
                  <a:srgbClr val="7030A0"/>
                </a:solidFill>
              </a:rPr>
              <a:t>+</a:t>
            </a:r>
            <a:r>
              <a:rPr lang="zh-CN" altLang="en-US" sz="1600" dirty="0">
                <a:solidFill>
                  <a:srgbClr val="7030A0"/>
                </a:solidFill>
              </a:rPr>
              <a:t>经验衰减速率比例）</a:t>
            </a:r>
          </a:p>
        </p:txBody>
      </p:sp>
    </p:spTree>
    <p:extLst>
      <p:ext uri="{BB962C8B-B14F-4D97-AF65-F5344CB8AC3E}">
        <p14:creationId xmlns:p14="http://schemas.microsoft.com/office/powerpoint/2010/main" val="6874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老化链与协流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老化链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由流量连接成的存量网络</a:t>
            </a:r>
            <a:endParaRPr lang="en-US" altLang="zh-CN" dirty="0"/>
          </a:p>
          <a:p>
            <a:r>
              <a:rPr lang="zh-CN" altLang="en-US" dirty="0"/>
              <a:t>描述了同一业务系统内实体事物在不同阶段的转移</a:t>
            </a:r>
            <a:endParaRPr lang="en-US" altLang="zh-CN" dirty="0"/>
          </a:p>
          <a:p>
            <a:r>
              <a:rPr lang="zh-CN" altLang="en-US" dirty="0"/>
              <a:t>适合解决结构问题、发展阶段问题等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协流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由信息链连接成的存量网络</a:t>
            </a:r>
            <a:endParaRPr lang="en-US" altLang="zh-CN" dirty="0"/>
          </a:p>
          <a:p>
            <a:r>
              <a:rPr lang="zh-CN" altLang="en-US" dirty="0"/>
              <a:t>描述了实体事物之间的协同变化方式</a:t>
            </a:r>
            <a:endParaRPr lang="en-US" altLang="zh-CN" dirty="0"/>
          </a:p>
          <a:p>
            <a:r>
              <a:rPr lang="zh-CN" altLang="en-US" dirty="0"/>
              <a:t>适合解决关联、协同变化问题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42484" y="53012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协流用来记录存量流量网络中物品的属性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23596" y="5301208"/>
            <a:ext cx="433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老化链用来描述流出速率与存量成长程度相关的事物</a:t>
            </a:r>
          </a:p>
        </p:txBody>
      </p:sp>
    </p:spTree>
    <p:extLst>
      <p:ext uri="{BB962C8B-B14F-4D97-AF65-F5344CB8AC3E}">
        <p14:creationId xmlns:p14="http://schemas.microsoft.com/office/powerpoint/2010/main" val="16439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老化链与协流的融合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协流一般结构中，主存量的物品离开带走的属性等于单位物品属性，即假设主存量和主属性都是一阶的。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将主存量进一步精确化，令主存量具备成长能力，而主存量和属性存量都演变成老化链结构，而流量之间则建立起协流关系。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9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2780928"/>
            <a:ext cx="6677025" cy="3343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5941" y="69269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以资产为例，项目中的固定资产投入是分阶段的，而不同阶段对配套元素（劳动力或能源）的投入要求也不完全一样。如前期新建阶段配置物品主要是建设，中期则是维护的投入为主，而到后期则资产淘汰的较多。参见课本</a:t>
            </a:r>
            <a:r>
              <a:rPr lang="en-US" altLang="zh-CN" dirty="0"/>
              <a:t>174</a:t>
            </a:r>
            <a:r>
              <a:rPr lang="zh-CN" altLang="en-US" dirty="0"/>
              <a:t>对该</a:t>
            </a:r>
            <a:r>
              <a:rPr lang="zh-CN" altLang="en-US"/>
              <a:t>资产与其配套要素的成长关系。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协同变化问题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动态系统元素间常具有强烈的关联性，一个事物发生变化会带动其附属事物发生变化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固定资产投资增长</a:t>
            </a:r>
            <a:r>
              <a:rPr lang="en-US" altLang="zh-CN" dirty="0"/>
              <a:t>——-&gt;</a:t>
            </a:r>
            <a:r>
              <a:rPr lang="zh-CN" altLang="en-US" dirty="0"/>
              <a:t>劳动力需求增长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承运的货物量增长</a:t>
            </a:r>
            <a:r>
              <a:rPr lang="en-US" altLang="zh-CN" dirty="0"/>
              <a:t>——-&gt;</a:t>
            </a:r>
            <a:r>
              <a:rPr lang="zh-CN" altLang="en-US" dirty="0"/>
              <a:t>运行中耗费的能源随之增长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企业裁员后员工总数下降</a:t>
            </a:r>
            <a:r>
              <a:rPr lang="en-US" altLang="zh-CN" dirty="0"/>
              <a:t>——-&gt;</a:t>
            </a:r>
            <a:r>
              <a:rPr lang="zh-CN" altLang="en-US" dirty="0"/>
              <a:t>企业内部积累的经验随之下降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26460" y="508518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上述变量在系统模型中用存量还是流量？</a:t>
            </a:r>
          </a:p>
        </p:txBody>
      </p:sp>
    </p:spTree>
    <p:extLst>
      <p:ext uri="{BB962C8B-B14F-4D97-AF65-F5344CB8AC3E}">
        <p14:creationId xmlns:p14="http://schemas.microsoft.com/office/powerpoint/2010/main" val="3803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5569469" cy="4572000"/>
          </a:xfrm>
        </p:spPr>
        <p:txBody>
          <a:bodyPr/>
          <a:lstStyle/>
          <a:p>
            <a:r>
              <a:rPr lang="zh-CN" altLang="en-US" dirty="0"/>
              <a:t>“存量</a:t>
            </a:r>
            <a:r>
              <a:rPr lang="en-US" altLang="zh-CN" dirty="0"/>
              <a:t>-</a:t>
            </a:r>
            <a:r>
              <a:rPr lang="zh-CN" altLang="en-US" dirty="0"/>
              <a:t>流量”结构表示物品数目的流动</a:t>
            </a:r>
            <a:endParaRPr lang="en-US" altLang="zh-CN" dirty="0"/>
          </a:p>
          <a:p>
            <a:r>
              <a:rPr lang="zh-CN" altLang="en-US" dirty="0"/>
              <a:t>为存量附加相关属性，构成协同变化的结构</a:t>
            </a:r>
            <a:endParaRPr lang="en-US" altLang="zh-CN" dirty="0"/>
          </a:p>
          <a:p>
            <a:r>
              <a:rPr lang="zh-CN" altLang="en-US" dirty="0"/>
              <a:t>协流：记录一个系统中存量流量结构中流动的物品的属性。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7821942" y="1148879"/>
            <a:ext cx="936766" cy="1239837"/>
            <a:chOff x="7821942" y="1148879"/>
            <a:chExt cx="936766" cy="1239837"/>
          </a:xfrm>
        </p:grpSpPr>
        <p:sp>
          <p:nvSpPr>
            <p:cNvPr id="4" name="矩形 3"/>
            <p:cNvSpPr/>
            <p:nvPr/>
          </p:nvSpPr>
          <p:spPr>
            <a:xfrm>
              <a:off x="7822604" y="1148879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资产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821942" y="2028676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劳动力</a:t>
              </a:r>
            </a:p>
          </p:txBody>
        </p:sp>
        <p:cxnSp>
          <p:nvCxnSpPr>
            <p:cNvPr id="9" name="直接箭头连接符 8"/>
            <p:cNvCxnSpPr>
              <a:stCxn id="5" idx="0"/>
              <a:endCxn id="4" idx="2"/>
            </p:cNvCxnSpPr>
            <p:nvPr/>
          </p:nvCxnSpPr>
          <p:spPr>
            <a:xfrm flipV="1">
              <a:off x="8289994" y="1508919"/>
              <a:ext cx="662" cy="51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9130375" y="1148879"/>
            <a:ext cx="936766" cy="1239837"/>
            <a:chOff x="9130375" y="1148879"/>
            <a:chExt cx="936766" cy="1239837"/>
          </a:xfrm>
        </p:grpSpPr>
        <p:sp>
          <p:nvSpPr>
            <p:cNvPr id="6" name="矩形 5"/>
            <p:cNvSpPr/>
            <p:nvPr/>
          </p:nvSpPr>
          <p:spPr>
            <a:xfrm>
              <a:off x="9131037" y="1148879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货物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9130375" y="2028676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能源</a:t>
              </a:r>
            </a:p>
          </p:txBody>
        </p:sp>
        <p:cxnSp>
          <p:nvCxnSpPr>
            <p:cNvPr id="11" name="直接箭头连接符 10"/>
            <p:cNvCxnSpPr>
              <a:stCxn id="7" idx="0"/>
              <a:endCxn id="6" idx="2"/>
            </p:cNvCxnSpPr>
            <p:nvPr/>
          </p:nvCxnSpPr>
          <p:spPr>
            <a:xfrm flipV="1">
              <a:off x="9598427" y="1508919"/>
              <a:ext cx="662" cy="51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10501919" y="1148879"/>
            <a:ext cx="936766" cy="1239837"/>
            <a:chOff x="10501919" y="1148879"/>
            <a:chExt cx="936766" cy="1239837"/>
          </a:xfrm>
        </p:grpSpPr>
        <p:sp>
          <p:nvSpPr>
            <p:cNvPr id="12" name="矩形 11"/>
            <p:cNvSpPr/>
            <p:nvPr/>
          </p:nvSpPr>
          <p:spPr>
            <a:xfrm>
              <a:off x="10502581" y="1148879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人员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01919" y="2028676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经验</a:t>
              </a:r>
            </a:p>
          </p:txBody>
        </p:sp>
        <p:cxnSp>
          <p:nvCxnSpPr>
            <p:cNvPr id="14" name="直接箭头连接符 13"/>
            <p:cNvCxnSpPr>
              <a:stCxn id="13" idx="0"/>
              <a:endCxn id="12" idx="2"/>
            </p:cNvCxnSpPr>
            <p:nvPr/>
          </p:nvCxnSpPr>
          <p:spPr>
            <a:xfrm flipV="1">
              <a:off x="10969971" y="1508919"/>
              <a:ext cx="662" cy="51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9130375" y="3197275"/>
            <a:ext cx="936766" cy="1239837"/>
            <a:chOff x="9130375" y="3197275"/>
            <a:chExt cx="936766" cy="1239837"/>
          </a:xfrm>
        </p:grpSpPr>
        <p:sp>
          <p:nvSpPr>
            <p:cNvPr id="15" name="矩形 14"/>
            <p:cNvSpPr/>
            <p:nvPr/>
          </p:nvSpPr>
          <p:spPr>
            <a:xfrm>
              <a:off x="9131037" y="319727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130375" y="4077072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属性存量</a:t>
              </a:r>
            </a:p>
          </p:txBody>
        </p:sp>
        <p:cxnSp>
          <p:nvCxnSpPr>
            <p:cNvPr id="17" name="直接箭头连接符 16"/>
            <p:cNvCxnSpPr>
              <a:stCxn id="16" idx="0"/>
              <a:endCxn id="15" idx="2"/>
            </p:cNvCxnSpPr>
            <p:nvPr/>
          </p:nvCxnSpPr>
          <p:spPr>
            <a:xfrm flipV="1">
              <a:off x="9598427" y="3557315"/>
              <a:ext cx="662" cy="519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7821942" y="3261432"/>
            <a:ext cx="1313253" cy="1111522"/>
            <a:chOff x="7821942" y="3261432"/>
            <a:chExt cx="1313253" cy="1111522"/>
          </a:xfrm>
        </p:grpSpPr>
        <p:grpSp>
          <p:nvGrpSpPr>
            <p:cNvPr id="22" name="组合 21"/>
            <p:cNvGrpSpPr/>
            <p:nvPr/>
          </p:nvGrpSpPr>
          <p:grpSpPr>
            <a:xfrm>
              <a:off x="7821942" y="3261432"/>
              <a:ext cx="1313253" cy="1111522"/>
              <a:chOff x="7821942" y="3261432"/>
              <a:chExt cx="1313253" cy="1111522"/>
            </a:xfrm>
          </p:grpSpPr>
          <p:sp>
            <p:nvSpPr>
              <p:cNvPr id="18" name="右箭头 17"/>
              <p:cNvSpPr/>
              <p:nvPr/>
            </p:nvSpPr>
            <p:spPr>
              <a:xfrm>
                <a:off x="7821942" y="3261432"/>
                <a:ext cx="1308433" cy="231725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右箭头 19"/>
              <p:cNvSpPr/>
              <p:nvPr/>
            </p:nvSpPr>
            <p:spPr>
              <a:xfrm>
                <a:off x="7826762" y="4141229"/>
                <a:ext cx="1308433" cy="231725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>
              <a:off x="8474080" y="3493156"/>
              <a:ext cx="0" cy="67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10061659" y="3261431"/>
            <a:ext cx="1313253" cy="1140789"/>
            <a:chOff x="10061659" y="3261431"/>
            <a:chExt cx="1313253" cy="1140789"/>
          </a:xfrm>
        </p:grpSpPr>
        <p:grpSp>
          <p:nvGrpSpPr>
            <p:cNvPr id="23" name="组合 22"/>
            <p:cNvGrpSpPr/>
            <p:nvPr/>
          </p:nvGrpSpPr>
          <p:grpSpPr>
            <a:xfrm>
              <a:off x="10061659" y="3261431"/>
              <a:ext cx="1313253" cy="1140789"/>
              <a:chOff x="10061659" y="3261431"/>
              <a:chExt cx="1313253" cy="1140789"/>
            </a:xfrm>
          </p:grpSpPr>
          <p:sp>
            <p:nvSpPr>
              <p:cNvPr id="19" name="右箭头 18"/>
              <p:cNvSpPr/>
              <p:nvPr/>
            </p:nvSpPr>
            <p:spPr>
              <a:xfrm>
                <a:off x="10066479" y="3261431"/>
                <a:ext cx="1308433" cy="231725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10061659" y="4170495"/>
                <a:ext cx="1308433" cy="231725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>
              <a:off x="10715875" y="3493156"/>
              <a:ext cx="0" cy="67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协流的结构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2636912"/>
            <a:ext cx="5005032" cy="3535288"/>
          </a:xfrm>
        </p:spPr>
        <p:txBody>
          <a:bodyPr/>
          <a:lstStyle/>
          <a:p>
            <a:r>
              <a:rPr lang="zh-CN" altLang="en-US" dirty="0"/>
              <a:t>通常，进入流量附带的属性是固定的，而流出流量附带的属性则与存量密切相关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36" y="329218"/>
            <a:ext cx="5490150" cy="2541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536" y="4077072"/>
            <a:ext cx="5252324" cy="25886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73932" y="17008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存量的属性关系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94212" y="17008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流量的属性关系</a:t>
            </a:r>
          </a:p>
        </p:txBody>
      </p:sp>
      <p:sp>
        <p:nvSpPr>
          <p:cNvPr id="8" name="右箭头 7"/>
          <p:cNvSpPr/>
          <p:nvPr/>
        </p:nvSpPr>
        <p:spPr>
          <a:xfrm>
            <a:off x="3673554" y="1633446"/>
            <a:ext cx="521528" cy="50405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协流一般形式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276" y="620688"/>
            <a:ext cx="7613460" cy="457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41884" y="2060848"/>
            <a:ext cx="3384376" cy="240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协流最基本的结构由两个以上存量构成，其中一个为主存量（业务管理当中产生变化的事物），另一个则是属性存量，属性存量的进流量受主存量增长的影响，而其出流量的速率参数变量则受存量间关系影响。</a:t>
            </a:r>
          </a:p>
        </p:txBody>
      </p:sp>
    </p:spTree>
    <p:extLst>
      <p:ext uri="{BB962C8B-B14F-4D97-AF65-F5344CB8AC3E}">
        <p14:creationId xmlns:p14="http://schemas.microsoft.com/office/powerpoint/2010/main" val="17360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案例：资产与人力的协同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情景描述：设备更新换代会使企业对人力的需求发生变化，通常随着设备越来越先进，每台设备需要配备的人力发生下降。设某企业原始拥有设备</a:t>
            </a:r>
            <a:r>
              <a:rPr lang="en-US" altLang="zh-CN" sz="2400" dirty="0"/>
              <a:t>10</a:t>
            </a:r>
            <a:r>
              <a:rPr lang="zh-CN" altLang="en-US" sz="2400" dirty="0"/>
              <a:t>（单位），人员总数为</a:t>
            </a:r>
            <a:r>
              <a:rPr lang="en-US" altLang="zh-CN" sz="2400" dirty="0"/>
              <a:t>500</a:t>
            </a:r>
            <a:r>
              <a:rPr lang="zh-CN" altLang="en-US" sz="2400" dirty="0"/>
              <a:t>人，随着新设备的采购和更新人员需求也在下降，若新采购的设备人力需求为</a:t>
            </a:r>
            <a:r>
              <a:rPr lang="en-US" altLang="zh-CN" sz="2400" dirty="0"/>
              <a:t>10</a:t>
            </a:r>
            <a:r>
              <a:rPr lang="zh-CN" altLang="en-US" sz="2400" dirty="0"/>
              <a:t>人，建立仿真模型模拟该资产更新和人力需求变动过程。</a:t>
            </a:r>
          </a:p>
        </p:txBody>
      </p:sp>
    </p:spTree>
    <p:extLst>
      <p:ext uri="{BB962C8B-B14F-4D97-AF65-F5344CB8AC3E}">
        <p14:creationId xmlns:p14="http://schemas.microsoft.com/office/powerpoint/2010/main" val="360578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60648"/>
            <a:ext cx="6955996" cy="46917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7755" y="1268760"/>
            <a:ext cx="252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该模型使用协流的基本结构，资本存量作为主存量出现，人力需求量则是由资本存量的属性变量。由于固定资产的更新、废弃，初始时的资本和人力需求在不断发生变化，多久之后企业的人力需求才能够稳定？</a:t>
            </a:r>
          </a:p>
        </p:txBody>
      </p:sp>
    </p:spTree>
    <p:extLst>
      <p:ext uri="{BB962C8B-B14F-4D97-AF65-F5344CB8AC3E}">
        <p14:creationId xmlns:p14="http://schemas.microsoft.com/office/powerpoint/2010/main" val="34946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852" y="620688"/>
            <a:ext cx="5609228" cy="4036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资本存量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=INTEG(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资产废弃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,10)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资产购买速率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资产购买速率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资产购买速率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资产废弃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资本存量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资产平均寿命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资产平均寿命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=5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人力需求量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=INTEG(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工人需求增量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工人需求减量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,500)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工人需求增量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新设备对工人的需求*资产购买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工人需求减量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资产废弃*平均工人需求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平均工人需求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人力需求量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资本存量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新设备对工人的需求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=100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89" y="0"/>
            <a:ext cx="4910336" cy="32735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01524" y="5661248"/>
            <a:ext cx="4536504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7030A0"/>
                </a:solidFill>
              </a:rPr>
              <a:t>注意：该模型的两个存量数据图无法放入同一张图中，二者单位不一致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73" y="3717032"/>
            <a:ext cx="4711452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非守恒协流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守恒协流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属性存量改变的唯一途径是主存量发生变化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非守恒协流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除主存量发生变化之外，属性存量可能在主存量没有发生任何改变的情况下自己改变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388242"/>
            <a:ext cx="3640855" cy="28167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712148"/>
            <a:ext cx="3812947" cy="27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799</TotalTime>
  <Words>1146</Words>
  <Application>Microsoft Macintosh PowerPoint</Application>
  <PresentationFormat>自定义</PresentationFormat>
  <Paragraphs>95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华文宋体</vt:lpstr>
      <vt:lpstr>楷体</vt:lpstr>
      <vt:lpstr>宋体</vt:lpstr>
      <vt:lpstr>微软雅黑</vt:lpstr>
      <vt:lpstr>Arial</vt:lpstr>
      <vt:lpstr>Euphemia</vt:lpstr>
      <vt:lpstr>数学 16x9</vt:lpstr>
      <vt:lpstr>Equation</vt:lpstr>
      <vt:lpstr>物流系统建模与仿真</vt:lpstr>
      <vt:lpstr>协同变化问题</vt:lpstr>
      <vt:lpstr>协流</vt:lpstr>
      <vt:lpstr>协流的结构</vt:lpstr>
      <vt:lpstr>协流一般形式</vt:lpstr>
      <vt:lpstr>案例：资产与人力的协同</vt:lpstr>
      <vt:lpstr>PowerPoint 演示文稿</vt:lpstr>
      <vt:lpstr>PowerPoint 演示文稿</vt:lpstr>
      <vt:lpstr>非守恒协流</vt:lpstr>
      <vt:lpstr>案例：企业经验积累的动态模型</vt:lpstr>
      <vt:lpstr>PowerPoint 演示文稿</vt:lpstr>
      <vt:lpstr>PowerPoint 演示文稿</vt:lpstr>
      <vt:lpstr>PowerPoint 演示文稿</vt:lpstr>
      <vt:lpstr>PowerPoint 演示文稿</vt:lpstr>
      <vt:lpstr>老化链与协流</vt:lpstr>
      <vt:lpstr>老化链与协流的融合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66</cp:revision>
  <dcterms:created xsi:type="dcterms:W3CDTF">2018-02-25T17:57:50Z</dcterms:created>
  <dcterms:modified xsi:type="dcterms:W3CDTF">2019-06-03T12:21:14Z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