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89" r:id="rId10"/>
    <p:sldId id="284" r:id="rId11"/>
    <p:sldId id="287" r:id="rId12"/>
    <p:sldId id="288" r:id="rId13"/>
    <p:sldId id="285" r:id="rId14"/>
    <p:sldId id="286" r:id="rId15"/>
    <p:sldId id="266" r:id="rId16"/>
    <p:sldId id="276" r:id="rId17"/>
    <p:sldId id="257" r:id="rId18"/>
    <p:sldId id="291" r:id="rId19"/>
    <p:sldId id="259" r:id="rId20"/>
    <p:sldId id="261" r:id="rId21"/>
    <p:sldId id="263" r:id="rId22"/>
    <p:sldId id="275" r:id="rId23"/>
    <p:sldId id="265" r:id="rId24"/>
    <p:sldId id="269" r:id="rId25"/>
    <p:sldId id="277" r:id="rId26"/>
    <p:sldId id="270" r:id="rId27"/>
    <p:sldId id="271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第五节 系统结构与系统方程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二、系统表达式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964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zh-CN" altLang="en-US" dirty="0" smtClean="0"/>
              <a:t>表达式如何描述动态反馈系统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8785" t="38135" r="42686" b="44718"/>
          <a:stretch/>
        </p:blipFill>
        <p:spPr>
          <a:xfrm>
            <a:off x="3070076" y="4440232"/>
            <a:ext cx="7237030" cy="16561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4887" y="2713781"/>
            <a:ext cx="49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例：考虑一个简单的输入输出系统，每月的发货出库</a:t>
            </a:r>
            <a:r>
              <a:rPr lang="en-US" altLang="zh-CN" dirty="0" smtClean="0"/>
              <a:t>OUTFLOW</a:t>
            </a:r>
            <a:r>
              <a:rPr lang="zh-CN" altLang="en-US" dirty="0" smtClean="0"/>
              <a:t>和入库补货</a:t>
            </a:r>
            <a:r>
              <a:rPr lang="en-US" altLang="zh-CN" dirty="0" smtClean="0"/>
              <a:t>INFLOW</a:t>
            </a:r>
            <a:r>
              <a:rPr lang="zh-CN" altLang="en-US" dirty="0" smtClean="0"/>
              <a:t>都是常数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343133"/>
            <a:ext cx="4475008" cy="11808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1924" y="3645024"/>
            <a:ext cx="541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INV.</a:t>
            </a:r>
            <a:r>
              <a:rPr lang="zh-CN" altLang="en-US" sz="1200" dirty="0" smtClean="0"/>
              <a:t>现在</a:t>
            </a:r>
            <a:r>
              <a:rPr lang="en-US" altLang="zh-CN" dirty="0" smtClean="0"/>
              <a:t>=INV.</a:t>
            </a:r>
            <a:r>
              <a:rPr lang="zh-CN" altLang="en-US" sz="1200" dirty="0" smtClean="0"/>
              <a:t>过去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（纯速率）</a:t>
            </a:r>
            <a:r>
              <a:rPr lang="en-US" altLang="zh-CN" dirty="0" smtClean="0"/>
              <a:t>*</a:t>
            </a:r>
            <a:r>
              <a:rPr lang="zh-CN" altLang="en-US" dirty="0" smtClean="0"/>
              <a:t>时间间隔</a:t>
            </a:r>
            <a:endParaRPr lang="en-US" altLang="zh-CN" dirty="0" smtClean="0"/>
          </a:p>
          <a:p>
            <a:r>
              <a:rPr lang="en-US" altLang="zh-CN" dirty="0"/>
              <a:t>INV.</a:t>
            </a:r>
            <a:r>
              <a:rPr lang="zh-CN" altLang="en-US" sz="1200" dirty="0"/>
              <a:t>现在</a:t>
            </a:r>
            <a:r>
              <a:rPr lang="en-US" altLang="zh-CN" dirty="0"/>
              <a:t>=INV.</a:t>
            </a:r>
            <a:r>
              <a:rPr lang="zh-CN" altLang="en-US" sz="1200" dirty="0"/>
              <a:t>过去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INFLOW-OUTFLOW</a:t>
            </a:r>
            <a:r>
              <a:rPr lang="zh-CN" altLang="en-US" dirty="0" smtClean="0"/>
              <a:t>）</a:t>
            </a:r>
            <a:r>
              <a:rPr lang="en-US" altLang="zh-CN" dirty="0"/>
              <a:t>*</a:t>
            </a:r>
            <a:r>
              <a:rPr lang="zh-CN" altLang="en-US" dirty="0"/>
              <a:t>时间间隔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39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DYNAMO</a:t>
            </a:r>
            <a:r>
              <a:rPr lang="zh-CN" altLang="en-US" dirty="0" smtClean="0"/>
              <a:t>方程在命名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规范：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方程必须有类型，需写在第一列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变量字符不超过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个（防止名称过长），首字母大写，必须以字符开头，不可用数字开头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所有变量需要加下标，常量（包括</a:t>
            </a:r>
            <a:r>
              <a:rPr lang="en-US" altLang="zh-CN" dirty="0"/>
              <a:t>C N T</a:t>
            </a:r>
            <a:r>
              <a:rPr lang="zh-CN" altLang="en-US" dirty="0"/>
              <a:t>）不加</a:t>
            </a:r>
            <a:r>
              <a:rPr lang="zh-CN" altLang="en-US" dirty="0" smtClean="0"/>
              <a:t>下标，下标</a:t>
            </a:r>
            <a:r>
              <a:rPr lang="en-US" altLang="zh-CN" dirty="0" smtClean="0"/>
              <a:t>J K L</a:t>
            </a:r>
            <a:r>
              <a:rPr lang="zh-CN" altLang="en-US" dirty="0" smtClean="0"/>
              <a:t>分别代表过去、现在、未来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所有方程必须可计算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14692" y="1772816"/>
            <a:ext cx="32048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方程类型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L </a:t>
            </a:r>
            <a:r>
              <a:rPr lang="zh-CN" altLang="en-US" sz="2000" dirty="0" smtClean="0"/>
              <a:t>状态变量方程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R </a:t>
            </a:r>
            <a:r>
              <a:rPr lang="zh-CN" altLang="en-US" sz="2000" dirty="0" smtClean="0"/>
              <a:t>速率方程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A </a:t>
            </a:r>
            <a:r>
              <a:rPr lang="zh-CN" altLang="en-US" sz="2000" dirty="0" smtClean="0"/>
              <a:t>辅助方程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C </a:t>
            </a:r>
            <a:r>
              <a:rPr lang="zh-CN" altLang="en-US" sz="2000" dirty="0" smtClean="0"/>
              <a:t>常数方程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N </a:t>
            </a:r>
            <a:r>
              <a:rPr lang="zh-CN" altLang="en-US" sz="2000" dirty="0" smtClean="0"/>
              <a:t>初始状态值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T </a:t>
            </a:r>
            <a:r>
              <a:rPr lang="zh-CN" altLang="en-US" sz="2000" dirty="0" smtClean="0"/>
              <a:t>表函数中的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坐标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0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19805" r="25720" b="50005"/>
          <a:stretch/>
        </p:blipFill>
        <p:spPr>
          <a:xfrm>
            <a:off x="2133972" y="1556792"/>
            <a:ext cx="7557709" cy="244827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3892" y="316955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时间</a:t>
            </a:r>
            <a:r>
              <a:rPr lang="zh-CN" altLang="en-US" sz="2800" dirty="0" smtClean="0"/>
              <a:t>下标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983534" y="3789040"/>
            <a:ext cx="4724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INV.K=INV.J+(INFLOW.JK-OUTFLOW.JK)*DT</a:t>
            </a:r>
          </a:p>
          <a:p>
            <a:r>
              <a:rPr lang="zh-CN" altLang="en-US" dirty="0" smtClean="0"/>
              <a:t>式中</a:t>
            </a:r>
            <a:endParaRPr lang="en-US" altLang="zh-CN" dirty="0" smtClean="0"/>
          </a:p>
          <a:p>
            <a:r>
              <a:rPr lang="en-US" altLang="zh-CN" dirty="0" smtClean="0"/>
              <a:t>INV.K:</a:t>
            </a:r>
            <a:r>
              <a:rPr lang="zh-CN" altLang="en-US" dirty="0" smtClean="0"/>
              <a:t>库存现有量</a:t>
            </a:r>
            <a:endParaRPr lang="en-US" altLang="zh-CN" dirty="0" smtClean="0"/>
          </a:p>
          <a:p>
            <a:r>
              <a:rPr lang="en-US" altLang="zh-CN" dirty="0" smtClean="0"/>
              <a:t>INV.J:DT</a:t>
            </a:r>
            <a:r>
              <a:rPr lang="zh-CN" altLang="en-US" dirty="0" smtClean="0"/>
              <a:t>前的库存量</a:t>
            </a:r>
            <a:endParaRPr lang="en-US" altLang="zh-CN" dirty="0" smtClean="0"/>
          </a:p>
          <a:p>
            <a:r>
              <a:rPr lang="en-US" altLang="zh-CN" dirty="0" smtClean="0"/>
              <a:t>DT: </a:t>
            </a:r>
            <a:r>
              <a:rPr lang="zh-CN" altLang="en-US" dirty="0" smtClean="0"/>
              <a:t>时间间隔</a:t>
            </a:r>
            <a:endParaRPr lang="en-US" altLang="zh-CN" dirty="0" smtClean="0"/>
          </a:p>
          <a:p>
            <a:r>
              <a:rPr lang="en-US" altLang="zh-CN" dirty="0" smtClean="0"/>
              <a:t>INFLOW.JK :JK</a:t>
            </a:r>
            <a:r>
              <a:rPr lang="zh-CN" altLang="en-US" dirty="0" smtClean="0"/>
              <a:t>时间内的订货</a:t>
            </a:r>
            <a:endParaRPr lang="en-US" altLang="zh-CN" dirty="0" smtClean="0"/>
          </a:p>
          <a:p>
            <a:r>
              <a:rPr lang="en-US" altLang="zh-CN" dirty="0" smtClean="0"/>
              <a:t>OUTFLOW.JK : JK</a:t>
            </a:r>
            <a:r>
              <a:rPr lang="zh-CN" altLang="en-US" dirty="0" smtClean="0"/>
              <a:t>时间内的发货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15617" y="2241738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J K L 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DYNAMO</a:t>
            </a:r>
            <a:r>
              <a:rPr lang="zh-CN" altLang="en-US" dirty="0" smtClean="0">
                <a:solidFill>
                  <a:srgbClr val="FF0000"/>
                </a:solidFill>
              </a:rPr>
              <a:t>表达式的时间下标规范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127973"/>
            <a:ext cx="4475008" cy="11808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283" y="3789040"/>
            <a:ext cx="4869153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 </a:t>
            </a:r>
            <a:r>
              <a:rPr lang="en-US" altLang="zh-CN" dirty="0" err="1" smtClean="0"/>
              <a:t>Stock.K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Stock.J</a:t>
            </a:r>
            <a:r>
              <a:rPr lang="en-US" altLang="zh-CN" dirty="0" smtClean="0"/>
              <a:t>+(</a:t>
            </a:r>
            <a:r>
              <a:rPr lang="en-US" altLang="zh-CN" dirty="0" err="1" smtClean="0"/>
              <a:t>Inflow.JK-Outflow.JK</a:t>
            </a:r>
            <a:r>
              <a:rPr lang="en-US" altLang="zh-CN" dirty="0" smtClean="0"/>
              <a:t>)*DT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 Stock=60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Inflow=1.2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Outflow=1.1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188840"/>
          </a:xfrm>
        </p:spPr>
        <p:txBody>
          <a:bodyPr/>
          <a:lstStyle/>
          <a:p>
            <a:r>
              <a:rPr lang="en-US" altLang="zh-CN" dirty="0" smtClean="0"/>
              <a:t>L </a:t>
            </a:r>
            <a:r>
              <a:rPr lang="zh-CN" altLang="en-US" dirty="0" smtClean="0"/>
              <a:t>类型：状态方程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类型：初始值类型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1924" y="2905131"/>
            <a:ext cx="582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  STOCK.K=STOCK.J+(INFLOW.JK-OUTFLOW.JK)*DT</a:t>
            </a:r>
          </a:p>
          <a:p>
            <a:r>
              <a:rPr lang="en-US" altLang="zh-CN" dirty="0" smtClean="0"/>
              <a:t>N  STOCK=100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70676" y="26369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规范：方程</a:t>
            </a:r>
            <a:r>
              <a:rPr lang="zh-CN" altLang="en-US" dirty="0" smtClean="0">
                <a:solidFill>
                  <a:srgbClr val="FF0000"/>
                </a:solidFill>
              </a:rPr>
              <a:t>前要</a:t>
            </a:r>
            <a:r>
              <a:rPr lang="zh-CN" altLang="en-US" smtClean="0">
                <a:solidFill>
                  <a:srgbClr val="FF0000"/>
                </a:solidFill>
              </a:rPr>
              <a:t>写上对应类型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93436" y="3971603"/>
            <a:ext cx="9782801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 </a:t>
            </a:r>
            <a:r>
              <a:rPr lang="zh-CN" altLang="en-US" dirty="0" smtClean="0"/>
              <a:t>速率方程（流量）</a:t>
            </a:r>
            <a:endParaRPr lang="en-US" altLang="zh-CN" dirty="0" smtClean="0"/>
          </a:p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速率方程无固定格式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时刻计算，由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DT</a:t>
            </a:r>
            <a:r>
              <a:rPr lang="zh-CN" altLang="en-US" sz="2000" dirty="0" smtClean="0"/>
              <a:t>时刻中保持不变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</a:rPr>
              <a:t>时间下标为</a:t>
            </a:r>
            <a:r>
              <a:rPr lang="en-US" altLang="zh-CN" sz="2000" dirty="0" smtClean="0">
                <a:solidFill>
                  <a:srgbClr val="FF0000"/>
                </a:solidFill>
              </a:rPr>
              <a:t>KL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239843" y="56612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注意：速率方程的时间下表很特殊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484984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方程  常数方程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方程常用于给常数赋值，清晰列出重要参数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方程无时间</a:t>
            </a:r>
            <a:r>
              <a:rPr lang="zh-CN" altLang="en-US" dirty="0" smtClean="0"/>
              <a:t>下标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方程 辅助方程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之外的变量，不受系统影响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0596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注意：常数方程并非可有可无，只是某个要素恰好就是固定值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：水温变化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3026358"/>
            <a:ext cx="5040561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L TEA.K=TEA.J+CHNG.JK*DT</a:t>
            </a:r>
          </a:p>
          <a:p>
            <a:pPr marL="0" indent="0">
              <a:buNone/>
            </a:pPr>
            <a:r>
              <a:rPr lang="en-US" altLang="zh-CN" sz="1600" dirty="0" smtClean="0"/>
              <a:t>N TEA=90</a:t>
            </a:r>
          </a:p>
          <a:p>
            <a:pPr marL="0" indent="0">
              <a:buNone/>
            </a:pPr>
            <a:r>
              <a:rPr lang="en-US" altLang="zh-CN" sz="1600" dirty="0" smtClean="0"/>
              <a:t>A DIST.K=ROOMT-TEA.K</a:t>
            </a:r>
          </a:p>
          <a:p>
            <a:pPr marL="0" indent="0">
              <a:buNone/>
            </a:pPr>
            <a:r>
              <a:rPr lang="en-US" altLang="zh-CN" sz="1600" dirty="0" smtClean="0"/>
              <a:t>R CHNG.KL=CNST*DIST.K</a:t>
            </a:r>
          </a:p>
          <a:p>
            <a:pPr marL="0" indent="0">
              <a:buNone/>
            </a:pPr>
            <a:r>
              <a:rPr lang="en-US" altLang="zh-CN" sz="1600" dirty="0" smtClean="0"/>
              <a:t>C CNST=0.2</a:t>
            </a:r>
          </a:p>
          <a:p>
            <a:pPr marL="0" indent="0">
              <a:buNone/>
            </a:pPr>
            <a:r>
              <a:rPr lang="en-US" altLang="zh-CN" sz="1600" dirty="0" smtClean="0"/>
              <a:t>C ROOMT=20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55" y="2369386"/>
            <a:ext cx="6095412" cy="4150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3436" y="1423085"/>
            <a:ext cx="9502088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一杯茶水安静的放在桌子上，它的温度变化如右图所示，室温</a:t>
            </a:r>
            <a:r>
              <a:rPr lang="en-US" altLang="zh-CN" sz="2000" dirty="0"/>
              <a:t>ROOMT</a:t>
            </a:r>
            <a:r>
              <a:rPr lang="zh-CN" altLang="en-US" sz="2000" dirty="0"/>
              <a:t>影响茶水温度，温差</a:t>
            </a:r>
            <a:r>
              <a:rPr lang="en-US" altLang="zh-CN" sz="2000" dirty="0"/>
              <a:t>DIST</a:t>
            </a:r>
            <a:r>
              <a:rPr lang="zh-CN" altLang="en-US" sz="2000" dirty="0"/>
              <a:t>作为辅助变量出现。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43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表函数的方程类型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04918"/>
              </p:ext>
            </p:extLst>
          </p:nvPr>
        </p:nvGraphicFramePr>
        <p:xfrm>
          <a:off x="1593436" y="1772816"/>
          <a:ext cx="978217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363">
                  <a:extLst>
                    <a:ext uri="{9D8B030D-6E8A-4147-A177-3AD203B41FA5}">
                      <a16:colId xmlns:a16="http://schemas.microsoft.com/office/drawing/2014/main" val="4110962749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14740423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1007625461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467620008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1317208343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3710629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2951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1964" y="34290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上述表函数的设置</a:t>
            </a:r>
            <a:r>
              <a:rPr lang="en-US" altLang="zh-CN" dirty="0"/>
              <a:t> </a:t>
            </a:r>
            <a:r>
              <a:rPr lang="en-US" altLang="zh-CN" dirty="0" smtClean="0"/>
              <a:t>DYNAMO</a:t>
            </a:r>
            <a:r>
              <a:rPr lang="zh-CN" altLang="en-US" dirty="0" smtClean="0"/>
              <a:t>方程表达式为：</a:t>
            </a:r>
            <a:endParaRPr lang="en-US" altLang="zh-CN" dirty="0" smtClean="0"/>
          </a:p>
          <a:p>
            <a:r>
              <a:rPr lang="en-US" altLang="zh-CN" b="1" dirty="0" smtClean="0"/>
              <a:t>A Y.K=TABLE(TY,X.K,0,2.5,0.5)</a:t>
            </a:r>
          </a:p>
          <a:p>
            <a:r>
              <a:rPr lang="en-US" altLang="zh-CN" b="1" dirty="0" smtClean="0"/>
              <a:t>T TY=0.5,1.3,2.7,4.8,6.2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3772" y="21451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因变量</a:t>
            </a:r>
          </a:p>
        </p:txBody>
      </p:sp>
      <p:sp>
        <p:nvSpPr>
          <p:cNvPr id="7" name="矩形 6"/>
          <p:cNvSpPr/>
          <p:nvPr/>
        </p:nvSpPr>
        <p:spPr>
          <a:xfrm>
            <a:off x="333771" y="17653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自变量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86500" y="342900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表函数与其他函数有所不同，表函数的方程由两个方程配合组成，即</a:t>
            </a:r>
            <a:r>
              <a:rPr lang="en-US" altLang="zh-CN" sz="2000" dirty="0" smtClean="0">
                <a:solidFill>
                  <a:srgbClr val="7030A0"/>
                </a:solidFill>
              </a:rPr>
              <a:t>T</a:t>
            </a:r>
            <a:r>
              <a:rPr lang="zh-CN" altLang="en-US" sz="2000" dirty="0" smtClean="0">
                <a:solidFill>
                  <a:srgbClr val="7030A0"/>
                </a:solidFill>
              </a:rPr>
              <a:t>（表函数方程）和</a:t>
            </a:r>
            <a:r>
              <a:rPr lang="en-US" altLang="zh-CN" sz="2000" dirty="0" smtClean="0">
                <a:solidFill>
                  <a:srgbClr val="7030A0"/>
                </a:solidFill>
              </a:rPr>
              <a:t>A</a:t>
            </a:r>
            <a:r>
              <a:rPr lang="zh-CN" altLang="en-US" sz="2000" dirty="0" smtClean="0">
                <a:solidFill>
                  <a:srgbClr val="7030A0"/>
                </a:solidFill>
              </a:rPr>
              <a:t>（辅助方程）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210934" y="1916832"/>
            <a:ext cx="382502" cy="720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175406" y="2276872"/>
            <a:ext cx="382502" cy="720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请写出上次课堂练习中的</a:t>
            </a:r>
            <a:r>
              <a:rPr lang="en-US" altLang="zh-CN" dirty="0" smtClean="0"/>
              <a:t>DYNAMO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3645024"/>
            <a:ext cx="5055347" cy="2689654"/>
          </a:xfrm>
          <a:prstGeom prst="rect">
            <a:avLst/>
          </a:prstGeom>
        </p:spPr>
      </p:pic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198679"/>
              </p:ext>
            </p:extLst>
          </p:nvPr>
        </p:nvGraphicFramePr>
        <p:xfrm>
          <a:off x="2566020" y="2441223"/>
          <a:ext cx="858386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644">
                  <a:extLst>
                    <a:ext uri="{9D8B030D-6E8A-4147-A177-3AD203B41FA5}">
                      <a16:colId xmlns:a16="http://schemas.microsoft.com/office/drawing/2014/main" val="4110962749"/>
                    </a:ext>
                  </a:extLst>
                </a:gridCol>
                <a:gridCol w="1430644">
                  <a:extLst>
                    <a:ext uri="{9D8B030D-6E8A-4147-A177-3AD203B41FA5}">
                      <a16:colId xmlns:a16="http://schemas.microsoft.com/office/drawing/2014/main" val="3649000009"/>
                    </a:ext>
                  </a:extLst>
                </a:gridCol>
                <a:gridCol w="1430644">
                  <a:extLst>
                    <a:ext uri="{9D8B030D-6E8A-4147-A177-3AD203B41FA5}">
                      <a16:colId xmlns:a16="http://schemas.microsoft.com/office/drawing/2014/main" val="14740423"/>
                    </a:ext>
                  </a:extLst>
                </a:gridCol>
                <a:gridCol w="1430644">
                  <a:extLst>
                    <a:ext uri="{9D8B030D-6E8A-4147-A177-3AD203B41FA5}">
                      <a16:colId xmlns:a16="http://schemas.microsoft.com/office/drawing/2014/main" val="1007625461"/>
                    </a:ext>
                  </a:extLst>
                </a:gridCol>
                <a:gridCol w="1430644">
                  <a:extLst>
                    <a:ext uri="{9D8B030D-6E8A-4147-A177-3AD203B41FA5}">
                      <a16:colId xmlns:a16="http://schemas.microsoft.com/office/drawing/2014/main" val="2467620008"/>
                    </a:ext>
                  </a:extLst>
                </a:gridCol>
                <a:gridCol w="1430644">
                  <a:extLst>
                    <a:ext uri="{9D8B030D-6E8A-4147-A177-3AD203B41FA5}">
                      <a16:colId xmlns:a16="http://schemas.microsoft.com/office/drawing/2014/main" val="1317208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expenditure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2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VENSIM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600200"/>
            <a:ext cx="4392488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TEA=INTEG(CHNG,90)</a:t>
            </a:r>
          </a:p>
          <a:p>
            <a:pPr marL="0" indent="0">
              <a:buNone/>
            </a:pPr>
            <a:r>
              <a:rPr lang="en-US" altLang="zh-CN" smtClean="0"/>
              <a:t>CHNG=DIST-CNST</a:t>
            </a:r>
          </a:p>
          <a:p>
            <a:pPr marL="0" indent="0">
              <a:buNone/>
            </a:pPr>
            <a:r>
              <a:rPr lang="en-US" altLang="zh-CN" smtClean="0"/>
              <a:t>DIST=ROOMT-TEA</a:t>
            </a:r>
          </a:p>
          <a:p>
            <a:pPr marL="0" indent="0">
              <a:buNone/>
            </a:pPr>
            <a:r>
              <a:rPr lang="en-US" altLang="zh-CN" smtClean="0"/>
              <a:t>ROOMT=20</a:t>
            </a:r>
          </a:p>
          <a:p>
            <a:pPr marL="0" indent="0">
              <a:buNone/>
            </a:pPr>
            <a:r>
              <a:rPr lang="en-US" altLang="zh-CN" smtClean="0"/>
              <a:t>CNST=0.2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700808"/>
            <a:ext cx="6095412" cy="41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DT</a:t>
            </a:r>
            <a:r>
              <a:rPr lang="zh-CN" altLang="en-US" smtClean="0"/>
              <a:t>的合理选取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离散的时间步长</a:t>
            </a:r>
            <a:r>
              <a:rPr lang="en-US" altLang="zh-CN" smtClean="0"/>
              <a:t>time step</a:t>
            </a:r>
            <a:r>
              <a:rPr lang="zh-CN" altLang="en-US" smtClean="0"/>
              <a:t>取多少合适</a:t>
            </a:r>
            <a:endParaRPr lang="en-US" altLang="zh-CN" smtClean="0"/>
          </a:p>
          <a:p>
            <a:pPr lvl="1"/>
            <a:r>
              <a:rPr lang="zh-CN" altLang="en-US" smtClean="0"/>
              <a:t>理论上，充分小，精度提升</a:t>
            </a:r>
            <a:endParaRPr lang="en-US" altLang="zh-CN" smtClean="0"/>
          </a:p>
          <a:p>
            <a:pPr lvl="1"/>
            <a:r>
              <a:rPr lang="zh-CN" altLang="en-US" smtClean="0"/>
              <a:t>操作中，足够小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2238914"/>
            <a:ext cx="5470120" cy="3933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5940" y="35168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精度的影响</a:t>
            </a:r>
            <a:r>
              <a:rPr lang="en-US" altLang="zh-CN" dirty="0" smtClean="0">
                <a:solidFill>
                  <a:srgbClr val="7030A0"/>
                </a:solidFill>
              </a:rPr>
              <a:t>-</a:t>
            </a:r>
            <a:r>
              <a:rPr lang="zh-CN" altLang="en-US" dirty="0" smtClean="0">
                <a:solidFill>
                  <a:srgbClr val="7030A0"/>
                </a:solidFill>
              </a:rPr>
              <a:t>最短板效应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一、流量存量结构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图形表示法</a:t>
            </a:r>
            <a:endParaRPr lang="en-US" altLang="zh-CN" dirty="0" smtClean="0"/>
          </a:p>
          <a:p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速率</a:t>
            </a:r>
            <a:endParaRPr lang="en-US" altLang="zh-CN" dirty="0"/>
          </a:p>
          <a:p>
            <a:r>
              <a:rPr lang="zh-CN" altLang="en-US" dirty="0"/>
              <a:t>辅助变量</a:t>
            </a:r>
            <a:endParaRPr lang="en-US" altLang="zh-CN" dirty="0"/>
          </a:p>
          <a:p>
            <a:r>
              <a:rPr lang="zh-CN" altLang="en-US" dirty="0"/>
              <a:t>常数</a:t>
            </a:r>
            <a:endParaRPr lang="en-US" altLang="zh-CN" dirty="0"/>
          </a:p>
          <a:p>
            <a:r>
              <a:rPr lang="zh-CN" altLang="en-US" dirty="0"/>
              <a:t>外生变量</a:t>
            </a:r>
            <a:endParaRPr lang="en-US" altLang="zh-CN" dirty="0"/>
          </a:p>
          <a:p>
            <a:r>
              <a:rPr lang="zh-CN" altLang="en-US" dirty="0"/>
              <a:t>信息链</a:t>
            </a:r>
            <a:r>
              <a:rPr lang="en-US" altLang="zh-CN" dirty="0"/>
              <a:t>/</a:t>
            </a:r>
            <a:r>
              <a:rPr lang="zh-CN" altLang="en-US" dirty="0"/>
              <a:t>物质链</a:t>
            </a:r>
            <a:endParaRPr lang="en-US" altLang="zh-CN" dirty="0"/>
          </a:p>
          <a:p>
            <a:r>
              <a:rPr lang="zh-CN" altLang="en-US" dirty="0"/>
              <a:t>物质源</a:t>
            </a:r>
            <a:r>
              <a:rPr lang="en-US" altLang="zh-CN" dirty="0"/>
              <a:t>/</a:t>
            </a:r>
            <a:r>
              <a:rPr lang="zh-CN" altLang="en-US" dirty="0"/>
              <a:t>漏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计算结果对比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79314"/>
              </p:ext>
            </p:extLst>
          </p:nvPr>
        </p:nvGraphicFramePr>
        <p:xfrm>
          <a:off x="1593850" y="1600200"/>
          <a:ext cx="978217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time 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0.125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最大相对误差</a:t>
                      </a:r>
                      <a:r>
                        <a:rPr lang="en-US" altLang="zh-CN" smtClean="0"/>
                        <a:t>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&lt;3.5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56.5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72882" y="2708920"/>
            <a:ext cx="4644992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TIME STEP</a:t>
            </a:r>
            <a:r>
              <a:rPr lang="zh-CN" altLang="en-US" sz="2400" smtClean="0"/>
              <a:t>的经验取值为</a:t>
            </a:r>
            <a:r>
              <a:rPr lang="en-US" altLang="zh-CN" sz="2400" smtClean="0"/>
              <a:t>0.1~0.5</a:t>
            </a:r>
            <a:r>
              <a:rPr lang="zh-CN" altLang="en-US" sz="2400" smtClean="0"/>
              <a:t>倍的模型最小时间常数</a:t>
            </a:r>
            <a:endParaRPr lang="en-US" altLang="zh-CN" sz="2400" smtClean="0"/>
          </a:p>
          <a:p>
            <a:r>
              <a:rPr lang="zh-CN" altLang="en-US" sz="2400" smtClean="0"/>
              <a:t>最小时间常数</a:t>
            </a:r>
            <a:endParaRPr lang="en-US" altLang="zh-CN" sz="2400" smtClean="0"/>
          </a:p>
          <a:p>
            <a:r>
              <a:rPr lang="zh-CN" altLang="en-US" sz="2400" smtClean="0"/>
              <a:t>取值小于</a:t>
            </a:r>
            <a:r>
              <a:rPr lang="en-US" altLang="zh-CN" sz="2400" smtClean="0"/>
              <a:t>0.1</a:t>
            </a:r>
            <a:r>
              <a:rPr lang="zh-CN" altLang="en-US" sz="2400" smtClean="0"/>
              <a:t>时，精度提升不大，但计算量快速提升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4692" y="278303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案例中的最小时间系数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1/CNST=1/0.2=5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经验取值范围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0.1~0.5 * 5 =0.5~2.5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存量的含义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表征系统状态，提供行动的基础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构成系统的基本要素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动静相对，相互依存</a:t>
            </a:r>
            <a:endParaRPr lang="en-US" altLang="zh-CN" dirty="0" smtClean="0"/>
          </a:p>
          <a:p>
            <a:r>
              <a:rPr lang="zh-CN" altLang="en-US" dirty="0" smtClean="0"/>
              <a:t>让系统出现惯性和记忆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没有流量将不会改变</a:t>
            </a:r>
            <a:endParaRPr lang="en-US" altLang="zh-CN" dirty="0" smtClean="0"/>
          </a:p>
          <a:p>
            <a:r>
              <a:rPr lang="zh-CN" altLang="en-US" dirty="0" smtClean="0"/>
              <a:t>延迟的来源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所有延迟均涉及存量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输入变化，而输出延后才发生变化</a:t>
            </a:r>
            <a:endParaRPr lang="en-US" altLang="zh-CN" dirty="0" smtClean="0"/>
          </a:p>
          <a:p>
            <a:r>
              <a:rPr lang="zh-CN" altLang="en-US" dirty="0" smtClean="0"/>
              <a:t>产生不均衡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存量吸收入流和出流的差异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入流和出流之间产生波动的根源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7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严格的数学意义上，流量是瞬间值</a:t>
            </a:r>
            <a:endParaRPr lang="en-US" altLang="zh-CN" dirty="0" smtClean="0"/>
          </a:p>
          <a:p>
            <a:r>
              <a:rPr lang="zh-CN" altLang="en-US" dirty="0" smtClean="0"/>
              <a:t>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现实中无法做到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经济管理中没有意义</a:t>
            </a:r>
            <a:endParaRPr lang="en-US" altLang="zh-CN" dirty="0" smtClean="0"/>
          </a:p>
          <a:p>
            <a:r>
              <a:rPr lang="zh-CN" altLang="en-US" dirty="0" smtClean="0"/>
              <a:t>仿真值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时间轴被分为一定间隔的时间段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时间段内的持续值代替瞬间值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离散值代替连续值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3964862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Outflow=1.2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遮盖板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让系统动起来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            （率量）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每个单位</a:t>
            </a:r>
            <a:r>
              <a:rPr lang="en-US" altLang="zh-CN" dirty="0" smtClean="0"/>
              <a:t>DT</a:t>
            </a:r>
            <a:r>
              <a:rPr lang="zh-CN" altLang="en-US" dirty="0" smtClean="0"/>
              <a:t>中进入存量的数量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流量图中三要素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箭头：指示流量方向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阀门：调节流量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源（汇）：从‘源’来，或到‘漏’去</a:t>
            </a:r>
            <a:endParaRPr lang="en-US" altLang="zh-CN" dirty="0" smtClean="0"/>
          </a:p>
          <a:p>
            <a:r>
              <a:rPr lang="zh-CN" altLang="en-US" dirty="0" smtClean="0"/>
              <a:t>流量的数学含义：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练习：辨识存量、流量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数学中，积分  导数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工程中， 状态  变化速度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仓储管理， 仓库库存  入库量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企业人事， 录用新员工 企业</a:t>
            </a:r>
            <a:r>
              <a:rPr lang="zh-CN" altLang="en-US" dirty="0"/>
              <a:t>员工数量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金融， 现金流 资产负债表项目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生物， 种群数量 死亡率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飞行员在驾驶飞机时，</a:t>
            </a:r>
            <a:r>
              <a:rPr lang="zh-CN" altLang="en-US" u="sng" dirty="0" smtClean="0"/>
              <a:t>飞机的高度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飞行的方向</a:t>
            </a:r>
            <a:endParaRPr lang="en-US" altLang="zh-CN" u="sng" dirty="0" smtClean="0"/>
          </a:p>
          <a:p>
            <a:r>
              <a:rPr lang="zh-CN" altLang="en-US" dirty="0" smtClean="0"/>
              <a:t>企业当中产成品的</a:t>
            </a:r>
            <a:r>
              <a:rPr lang="zh-CN" altLang="en-US" u="sng" dirty="0" smtClean="0"/>
              <a:t>在库库存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原材料仓库总零备件</a:t>
            </a:r>
            <a:endParaRPr lang="en-US" altLang="zh-CN" u="sng" dirty="0" smtClean="0"/>
          </a:p>
          <a:p>
            <a:r>
              <a:rPr lang="zh-CN" altLang="en-US" u="sng" dirty="0" smtClean="0"/>
              <a:t>股票的价值</a:t>
            </a:r>
            <a:endParaRPr lang="en-US" altLang="zh-CN" u="sng" dirty="0" smtClean="0"/>
          </a:p>
          <a:p>
            <a:r>
              <a:rPr lang="zh-CN" altLang="en-US" u="sng" dirty="0" smtClean="0"/>
              <a:t>人的体温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8364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速率</a:t>
            </a:r>
            <a:endParaRPr lang="en-US" altLang="zh-CN" dirty="0" smtClean="0"/>
          </a:p>
          <a:p>
            <a:r>
              <a:rPr lang="zh-CN" altLang="en-US" dirty="0" smtClean="0"/>
              <a:t>辅助变量</a:t>
            </a:r>
            <a:endParaRPr lang="en-US" altLang="zh-CN" dirty="0" smtClean="0"/>
          </a:p>
          <a:p>
            <a:r>
              <a:rPr lang="zh-CN" altLang="en-US" dirty="0" smtClean="0"/>
              <a:t>常数</a:t>
            </a:r>
            <a:endParaRPr lang="en-US" altLang="zh-CN" dirty="0" smtClean="0"/>
          </a:p>
          <a:p>
            <a:r>
              <a:rPr lang="zh-CN" altLang="en-US" dirty="0" smtClean="0"/>
              <a:t>外生变量</a:t>
            </a:r>
            <a:endParaRPr lang="en-US" altLang="zh-CN" dirty="0" smtClean="0"/>
          </a:p>
          <a:p>
            <a:r>
              <a:rPr lang="zh-CN" altLang="en-US" dirty="0"/>
              <a:t>信息</a:t>
            </a:r>
            <a:r>
              <a:rPr lang="zh-CN" altLang="en-US" dirty="0" smtClean="0"/>
              <a:t>链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物质链</a:t>
            </a:r>
            <a:endParaRPr lang="en-US" altLang="zh-CN" dirty="0" smtClean="0"/>
          </a:p>
          <a:p>
            <a:r>
              <a:rPr lang="zh-CN" altLang="en-US" dirty="0" smtClean="0"/>
              <a:t>物质源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98668" y="2492896"/>
            <a:ext cx="2205981" cy="205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图形表示法被软件吸收后，经过简化演变成目前的系统流图形式。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系统图示以软件中的系统流图为主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6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系统的方程表达式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/>
          <a:lstStyle/>
          <a:p>
            <a:r>
              <a:rPr lang="zh-CN" altLang="en-US" smtClean="0"/>
              <a:t>系统动力学方程：</a:t>
            </a:r>
            <a:endParaRPr lang="en-US" altLang="zh-CN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动态平衡</a:t>
            </a:r>
            <a:endParaRPr lang="en-US" altLang="zh-CN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尽可能简单</a:t>
            </a:r>
            <a:endParaRPr lang="en-US" altLang="zh-CN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明确的方向</a:t>
            </a:r>
            <a:endParaRPr lang="en-US" altLang="zh-CN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互相关联，单个</a:t>
            </a:r>
            <a:r>
              <a:rPr lang="zh-CN" altLang="en-US"/>
              <a:t>方程无意义</a:t>
            </a:r>
            <a:endParaRPr lang="en-US" altLang="zh-CN"/>
          </a:p>
          <a:p>
            <a:pPr lvl="1">
              <a:lnSpc>
                <a:spcPct val="200000"/>
              </a:lnSpc>
            </a:pP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20" y="86519"/>
            <a:ext cx="6266343" cy="4280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09" y="4707518"/>
            <a:ext cx="4475008" cy="11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1766</TotalTime>
  <Words>933</Words>
  <Application>Microsoft Office PowerPoint</Application>
  <PresentationFormat>自定义</PresentationFormat>
  <Paragraphs>196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Cambria Math</vt:lpstr>
      <vt:lpstr>Euphemia</vt:lpstr>
      <vt:lpstr>Wingdings</vt:lpstr>
      <vt:lpstr>数学 16x9</vt:lpstr>
      <vt:lpstr>Equation</vt:lpstr>
      <vt:lpstr>物流系统建模与仿真</vt:lpstr>
      <vt:lpstr>一、流量存量结构</vt:lpstr>
      <vt:lpstr>存量的含义</vt:lpstr>
      <vt:lpstr>流量的含义</vt:lpstr>
      <vt:lpstr>流量-让系统动起来</vt:lpstr>
      <vt:lpstr>练习：辨识存量、流量</vt:lpstr>
      <vt:lpstr>练习：辨识存量、流量</vt:lpstr>
      <vt:lpstr>图形表示法</vt:lpstr>
      <vt:lpstr>系统的方程表达式</vt:lpstr>
      <vt:lpstr>二、系统表达式</vt:lpstr>
      <vt:lpstr>DYNAMO方程规范</vt:lpstr>
      <vt:lpstr>时间下标</vt:lpstr>
      <vt:lpstr>方程类型</vt:lpstr>
      <vt:lpstr>方程类型</vt:lpstr>
      <vt:lpstr>例2：水温变化</vt:lpstr>
      <vt:lpstr>表函数的方程类型</vt:lpstr>
      <vt:lpstr>案例</vt:lpstr>
      <vt:lpstr>VENSIM表达式</vt:lpstr>
      <vt:lpstr>DT的合理选取</vt:lpstr>
      <vt:lpstr>计算结果对比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100</cp:revision>
  <dcterms:created xsi:type="dcterms:W3CDTF">2018-02-25T17:57:50Z</dcterms:created>
  <dcterms:modified xsi:type="dcterms:W3CDTF">2019-03-14T11:30:09Z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