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8"/>
  </p:notesMasterIdLst>
  <p:handoutMasterIdLst>
    <p:handoutMasterId r:id="rId29"/>
  </p:handoutMasterIdLst>
  <p:sldIdLst>
    <p:sldId id="256" r:id="rId10"/>
    <p:sldId id="277" r:id="rId11"/>
    <p:sldId id="287" r:id="rId12"/>
    <p:sldId id="296" r:id="rId13"/>
    <p:sldId id="284" r:id="rId14"/>
    <p:sldId id="297" r:id="rId15"/>
    <p:sldId id="299" r:id="rId16"/>
    <p:sldId id="291" r:id="rId17"/>
    <p:sldId id="273" r:id="rId18"/>
    <p:sldId id="294" r:id="rId19"/>
    <p:sldId id="295" r:id="rId20"/>
    <p:sldId id="288" r:id="rId21"/>
    <p:sldId id="278" r:id="rId22"/>
    <p:sldId id="279" r:id="rId23"/>
    <p:sldId id="292" r:id="rId24"/>
    <p:sldId id="280" r:id="rId25"/>
    <p:sldId id="290" r:id="rId26"/>
    <p:sldId id="293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49038-059D-497B-9B25-29FED84AF41F}" type="doc">
      <dgm:prSet loTypeId="urn:microsoft.com/office/officeart/2005/8/layout/radial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2A7A2ED-F561-474F-9E82-26AFAB4D9F09}">
      <dgm:prSet phldrT="[文本]"/>
      <dgm:spPr/>
      <dgm:t>
        <a:bodyPr/>
        <a:lstStyle/>
        <a:p>
          <a:r>
            <a:rPr lang="zh-CN" altLang="en-US" dirty="0" smtClean="0"/>
            <a:t>现实业务仿真</a:t>
          </a:r>
          <a:endParaRPr lang="zh-CN" altLang="en-US" dirty="0"/>
        </a:p>
      </dgm:t>
    </dgm:pt>
    <dgm:pt modelId="{B99B2192-4F83-4F49-AC6E-4426D9ED0EB6}" type="par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2066DEC3-FD78-4B22-BE89-A93E370DED14}" type="sib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D7EA800D-FBEE-411B-B50F-146A1017DAC0}">
      <dgm:prSet phldrT="[文本]"/>
      <dgm:spPr/>
      <dgm:t>
        <a:bodyPr/>
        <a:lstStyle/>
        <a:p>
          <a:r>
            <a:rPr lang="zh-CN" altLang="en-US" dirty="0" smtClean="0"/>
            <a:t>仿真软件</a:t>
          </a:r>
          <a:endParaRPr lang="zh-CN" altLang="en-US" dirty="0"/>
        </a:p>
      </dgm:t>
    </dgm:pt>
    <dgm:pt modelId="{5A373943-357A-418B-BD51-64A7BA5A2BA7}" type="par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A1E52D86-5F0B-447E-9A70-FA70D814E992}" type="sib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141E2535-B396-4CB4-996E-30FB83A2326A}">
      <dgm:prSet phldrT="[文本]"/>
      <dgm:spPr/>
      <dgm:t>
        <a:bodyPr/>
        <a:lstStyle/>
        <a:p>
          <a:r>
            <a:rPr lang="zh-CN" altLang="en-US" dirty="0" smtClean="0"/>
            <a:t>报告书写</a:t>
          </a:r>
          <a:endParaRPr lang="zh-CN" altLang="en-US" dirty="0"/>
        </a:p>
      </dgm:t>
    </dgm:pt>
    <dgm:pt modelId="{EDBC5100-2BB7-44C2-BFF9-81849DEAF96D}" type="par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745AB233-E727-46B6-8581-E96922BE69F6}" type="sib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502A783B-9CE6-4027-9DA1-4075BEF9210E}">
      <dgm:prSet phldrT="[文本]"/>
      <dgm:spPr/>
      <dgm:t>
        <a:bodyPr/>
        <a:lstStyle/>
        <a:p>
          <a:r>
            <a:rPr lang="zh-CN" altLang="en-US" dirty="0" smtClean="0"/>
            <a:t>仿真理论</a:t>
          </a:r>
          <a:endParaRPr lang="zh-CN" altLang="en-US" dirty="0"/>
        </a:p>
      </dgm:t>
    </dgm:pt>
    <dgm:pt modelId="{354A9993-F29A-497A-B3C2-BDF3E0E2EACF}" type="par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786F54F8-82E5-4065-A320-831E3D4DCC03}" type="sib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06B28E80-B515-47BA-8D22-5BFB55616C6F}">
      <dgm:prSet phldrT="[文本]"/>
      <dgm:spPr/>
      <dgm:t>
        <a:bodyPr/>
        <a:lstStyle/>
        <a:p>
          <a:r>
            <a:rPr lang="zh-CN" altLang="en-US" dirty="0" smtClean="0"/>
            <a:t>数学模型</a:t>
          </a:r>
          <a:endParaRPr lang="zh-CN" altLang="en-US" dirty="0"/>
        </a:p>
      </dgm:t>
    </dgm:pt>
    <dgm:pt modelId="{068679C7-F6BC-442F-9BA3-51991A4F2634}" type="par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8B193D62-D7B5-4711-8B20-B16701A86EFA}" type="sib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F93C194B-BF37-4DBE-9A2D-F443EB33D9C0}">
      <dgm:prSet/>
      <dgm:spPr/>
      <dgm:t>
        <a:bodyPr/>
        <a:lstStyle/>
        <a:p>
          <a:r>
            <a:rPr lang="zh-CN" altLang="en-US" dirty="0" smtClean="0"/>
            <a:t>计算辅助</a:t>
          </a:r>
          <a:endParaRPr lang="zh-CN" altLang="en-US" dirty="0"/>
        </a:p>
      </dgm:t>
    </dgm:pt>
    <dgm:pt modelId="{1F19FA36-B2DF-4952-A0DF-7F27CE6B72DE}" type="par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1A95714-F1E3-429F-B957-2FBE7E315086}" type="sib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FB8982F-0336-4D72-9FBC-F13B37C788D5}" type="pres">
      <dgm:prSet presAssocID="{C3249038-059D-497B-9B25-29FED84AF41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1490C5-86E4-44C8-8779-D01B26CE4218}" type="pres">
      <dgm:prSet presAssocID="{D2A7A2ED-F561-474F-9E82-26AFAB4D9F0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460F725-73BF-4481-BBF9-0BCFDABD9243}" type="pres">
      <dgm:prSet presAssocID="{D7EA800D-FBEE-411B-B50F-146A1017DA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C6614-9253-40C1-9864-EC0B677E6C13}" type="pres">
      <dgm:prSet presAssocID="{D7EA800D-FBEE-411B-B50F-146A1017DAC0}" presName="dummy" presStyleCnt="0"/>
      <dgm:spPr/>
    </dgm:pt>
    <dgm:pt modelId="{460FE27C-CF5A-43A6-82DA-F6282E451CDA}" type="pres">
      <dgm:prSet presAssocID="{A1E52D86-5F0B-447E-9A70-FA70D814E99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0D4337B-633B-4FA1-98A4-130E7F218B4B}" type="pres">
      <dgm:prSet presAssocID="{F93C194B-BF37-4DBE-9A2D-F443EB33D9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C84AB-11E3-46CA-80DB-62F53AA1048A}" type="pres">
      <dgm:prSet presAssocID="{F93C194B-BF37-4DBE-9A2D-F443EB33D9C0}" presName="dummy" presStyleCnt="0"/>
      <dgm:spPr/>
    </dgm:pt>
    <dgm:pt modelId="{A98C31FC-7C4C-433B-A2BF-992215E564C6}" type="pres">
      <dgm:prSet presAssocID="{01A95714-F1E3-429F-B957-2FBE7E3150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FC256F1-0A03-4A4D-ABA1-E446DEC6F019}" type="pres">
      <dgm:prSet presAssocID="{141E2535-B396-4CB4-996E-30FB83A232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8AEB4F-7E89-4AB1-B41E-F7E773DE88EF}" type="pres">
      <dgm:prSet presAssocID="{141E2535-B396-4CB4-996E-30FB83A2326A}" presName="dummy" presStyleCnt="0"/>
      <dgm:spPr/>
    </dgm:pt>
    <dgm:pt modelId="{8213C6BD-94C4-4A2A-AB6F-98E9C792615D}" type="pres">
      <dgm:prSet presAssocID="{745AB233-E727-46B6-8581-E96922BE69F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86ABEF0-B3C3-45ED-AC30-8EFF8F68CABF}" type="pres">
      <dgm:prSet presAssocID="{502A783B-9CE6-4027-9DA1-4075BEF921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AF553-5588-4003-98AA-518136594BCA}" type="pres">
      <dgm:prSet presAssocID="{502A783B-9CE6-4027-9DA1-4075BEF9210E}" presName="dummy" presStyleCnt="0"/>
      <dgm:spPr/>
    </dgm:pt>
    <dgm:pt modelId="{40F1DC65-F437-4787-9915-76E87CA75A56}" type="pres">
      <dgm:prSet presAssocID="{786F54F8-82E5-4065-A320-831E3D4DCC0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87EEC3E-3341-4EE3-9689-FBB75F80944A}" type="pres">
      <dgm:prSet presAssocID="{06B28E80-B515-47BA-8D22-5BFB55616C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6DBA2-4C04-4DC4-85DF-6DDEEB28E0BF}" type="pres">
      <dgm:prSet presAssocID="{06B28E80-B515-47BA-8D22-5BFB55616C6F}" presName="dummy" presStyleCnt="0"/>
      <dgm:spPr/>
    </dgm:pt>
    <dgm:pt modelId="{9A9A4C1F-8710-4D61-9996-D2F04D69D94A}" type="pres">
      <dgm:prSet presAssocID="{8B193D62-D7B5-4711-8B20-B16701A86EFA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E0B2434-18E8-4E8F-BDED-554199C09044}" type="presOf" srcId="{502A783B-9CE6-4027-9DA1-4075BEF9210E}" destId="{886ABEF0-B3C3-45ED-AC30-8EFF8F68CABF}" srcOrd="0" destOrd="0" presId="urn:microsoft.com/office/officeart/2005/8/layout/radial6"/>
    <dgm:cxn modelId="{B304CE99-DA53-422D-A83C-4047F63886EE}" type="presOf" srcId="{8B193D62-D7B5-4711-8B20-B16701A86EFA}" destId="{9A9A4C1F-8710-4D61-9996-D2F04D69D94A}" srcOrd="0" destOrd="0" presId="urn:microsoft.com/office/officeart/2005/8/layout/radial6"/>
    <dgm:cxn modelId="{B3CFA6D3-F19D-4F42-8991-7FF37395DCF0}" type="presOf" srcId="{C3249038-059D-497B-9B25-29FED84AF41F}" destId="{0FB8982F-0336-4D72-9FBC-F13B37C788D5}" srcOrd="0" destOrd="0" presId="urn:microsoft.com/office/officeart/2005/8/layout/radial6"/>
    <dgm:cxn modelId="{7D9AD0A1-4043-402F-AA3D-2E6C82BF288E}" srcId="{C3249038-059D-497B-9B25-29FED84AF41F}" destId="{D2A7A2ED-F561-474F-9E82-26AFAB4D9F09}" srcOrd="0" destOrd="0" parTransId="{B99B2192-4F83-4F49-AC6E-4426D9ED0EB6}" sibTransId="{2066DEC3-FD78-4B22-BE89-A93E370DED14}"/>
    <dgm:cxn modelId="{79DD756E-490F-426D-A1B3-F2FDAFAAA329}" srcId="{D2A7A2ED-F561-474F-9E82-26AFAB4D9F09}" destId="{141E2535-B396-4CB4-996E-30FB83A2326A}" srcOrd="2" destOrd="0" parTransId="{EDBC5100-2BB7-44C2-BFF9-81849DEAF96D}" sibTransId="{745AB233-E727-46B6-8581-E96922BE69F6}"/>
    <dgm:cxn modelId="{0DA4128C-A2D6-4624-BAB4-743819BE8943}" type="presOf" srcId="{141E2535-B396-4CB4-996E-30FB83A2326A}" destId="{6FC256F1-0A03-4A4D-ABA1-E446DEC6F019}" srcOrd="0" destOrd="0" presId="urn:microsoft.com/office/officeart/2005/8/layout/radial6"/>
    <dgm:cxn modelId="{3E3D8084-77F5-4F59-9BF6-F5B5691ED417}" type="presOf" srcId="{06B28E80-B515-47BA-8D22-5BFB55616C6F}" destId="{887EEC3E-3341-4EE3-9689-FBB75F80944A}" srcOrd="0" destOrd="0" presId="urn:microsoft.com/office/officeart/2005/8/layout/radial6"/>
    <dgm:cxn modelId="{08065ABD-A617-4000-9528-473CD5ACB985}" srcId="{D2A7A2ED-F561-474F-9E82-26AFAB4D9F09}" destId="{06B28E80-B515-47BA-8D22-5BFB55616C6F}" srcOrd="4" destOrd="0" parTransId="{068679C7-F6BC-442F-9BA3-51991A4F2634}" sibTransId="{8B193D62-D7B5-4711-8B20-B16701A86EFA}"/>
    <dgm:cxn modelId="{CDD293D2-FCE9-4694-9AA1-EA35444379E3}" srcId="{D2A7A2ED-F561-474F-9E82-26AFAB4D9F09}" destId="{502A783B-9CE6-4027-9DA1-4075BEF9210E}" srcOrd="3" destOrd="0" parTransId="{354A9993-F29A-497A-B3C2-BDF3E0E2EACF}" sibTransId="{786F54F8-82E5-4065-A320-831E3D4DCC03}"/>
    <dgm:cxn modelId="{4BDFA919-233F-4DF1-B99E-2D0F61281493}" type="presOf" srcId="{786F54F8-82E5-4065-A320-831E3D4DCC03}" destId="{40F1DC65-F437-4787-9915-76E87CA75A56}" srcOrd="0" destOrd="0" presId="urn:microsoft.com/office/officeart/2005/8/layout/radial6"/>
    <dgm:cxn modelId="{6FCC555C-98C0-413E-A95F-D224FBD9C9B8}" type="presOf" srcId="{F93C194B-BF37-4DBE-9A2D-F443EB33D9C0}" destId="{30D4337B-633B-4FA1-98A4-130E7F218B4B}" srcOrd="0" destOrd="0" presId="urn:microsoft.com/office/officeart/2005/8/layout/radial6"/>
    <dgm:cxn modelId="{419D3E2D-EE3B-4F79-9543-5EB4B4DF17A8}" srcId="{D2A7A2ED-F561-474F-9E82-26AFAB4D9F09}" destId="{F93C194B-BF37-4DBE-9A2D-F443EB33D9C0}" srcOrd="1" destOrd="0" parTransId="{1F19FA36-B2DF-4952-A0DF-7F27CE6B72DE}" sibTransId="{01A95714-F1E3-429F-B957-2FBE7E315086}"/>
    <dgm:cxn modelId="{7A779DC7-D364-461D-9D6F-15E1FD621F75}" type="presOf" srcId="{745AB233-E727-46B6-8581-E96922BE69F6}" destId="{8213C6BD-94C4-4A2A-AB6F-98E9C792615D}" srcOrd="0" destOrd="0" presId="urn:microsoft.com/office/officeart/2005/8/layout/radial6"/>
    <dgm:cxn modelId="{4A36235A-3098-4474-93AB-D6F3416192DC}" srcId="{D2A7A2ED-F561-474F-9E82-26AFAB4D9F09}" destId="{D7EA800D-FBEE-411B-B50F-146A1017DAC0}" srcOrd="0" destOrd="0" parTransId="{5A373943-357A-418B-BD51-64A7BA5A2BA7}" sibTransId="{A1E52D86-5F0B-447E-9A70-FA70D814E992}"/>
    <dgm:cxn modelId="{898C0B4C-9696-4DD7-8485-41AB2D218781}" type="presOf" srcId="{01A95714-F1E3-429F-B957-2FBE7E315086}" destId="{A98C31FC-7C4C-433B-A2BF-992215E564C6}" srcOrd="0" destOrd="0" presId="urn:microsoft.com/office/officeart/2005/8/layout/radial6"/>
    <dgm:cxn modelId="{3D046977-6496-41E4-BFFC-65DF8E18AFE3}" type="presOf" srcId="{A1E52D86-5F0B-447E-9A70-FA70D814E992}" destId="{460FE27C-CF5A-43A6-82DA-F6282E451CDA}" srcOrd="0" destOrd="0" presId="urn:microsoft.com/office/officeart/2005/8/layout/radial6"/>
    <dgm:cxn modelId="{42B2571D-EBF5-4199-A315-5C8BAD3B7011}" type="presOf" srcId="{D7EA800D-FBEE-411B-B50F-146A1017DAC0}" destId="{A460F725-73BF-4481-BBF9-0BCFDABD9243}" srcOrd="0" destOrd="0" presId="urn:microsoft.com/office/officeart/2005/8/layout/radial6"/>
    <dgm:cxn modelId="{BCA4DF03-BB55-4462-A28D-DF931E0D4D8A}" type="presOf" srcId="{D2A7A2ED-F561-474F-9E82-26AFAB4D9F09}" destId="{9E1490C5-86E4-44C8-8779-D01B26CE4218}" srcOrd="0" destOrd="0" presId="urn:microsoft.com/office/officeart/2005/8/layout/radial6"/>
    <dgm:cxn modelId="{9BF08D35-ED4B-45C0-97BE-48E84B9A5CE8}" type="presParOf" srcId="{0FB8982F-0336-4D72-9FBC-F13B37C788D5}" destId="{9E1490C5-86E4-44C8-8779-D01B26CE4218}" srcOrd="0" destOrd="0" presId="urn:microsoft.com/office/officeart/2005/8/layout/radial6"/>
    <dgm:cxn modelId="{0A07752E-0980-436F-AAC9-472047130C66}" type="presParOf" srcId="{0FB8982F-0336-4D72-9FBC-F13B37C788D5}" destId="{A460F725-73BF-4481-BBF9-0BCFDABD9243}" srcOrd="1" destOrd="0" presId="urn:microsoft.com/office/officeart/2005/8/layout/radial6"/>
    <dgm:cxn modelId="{4B58365C-73B6-496F-BA62-3A5A58026820}" type="presParOf" srcId="{0FB8982F-0336-4D72-9FBC-F13B37C788D5}" destId="{F75C6614-9253-40C1-9864-EC0B677E6C13}" srcOrd="2" destOrd="0" presId="urn:microsoft.com/office/officeart/2005/8/layout/radial6"/>
    <dgm:cxn modelId="{4E920C66-ACB9-4F76-8D07-C44E2A50CB8E}" type="presParOf" srcId="{0FB8982F-0336-4D72-9FBC-F13B37C788D5}" destId="{460FE27C-CF5A-43A6-82DA-F6282E451CDA}" srcOrd="3" destOrd="0" presId="urn:microsoft.com/office/officeart/2005/8/layout/radial6"/>
    <dgm:cxn modelId="{B4E5973A-71C2-4026-9246-34E480B527AA}" type="presParOf" srcId="{0FB8982F-0336-4D72-9FBC-F13B37C788D5}" destId="{30D4337B-633B-4FA1-98A4-130E7F218B4B}" srcOrd="4" destOrd="0" presId="urn:microsoft.com/office/officeart/2005/8/layout/radial6"/>
    <dgm:cxn modelId="{92DC3B91-DC69-435B-A962-82BE8598F0D8}" type="presParOf" srcId="{0FB8982F-0336-4D72-9FBC-F13B37C788D5}" destId="{6B6C84AB-11E3-46CA-80DB-62F53AA1048A}" srcOrd="5" destOrd="0" presId="urn:microsoft.com/office/officeart/2005/8/layout/radial6"/>
    <dgm:cxn modelId="{0E8E7FDA-F62A-49D1-8C1F-5D1E16D68C25}" type="presParOf" srcId="{0FB8982F-0336-4D72-9FBC-F13B37C788D5}" destId="{A98C31FC-7C4C-433B-A2BF-992215E564C6}" srcOrd="6" destOrd="0" presId="urn:microsoft.com/office/officeart/2005/8/layout/radial6"/>
    <dgm:cxn modelId="{6F3F1FD9-0A62-4878-B08C-20CB00091687}" type="presParOf" srcId="{0FB8982F-0336-4D72-9FBC-F13B37C788D5}" destId="{6FC256F1-0A03-4A4D-ABA1-E446DEC6F019}" srcOrd="7" destOrd="0" presId="urn:microsoft.com/office/officeart/2005/8/layout/radial6"/>
    <dgm:cxn modelId="{B9344884-A566-4C7F-9CFB-663EABA2C936}" type="presParOf" srcId="{0FB8982F-0336-4D72-9FBC-F13B37C788D5}" destId="{FE8AEB4F-7E89-4AB1-B41E-F7E773DE88EF}" srcOrd="8" destOrd="0" presId="urn:microsoft.com/office/officeart/2005/8/layout/radial6"/>
    <dgm:cxn modelId="{2591355D-87D9-4BB7-B4B4-15DB3D33610D}" type="presParOf" srcId="{0FB8982F-0336-4D72-9FBC-F13B37C788D5}" destId="{8213C6BD-94C4-4A2A-AB6F-98E9C792615D}" srcOrd="9" destOrd="0" presId="urn:microsoft.com/office/officeart/2005/8/layout/radial6"/>
    <dgm:cxn modelId="{3183377D-3649-4813-B707-A86441084501}" type="presParOf" srcId="{0FB8982F-0336-4D72-9FBC-F13B37C788D5}" destId="{886ABEF0-B3C3-45ED-AC30-8EFF8F68CABF}" srcOrd="10" destOrd="0" presId="urn:microsoft.com/office/officeart/2005/8/layout/radial6"/>
    <dgm:cxn modelId="{FD427D0E-8AD7-488B-B556-B591C4DACF3D}" type="presParOf" srcId="{0FB8982F-0336-4D72-9FBC-F13B37C788D5}" destId="{80DAF553-5588-4003-98AA-518136594BCA}" srcOrd="11" destOrd="0" presId="urn:microsoft.com/office/officeart/2005/8/layout/radial6"/>
    <dgm:cxn modelId="{3442D307-4055-41CC-80BC-AB0B4ED42AFA}" type="presParOf" srcId="{0FB8982F-0336-4D72-9FBC-F13B37C788D5}" destId="{40F1DC65-F437-4787-9915-76E87CA75A56}" srcOrd="12" destOrd="0" presId="urn:microsoft.com/office/officeart/2005/8/layout/radial6"/>
    <dgm:cxn modelId="{66855B90-5513-4D2E-923F-45B4BF13324A}" type="presParOf" srcId="{0FB8982F-0336-4D72-9FBC-F13B37C788D5}" destId="{887EEC3E-3341-4EE3-9689-FBB75F80944A}" srcOrd="13" destOrd="0" presId="urn:microsoft.com/office/officeart/2005/8/layout/radial6"/>
    <dgm:cxn modelId="{90470BB5-A015-4BC3-8257-3037A25BA9F7}" type="presParOf" srcId="{0FB8982F-0336-4D72-9FBC-F13B37C788D5}" destId="{0E46DBA2-4C04-4DC4-85DF-6DDEEB28E0BF}" srcOrd="14" destOrd="0" presId="urn:microsoft.com/office/officeart/2005/8/layout/radial6"/>
    <dgm:cxn modelId="{8212E5FD-1B2A-4ECE-B24F-A0FC23CCD97C}" type="presParOf" srcId="{0FB8982F-0336-4D72-9FBC-F13B37C788D5}" destId="{9A9A4C1F-8710-4D61-9996-D2F04D69D94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收集数据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提取特征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建立模型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分析结果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建立仿真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校对模型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提出假设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推演效果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A4C1F-8710-4D61-9996-D2F04D69D94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F1DC65-F437-4787-9915-76E87CA75A5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C6BD-94C4-4A2A-AB6F-98E9C792615D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8C31FC-7C4C-433B-A2BF-992215E564C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0FE27C-CF5A-43A6-82DA-F6282E451CD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1490C5-86E4-44C8-8779-D01B26CE4218}">
      <dsp:nvSpPr>
        <dsp:cNvPr id="0" name=""/>
        <dsp:cNvSpPr/>
      </dsp:nvSpPr>
      <dsp:spPr>
        <a:xfrm>
          <a:off x="2019452" y="1965676"/>
          <a:ext cx="2157107" cy="21571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现实业务仿真</a:t>
          </a:r>
          <a:endParaRPr lang="zh-CN" altLang="en-US" sz="3600" kern="1200" dirty="0"/>
        </a:p>
      </dsp:txBody>
      <dsp:txXfrm>
        <a:off x="2335353" y="2281577"/>
        <a:ext cx="1525305" cy="1525305"/>
      </dsp:txXfrm>
    </dsp:sp>
    <dsp:sp modelId="{A460F725-73BF-4481-BBF9-0BCFDABD9243}">
      <dsp:nvSpPr>
        <dsp:cNvPr id="0" name=""/>
        <dsp:cNvSpPr/>
      </dsp:nvSpPr>
      <dsp:spPr>
        <a:xfrm>
          <a:off x="2343018" y="1851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仿真软件</a:t>
          </a:r>
          <a:endParaRPr lang="zh-CN" altLang="en-US" sz="2500" kern="1200" dirty="0"/>
        </a:p>
      </dsp:txBody>
      <dsp:txXfrm>
        <a:off x="2564149" y="222982"/>
        <a:ext cx="1067713" cy="1067713"/>
      </dsp:txXfrm>
    </dsp:sp>
    <dsp:sp modelId="{30D4337B-633B-4FA1-98A4-130E7F218B4B}">
      <dsp:nvSpPr>
        <dsp:cNvPr id="0" name=""/>
        <dsp:cNvSpPr/>
      </dsp:nvSpPr>
      <dsp:spPr>
        <a:xfrm>
          <a:off x="4518456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计算辅助</a:t>
          </a:r>
          <a:endParaRPr lang="zh-CN" altLang="en-US" sz="2500" kern="1200" dirty="0"/>
        </a:p>
      </dsp:txBody>
      <dsp:txXfrm>
        <a:off x="4739587" y="1803530"/>
        <a:ext cx="1067713" cy="1067713"/>
      </dsp:txXfrm>
    </dsp:sp>
    <dsp:sp modelId="{6FC256F1-0A03-4A4D-ABA1-E446DEC6F019}">
      <dsp:nvSpPr>
        <dsp:cNvPr id="0" name=""/>
        <dsp:cNvSpPr/>
      </dsp:nvSpPr>
      <dsp:spPr>
        <a:xfrm>
          <a:off x="3687512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报告书写</a:t>
          </a:r>
          <a:endParaRPr lang="zh-CN" altLang="en-US" sz="2500" kern="1200" dirty="0"/>
        </a:p>
      </dsp:txBody>
      <dsp:txXfrm>
        <a:off x="3908643" y="4360911"/>
        <a:ext cx="1067713" cy="1067713"/>
      </dsp:txXfrm>
    </dsp:sp>
    <dsp:sp modelId="{886ABEF0-B3C3-45ED-AC30-8EFF8F68CABF}">
      <dsp:nvSpPr>
        <dsp:cNvPr id="0" name=""/>
        <dsp:cNvSpPr/>
      </dsp:nvSpPr>
      <dsp:spPr>
        <a:xfrm>
          <a:off x="998523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仿真理论</a:t>
          </a:r>
          <a:endParaRPr lang="zh-CN" altLang="en-US" sz="2500" kern="1200" dirty="0"/>
        </a:p>
      </dsp:txBody>
      <dsp:txXfrm>
        <a:off x="1219654" y="4360911"/>
        <a:ext cx="1067713" cy="1067713"/>
      </dsp:txXfrm>
    </dsp:sp>
    <dsp:sp modelId="{887EEC3E-3341-4EE3-9689-FBB75F80944A}">
      <dsp:nvSpPr>
        <dsp:cNvPr id="0" name=""/>
        <dsp:cNvSpPr/>
      </dsp:nvSpPr>
      <dsp:spPr>
        <a:xfrm>
          <a:off x="167580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数学模型</a:t>
          </a:r>
          <a:endParaRPr lang="zh-CN" altLang="en-US" sz="2500" kern="1200" dirty="0"/>
        </a:p>
      </dsp:txBody>
      <dsp:txXfrm>
        <a:off x="388711" y="1803530"/>
        <a:ext cx="1067713" cy="1067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收集数据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提取特征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建立模型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分析结果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建立仿真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校对模型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提出假设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推演效果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2019年2月28日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2019年2月28日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xoplanetX/SystemDynamics" TargetMode="External"/><Relationship Id="rId3" Type="http://schemas.openxmlformats.org/officeDocument/2006/relationships/customXml" Target="../../customXml/item1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.xml"/><Relationship Id="rId11" Type="http://schemas.microsoft.com/office/2007/relationships/hdphoto" Target="../media/hdphoto1.wdp"/><Relationship Id="rId5" Type="http://schemas.openxmlformats.org/officeDocument/2006/relationships/customXml" Target="../../customXml/item3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5.xml"/><Relationship Id="rId9" Type="http://schemas.openxmlformats.org/officeDocument/2006/relationships/hyperlink" Target="https://www.systemdynamic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bs.pinggu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bs.pinggu.org/forum-2531-1.html" TargetMode="External"/><Relationship Id="rId3" Type="http://schemas.openxmlformats.org/officeDocument/2006/relationships/hyperlink" Target="http://onlinelibrary.wiley.com/journal/10.1002/(ISSN)1099-1727" TargetMode="External"/><Relationship Id="rId7" Type="http://schemas.openxmlformats.org/officeDocument/2006/relationships/hyperlink" Target="http://www.clubofrome.org/" TargetMode="External"/><Relationship Id="rId2" Type="http://schemas.openxmlformats.org/officeDocument/2006/relationships/hyperlink" Target="https://www.systemdynam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sim.com/" TargetMode="External"/><Relationship Id="rId5" Type="http://schemas.openxmlformats.org/officeDocument/2006/relationships/hyperlink" Target="https://www.iseesystems.com/" TargetMode="External"/><Relationship Id="rId4" Type="http://schemas.openxmlformats.org/officeDocument/2006/relationships/hyperlink" Target="http://web.mit.edu/sysdyn/index.html" TargetMode="External"/><Relationship Id="rId9" Type="http://schemas.openxmlformats.org/officeDocument/2006/relationships/hyperlink" Target="http://www.simulway.com/forum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概述</a:t>
            </a:r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课程准备工作</a:t>
            </a:r>
            <a:endParaRPr lang="en-US" altLang="zh-CN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rtl="0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rPr>
              <a:t>南京审计大学 商学院</a:t>
            </a:r>
            <a:endParaRPr lang="en-US" altLang="zh-CN" sz="2400" smtClean="0">
              <a:latin typeface="华文行楷" panose="02010800040101010101" pitchFamily="2" charset="-122"/>
              <a:ea typeface="华文行楷" panose="020108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3" y="0"/>
            <a:ext cx="9393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6883"/>
            <a:ext cx="3345034" cy="19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4716"/>
            <a:ext cx="4892675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778738"/>
            <a:ext cx="3615432" cy="207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90356" y="116632"/>
            <a:ext cx="5332461" cy="694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company_order(t) = company_order(t - dt) + (Noname_1 - complished_order) * dtINIT company_order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complished_order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market_order(t) = market_order(t - dt) + (Noname_2 - Noname_1) * dtINIT market_order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Noname_2 = market_share*demand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storage(t) = storage(t - dt) + (product - output) * dtINIT storage = 800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= if storage&gt;=Noname_3 then 0 else 400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delivery_lead_time = if dispatching_rate&lt;=1 then 1 else (company_order-storage)/product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dispatching_rate = company_order/storage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market_share = SQRT(1/delivery_lead_time)*(88.7-2.1*price)/100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Noname_3 = 2*company_order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= 0.8*market_order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56.3), (2.92, 169), (4.83, 364), (6.75, 486), (8.67, 584), (10.6, 655), (12.5, 712), (14.4, 717), (16.3, 635), (18.3, 681), (20.2, 620), (22.1, 241), (24.0, 133)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3.00), (3.30, 8.55), (5.60, 10.6), (7.90, 19.1), (10.2, 25.4), (12.5, 26.3), (14.8, 26.8), (17.1, 25.9), (19.4, 25.4), (21.7, 21.6), (24.0, 12.2)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前期课程间的关系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微积分</a:t>
            </a:r>
            <a:endParaRPr lang="en-US" altLang="zh-CN" dirty="0" smtClean="0"/>
          </a:p>
          <a:p>
            <a:r>
              <a:rPr lang="zh-CN" altLang="en-US" dirty="0"/>
              <a:t>物流</a:t>
            </a:r>
            <a:r>
              <a:rPr lang="zh-CN" altLang="en-US" dirty="0" smtClean="0"/>
              <a:t>学导论</a:t>
            </a:r>
            <a:endParaRPr lang="en-US" altLang="zh-CN" dirty="0" smtClean="0"/>
          </a:p>
          <a:p>
            <a:r>
              <a:rPr lang="zh-CN" altLang="en-US" dirty="0"/>
              <a:t>供应</a:t>
            </a:r>
            <a:r>
              <a:rPr lang="zh-CN" altLang="en-US" dirty="0" smtClean="0"/>
              <a:t>链管理</a:t>
            </a:r>
            <a:endParaRPr lang="en-US" altLang="zh-CN" dirty="0" smtClean="0"/>
          </a:p>
          <a:p>
            <a:r>
              <a:rPr lang="zh-CN" altLang="en-US" dirty="0" smtClean="0"/>
              <a:t>英文阅读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本课程主要参考资料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教学中主要参考书籍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网络资料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List"/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1773932" y="1600200"/>
            <a:ext cx="8064896" cy="2510031"/>
            <a:chOff x="6269565" y="4650704"/>
            <a:chExt cx="1471745" cy="2510031"/>
          </a:xfrm>
        </p:grpSpPr>
        <p:sp>
          <p:nvSpPr>
            <p:cNvPr id="5" name="Content"/>
            <p:cNvSpPr/>
            <p:nvPr/>
          </p:nvSpPr>
          <p:spPr bwMode="auto">
            <a:xfrm>
              <a:off x="6269565" y="542358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钟永光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贾晓菁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钱颖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.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系统动力学（第二版）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科学出版社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,2013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.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（教材附带光盘中提供了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5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种能够用于物流与供应链仿真的软件）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>
                  <a:solidFill>
                    <a:srgbClr val="232323"/>
                  </a:solidFill>
                  <a:latin typeface="Segoe"/>
                </a:rPr>
                <a:t>周三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元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物流系统动力学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中国财富出版社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,2014.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232323"/>
                  </a:solidFill>
                  <a:latin typeface="Segoe"/>
                </a:rPr>
                <a:t>朱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岩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钟永光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商务动态分析方法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: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对复杂世界的系统思考与建模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清华大学出版社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,2008.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</p:txBody>
        </p:sp>
        <p:sp>
          <p:nvSpPr>
            <p:cNvPr id="6" name="Scrollbar"/>
            <p:cNvSpPr/>
            <p:nvPr/>
          </p:nvSpPr>
          <p:spPr bwMode="auto">
            <a:xfrm>
              <a:off x="7653005" y="4650704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13" name="DragSelection"/>
          <p:cNvGrpSpPr/>
          <p:nvPr>
            <p:custDataLst>
              <p:custData r:id="rId3"/>
            </p:custDataLst>
          </p:nvPr>
        </p:nvGrpSpPr>
        <p:grpSpPr>
          <a:xfrm>
            <a:off x="2061964" y="4883110"/>
            <a:ext cx="5603775" cy="1729202"/>
            <a:chOff x="3237518" y="2657475"/>
            <a:chExt cx="2753367" cy="1729202"/>
          </a:xfrm>
        </p:grpSpPr>
        <p:sp>
          <p:nvSpPr>
            <p:cNvPr id="14" name="Selection"/>
            <p:cNvSpPr>
              <a:spLocks/>
            </p:cNvSpPr>
            <p:nvPr>
              <p:custDataLst>
                <p:custData r:id="rId6"/>
              </p:custDataLst>
            </p:nvPr>
          </p:nvSpPr>
          <p:spPr>
            <a:xfrm>
              <a:off x="3237518" y="2657475"/>
              <a:ext cx="2711896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16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github</a:t>
              </a:r>
              <a:r>
                <a:rPr lang="zh-CN" altLang="en-US" sz="1600" dirty="0" smtClean="0">
                  <a:latin typeface="Segoe UI" pitchFamily="34" charset="0"/>
                  <a:cs typeface="Segoe UI" pitchFamily="34" charset="0"/>
                </a:rPr>
                <a:t>存放课件（与上学期类似）</a:t>
              </a:r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8"/>
                </a:rPr>
                <a:t>https://</a:t>
              </a:r>
              <a:r>
                <a:rPr lang="en-US" sz="1600" dirty="0" smtClean="0">
                  <a:latin typeface="Segoe UI" pitchFamily="34" charset="0"/>
                  <a:cs typeface="Segoe UI" pitchFamily="34" charset="0"/>
                  <a:hlinkClick r:id="rId8"/>
                </a:rPr>
                <a:t>github.com/exoplanetX/SystemDynamics</a:t>
              </a:r>
              <a:endParaRPr lang="en-US" sz="1600" dirty="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国际系统动力学协会</a:t>
              </a:r>
              <a:endParaRPr lang="en-US" altLang="zh-CN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9"/>
                </a:rPr>
                <a:t>https://</a:t>
              </a:r>
              <a:r>
                <a:rPr lang="en-US" sz="1600">
                  <a:latin typeface="Segoe UI" pitchFamily="34" charset="0"/>
                  <a:cs typeface="Segoe UI" pitchFamily="34" charset="0"/>
                  <a:hlinkClick r:id="rId9"/>
                </a:rPr>
                <a:t>www.systemdynamics.org</a:t>
              </a:r>
              <a:r>
                <a:rPr lang="en-US" sz="1600" smtClean="0">
                  <a:latin typeface="Segoe UI" pitchFamily="34" charset="0"/>
                  <a:cs typeface="Segoe UI" pitchFamily="34" charset="0"/>
                  <a:hlinkClick r:id="rId9"/>
                </a:rPr>
                <a:t>/</a:t>
              </a:r>
              <a:endParaRPr lang="en-US" sz="160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smtClean="0">
                  <a:latin typeface="Segoe UI" pitchFamily="34" charset="0"/>
                  <a:cs typeface="Segoe UI" pitchFamily="34" charset="0"/>
                </a:rPr>
                <a:t>相应专门期刊 </a:t>
              </a:r>
              <a:r>
                <a:rPr lang="en-US" altLang="zh-CN" sz="1600" i="1" smtClean="0">
                  <a:latin typeface="Segoe UI" pitchFamily="34" charset="0"/>
                  <a:cs typeface="Segoe UI" pitchFamily="34" charset="0"/>
                </a:rPr>
                <a:t>The System Dynamics Review</a:t>
              </a:r>
              <a:endParaRPr lang="en-US" sz="1600" i="1" dirty="0" smtClean="0">
                <a:latin typeface="Segoe UI" pitchFamily="34" charset="0"/>
                <a:cs typeface="Segoe UI" pitchFamily="34" charset="0"/>
              </a:endParaRPr>
            </a:p>
            <a:p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MousePointer"/>
            <p:cNvSpPr>
              <a:spLocks/>
            </p:cNvSpPr>
            <p:nvPr/>
          </p:nvSpPr>
          <p:spPr>
            <a:xfrm rot="20359169">
              <a:off x="5916666" y="4138983"/>
              <a:ext cx="74219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1"/>
          <p:cNvPicPr/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0" y="6095325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25" name="StickyNote"/>
          <p:cNvGrpSpPr/>
          <p:nvPr>
            <p:custDataLst>
              <p:custData r:id="rId5"/>
            </p:custDataLst>
          </p:nvPr>
        </p:nvGrpSpPr>
        <p:grpSpPr>
          <a:xfrm>
            <a:off x="10120574" y="308598"/>
            <a:ext cx="1662469" cy="2328314"/>
            <a:chOff x="3886200" y="2629127"/>
            <a:chExt cx="1371600" cy="1485673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注意：本学期教材是第一参考资料，但不是唯一参考资料。教学进度依然以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课件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为主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65312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英文学术期刊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中文期刊</a:t>
            </a:r>
            <a:endParaRPr lang="zh-CN" altLang="en-US" dirty="0"/>
          </a:p>
        </p:txBody>
      </p:sp>
      <p:sp>
        <p:nvSpPr>
          <p:cNvPr id="18" name="Content"/>
          <p:cNvSpPr/>
          <p:nvPr/>
        </p:nvSpPr>
        <p:spPr bwMode="auto">
          <a:xfrm>
            <a:off x="1845940" y="2184196"/>
            <a:ext cx="8064896" cy="1460828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System Dynamics Review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（国际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SD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学会会刊，前身为</a:t>
            </a:r>
            <a:r>
              <a:rPr lang="en-US" altLang="zh-CN" sz="1400" kern="0" dirty="0" err="1">
                <a:solidFill>
                  <a:srgbClr val="232323"/>
                </a:solidFill>
                <a:latin typeface="Segoe"/>
              </a:rPr>
              <a:t>Dynamica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）、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Journal of the Operational Research Society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The System Thinker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 &amp; Gaming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European Journal of Operational Research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，等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  <p:sp>
        <p:nvSpPr>
          <p:cNvPr id="19" name="Content"/>
          <p:cNvSpPr/>
          <p:nvPr/>
        </p:nvSpPr>
        <p:spPr bwMode="auto">
          <a:xfrm>
            <a:off x="1851480" y="4531869"/>
            <a:ext cx="8064896" cy="697331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系统工程、系统工程理论与实践、管理科学学报、系统管理学报、管理工程学报等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8531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软件中的手册</a:t>
            </a:r>
            <a:endParaRPr lang="en-US" altLang="zh-CN" smtClean="0"/>
          </a:p>
          <a:p>
            <a:r>
              <a:rPr lang="zh-CN" altLang="en-US" smtClean="0"/>
              <a:t>网络中的专业论坛</a:t>
            </a:r>
            <a:endParaRPr lang="en-US" altLang="zh-CN" smtClean="0"/>
          </a:p>
          <a:p>
            <a:pPr lvl="1"/>
            <a:r>
              <a:rPr lang="zh-CN" altLang="en-US" smtClean="0"/>
              <a:t>经管之家（原人大经济论坛）</a:t>
            </a:r>
            <a:endParaRPr lang="en-US" altLang="zh-CN" smtClean="0"/>
          </a:p>
          <a:p>
            <a:pPr lvl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http://bbs.pinggu.org/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536190"/>
            <a:ext cx="262890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2852936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主要工具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ithink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Vensim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http://vensim.com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PLE </a:t>
            </a:r>
            <a:r>
              <a:rPr lang="zh-CN" altLang="en-US" dirty="0" smtClean="0"/>
              <a:t>供教学和科研使用的免费版本</a:t>
            </a:r>
            <a:endParaRPr lang="en-US" altLang="zh-CN" dirty="0" smtClean="0"/>
          </a:p>
          <a:p>
            <a:r>
              <a:rPr lang="en-US" altLang="zh-CN" dirty="0" err="1" smtClean="0"/>
              <a:t>Ithink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isee</a:t>
            </a:r>
            <a:r>
              <a:rPr lang="en-US" altLang="zh-CN" dirty="0" smtClean="0"/>
              <a:t> system</a:t>
            </a:r>
            <a:r>
              <a:rPr lang="zh-CN" altLang="en-US" dirty="0" smtClean="0"/>
              <a:t>公司：</a:t>
            </a:r>
            <a:r>
              <a:rPr lang="en-US" altLang="zh-CN" dirty="0">
                <a:hlinkClick r:id="rId3"/>
              </a:rPr>
              <a:t>https://www.iseesystems.com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商务特性较强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有在线版</a:t>
            </a:r>
            <a:r>
              <a:rPr lang="en-US" altLang="zh-CN" dirty="0" err="1" smtClean="0"/>
              <a:t>stella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必备工具清单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13167"/>
              </p:ext>
            </p:extLst>
          </p:nvPr>
        </p:nvGraphicFramePr>
        <p:xfrm>
          <a:off x="1413891" y="1556792"/>
          <a:ext cx="9962345" cy="3787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418">
                  <a:extLst>
                    <a:ext uri="{9D8B030D-6E8A-4147-A177-3AD203B41FA5}">
                      <a16:colId xmlns:a16="http://schemas.microsoft.com/office/drawing/2014/main" val="1855878426"/>
                    </a:ext>
                  </a:extLst>
                </a:gridCol>
                <a:gridCol w="1760022">
                  <a:extLst>
                    <a:ext uri="{9D8B030D-6E8A-4147-A177-3AD203B41FA5}">
                      <a16:colId xmlns:a16="http://schemas.microsoft.com/office/drawing/2014/main" val="3509823072"/>
                    </a:ext>
                  </a:extLst>
                </a:gridCol>
                <a:gridCol w="3645353">
                  <a:extLst>
                    <a:ext uri="{9D8B030D-6E8A-4147-A177-3AD203B41FA5}">
                      <a16:colId xmlns:a16="http://schemas.microsoft.com/office/drawing/2014/main" val="3769252062"/>
                    </a:ext>
                  </a:extLst>
                </a:gridCol>
                <a:gridCol w="2833552">
                  <a:extLst>
                    <a:ext uri="{9D8B030D-6E8A-4147-A177-3AD203B41FA5}">
                      <a16:colId xmlns:a16="http://schemas.microsoft.com/office/drawing/2014/main" val="87138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686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必备软件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Vensim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2"/>
                        </a:rPr>
                        <a:t>http://vensim.com/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PLE</a:t>
                      </a:r>
                      <a:r>
                        <a:rPr lang="zh-CN" altLang="en-US" dirty="0" smtClean="0"/>
                        <a:t>为开放获取版本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1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ithink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3"/>
                        </a:rPr>
                        <a:t>https://www.iseesystems.com/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6.0</a:t>
                      </a:r>
                      <a:r>
                        <a:rPr lang="zh-CN" altLang="en-US" dirty="0" smtClean="0"/>
                        <a:t>以上（有破解版）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09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其他工具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组合在</a:t>
                      </a:r>
                      <a:r>
                        <a:rPr lang="en-US" altLang="zh-CN" dirty="0" smtClean="0"/>
                        <a:t>MATLAB</a:t>
                      </a:r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25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Flexsim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https://www.flexsim.com/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13186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Anylogic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https://www.anylogic.com/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813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辅助工具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能够读取仿真模型，进行辅助运算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1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R+Rstudio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03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Matlab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对接</a:t>
                      </a:r>
                      <a:r>
                        <a:rPr lang="en-US" altLang="zh-CN" dirty="0" err="1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01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</a:t>
            </a:r>
            <a:r>
              <a:rPr lang="zh-CN" altLang="en-US" smtClean="0"/>
              <a:t>网络资料列表清单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51382"/>
              </p:ext>
            </p:extLst>
          </p:nvPr>
        </p:nvGraphicFramePr>
        <p:xfrm>
          <a:off x="1593850" y="1600200"/>
          <a:ext cx="9782176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国际系统动力学协会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2"/>
                        </a:rPr>
                        <a:t>https://www.systemdynamics.org/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the system</a:t>
                      </a:r>
                      <a:r>
                        <a:rPr lang="en-US" altLang="zh-CN" baseline="0" smtClean="0"/>
                        <a:t> dynamics review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3"/>
                        </a:rPr>
                        <a:t>http://onlinelibrary.wiley.com/journal/10.1002/%28ISSN%291099-1727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MIT SDEP(MIT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zh-CN" altLang="en-US" baseline="0" smtClean="0"/>
                        <a:t>教学科研主页</a:t>
                      </a:r>
                      <a:r>
                        <a:rPr lang="en-US" altLang="zh-CN" baseline="0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4"/>
                        </a:rPr>
                        <a:t>http://web.mit.edu/sysdyn/index.html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isee systems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5"/>
                        </a:rPr>
                        <a:t>https://www.iseesystems.com/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vensim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6"/>
                        </a:rPr>
                        <a:t>http://vensim.com/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club of Rome</a:t>
                      </a:r>
                      <a:r>
                        <a:rPr lang="zh-CN" altLang="en-US" smtClean="0"/>
                        <a:t>（罗马俱乐部）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7"/>
                        </a:rPr>
                        <a:t>http://www.clubofrome.org/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经管之家</a:t>
                      </a:r>
                      <a:r>
                        <a:rPr lang="en-US" altLang="zh-CN" smtClean="0"/>
                        <a:t>-</a:t>
                      </a:r>
                      <a:r>
                        <a:rPr lang="zh-CN" altLang="en-US" smtClean="0"/>
                        <a:t>系统动力学板块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8"/>
                        </a:rPr>
                        <a:t>http://bbs.pinggu.org/forum-2531-1.html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仿真论坛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9"/>
                        </a:rPr>
                        <a:t>http://www.simulway.com/forum.php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考试内容</a:t>
            </a:r>
            <a:endParaRPr lang="en-US" altLang="zh-CN" dirty="0" smtClean="0"/>
          </a:p>
          <a:p>
            <a:r>
              <a:rPr lang="zh-CN" altLang="en-US" dirty="0" smtClean="0"/>
              <a:t>考试成绩</a:t>
            </a:r>
            <a:r>
              <a:rPr lang="zh-CN" altLang="en-US" dirty="0" smtClean="0"/>
              <a:t>占</a:t>
            </a:r>
            <a:r>
              <a:rPr lang="en-US" altLang="zh-CN" dirty="0" smtClean="0"/>
              <a:t>60-70</a:t>
            </a:r>
            <a:r>
              <a:rPr lang="en-US" altLang="zh-CN" dirty="0" smtClean="0"/>
              <a:t>%</a:t>
            </a:r>
          </a:p>
          <a:p>
            <a:r>
              <a:rPr lang="zh-CN" altLang="en-US" dirty="0"/>
              <a:t>侧重</a:t>
            </a:r>
            <a:r>
              <a:rPr lang="zh-CN" altLang="en-US" dirty="0" smtClean="0"/>
              <a:t>理解和方法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平时作业</a:t>
            </a:r>
            <a:endParaRPr lang="en-US" altLang="zh-CN" dirty="0" smtClean="0"/>
          </a:p>
          <a:p>
            <a:r>
              <a:rPr lang="zh-CN" altLang="en-US" dirty="0" smtClean="0"/>
              <a:t>侧重</a:t>
            </a:r>
            <a:r>
              <a:rPr lang="zh-CN" altLang="en-US" dirty="0" smtClean="0"/>
              <a:t>动手</a:t>
            </a:r>
            <a:r>
              <a:rPr lang="zh-CN" altLang="en-US" dirty="0" smtClean="0"/>
              <a:t>能力</a:t>
            </a:r>
            <a:r>
              <a:rPr lang="zh-CN" altLang="en-US" dirty="0" smtClean="0"/>
              <a:t>，要求作出明确结果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40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956" y="1628800"/>
            <a:ext cx="5760640" cy="4572000"/>
          </a:xfrm>
        </p:spPr>
        <p:txBody>
          <a:bodyPr/>
          <a:lstStyle/>
          <a:p>
            <a:r>
              <a:rPr lang="zh-CN" altLang="en-US" dirty="0" smtClean="0"/>
              <a:t>作业不拖欠，依然可以修订</a:t>
            </a:r>
            <a:endParaRPr lang="en-US" altLang="zh-CN" dirty="0" smtClean="0"/>
          </a:p>
          <a:p>
            <a:r>
              <a:rPr lang="zh-CN" altLang="en-US" dirty="0" smtClean="0"/>
              <a:t>鼓励创造性发挥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 smtClean="0"/>
              <a:t>到课</a:t>
            </a:r>
            <a:endParaRPr lang="en-US" altLang="zh-CN" dirty="0" smtClean="0"/>
          </a:p>
          <a:p>
            <a:r>
              <a:rPr lang="zh-CN" altLang="en-US" dirty="0" smtClean="0"/>
              <a:t>平时</a:t>
            </a:r>
            <a:r>
              <a:rPr lang="zh-CN" altLang="en-US" dirty="0" smtClean="0"/>
              <a:t>成绩以作业为依据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系统动力学</a:t>
            </a:r>
            <a:endParaRPr lang="en-US" altLang="zh-CN" dirty="0" smtClean="0"/>
          </a:p>
          <a:p>
            <a:r>
              <a:rPr lang="zh-CN" altLang="en-US" dirty="0" smtClean="0"/>
              <a:t>仿真可用的软件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VENSIM/ITHINK</a:t>
            </a:r>
          </a:p>
          <a:p>
            <a:pPr marL="365760" lvl="1" indent="0">
              <a:buNone/>
            </a:pPr>
            <a:r>
              <a:rPr lang="en-US" altLang="zh-CN" dirty="0" smtClean="0"/>
              <a:t>FLEXSIM</a:t>
            </a:r>
          </a:p>
          <a:p>
            <a:pPr marL="365760" lvl="1" indent="0">
              <a:buNone/>
            </a:pPr>
            <a:r>
              <a:rPr lang="en-US" altLang="zh-CN" dirty="0" smtClean="0"/>
              <a:t>Simulink</a:t>
            </a:r>
          </a:p>
          <a:p>
            <a:pPr marL="365760" lvl="1" indent="0">
              <a:buNone/>
            </a:pPr>
            <a:r>
              <a:rPr lang="en-US" altLang="zh-CN" dirty="0"/>
              <a:t>……</a:t>
            </a:r>
          </a:p>
          <a:p>
            <a:pPr marL="365760" lvl="1" indent="0">
              <a:buNone/>
            </a:pP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6484836" y="2852936"/>
            <a:ext cx="2592288" cy="2376264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altLang="zh-CN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期末考试重点为理论部分，即：系统动力学，实验部分以作业考核方式纳入成绩</a:t>
              </a:r>
              <a:endParaRPr lang="zh-CN" altLang="en-US" sz="16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2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知识体系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08326"/>
              </p:ext>
            </p:extLst>
          </p:nvPr>
        </p:nvGraphicFramePr>
        <p:xfrm>
          <a:off x="5180013" y="482600"/>
          <a:ext cx="6196012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为后续课程的学习做准备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仿真以及计算软件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书写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辅助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计算和版本工具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28446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问题：企业要安排运输，如何降低成本提高效率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收集数据：目的地距离、货物重量、车辆成本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建模模型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得出最优安排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9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50029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8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问题：企业评估某环节故障带来的供应链风险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5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77040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决策支持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加深对系统内部结构和动态行为的认识，为决策提供依据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经济管理中的仿真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对策检验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政策改进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预测推演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流程设计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484"/>
          <a:stretch/>
        </p:blipFill>
        <p:spPr>
          <a:xfrm>
            <a:off x="5086300" y="1700808"/>
            <a:ext cx="6359679" cy="31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物流管理中的仿真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量化能力是管理学水平的重要标志</a:t>
            </a:r>
            <a:endParaRPr lang="en-US" altLang="zh-CN" dirty="0" smtClean="0"/>
          </a:p>
          <a:p>
            <a:r>
              <a:rPr lang="zh-CN" altLang="en-US" dirty="0" smtClean="0"/>
              <a:t>物流管理的要求：优化系统中的流程</a:t>
            </a:r>
            <a:endParaRPr lang="en-US" altLang="zh-CN" dirty="0" smtClean="0"/>
          </a:p>
          <a:p>
            <a:r>
              <a:rPr lang="zh-CN" altLang="en-US" dirty="0" smtClean="0"/>
              <a:t>前期</a:t>
            </a:r>
            <a:r>
              <a:rPr lang="zh-CN" altLang="en-US" dirty="0" smtClean="0"/>
              <a:t>基础课：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专业知识根基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培养专业直觉</a:t>
            </a:r>
            <a:endParaRPr lang="en-US" altLang="zh-CN" dirty="0" smtClean="0"/>
          </a:p>
          <a:p>
            <a:r>
              <a:rPr lang="zh-CN" altLang="en-US" dirty="0" smtClean="0"/>
              <a:t>仿真课程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仿真不同于预测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仿真不是编程，而是实现量化思考的途径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仿真仍然属于数据处理的一部分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2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557</TotalTime>
  <Words>951</Words>
  <Application>Microsoft Office PowerPoint</Application>
  <PresentationFormat>自定义</PresentationFormat>
  <Paragraphs>183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Segoe</vt:lpstr>
      <vt:lpstr>华文行楷</vt:lpstr>
      <vt:lpstr>华文楷体</vt:lpstr>
      <vt:lpstr>微软雅黑</vt:lpstr>
      <vt:lpstr>Arial</vt:lpstr>
      <vt:lpstr>Euphemia</vt:lpstr>
      <vt:lpstr>Segoe UI</vt:lpstr>
      <vt:lpstr>Times New Roman</vt:lpstr>
      <vt:lpstr>数学 16x9</vt:lpstr>
      <vt:lpstr>物流系统建模与仿真</vt:lpstr>
      <vt:lpstr>课程安排</vt:lpstr>
      <vt:lpstr>基本要求</vt:lpstr>
      <vt:lpstr>本课程的主要内容</vt:lpstr>
      <vt:lpstr>知识体系</vt:lpstr>
      <vt:lpstr>数据处理的思考方式</vt:lpstr>
      <vt:lpstr>仿真的思考方式</vt:lpstr>
      <vt:lpstr>仿真目的</vt:lpstr>
      <vt:lpstr>物流管理中的仿真</vt:lpstr>
      <vt:lpstr>PowerPoint 演示文稿</vt:lpstr>
      <vt:lpstr>PowerPoint 演示文稿</vt:lpstr>
      <vt:lpstr>前期课程间的关系</vt:lpstr>
      <vt:lpstr>本课程主要参考资料</vt:lpstr>
      <vt:lpstr>参考资料</vt:lpstr>
      <vt:lpstr>参考资料</vt:lpstr>
      <vt:lpstr>主要工具—vensim和ithink</vt:lpstr>
      <vt:lpstr>必备工具清单</vt:lpstr>
      <vt:lpstr>SD网络资料列表清单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66</cp:revision>
  <dcterms:created xsi:type="dcterms:W3CDTF">2018-02-25T17:57:50Z</dcterms:created>
  <dcterms:modified xsi:type="dcterms:W3CDTF">2019-02-28T09:27:58Z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