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6"/>
  </p:notesMasterIdLst>
  <p:handoutMasterIdLst>
    <p:handoutMasterId r:id="rId27"/>
  </p:handoutMasterIdLst>
  <p:sldIdLst>
    <p:sldId id="256" r:id="rId9"/>
    <p:sldId id="257" r:id="rId10"/>
    <p:sldId id="259" r:id="rId11"/>
    <p:sldId id="260" r:id="rId12"/>
    <p:sldId id="263" r:id="rId13"/>
    <p:sldId id="269" r:id="rId14"/>
    <p:sldId id="270" r:id="rId15"/>
    <p:sldId id="271" r:id="rId16"/>
    <p:sldId id="261" r:id="rId17"/>
    <p:sldId id="262" r:id="rId18"/>
    <p:sldId id="258" r:id="rId19"/>
    <p:sldId id="264" r:id="rId20"/>
    <p:sldId id="267" r:id="rId21"/>
    <p:sldId id="268" r:id="rId22"/>
    <p:sldId id="273" r:id="rId23"/>
    <p:sldId id="266" r:id="rId24"/>
    <p:sldId id="272" r:id="rId2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5768" autoAdjust="0"/>
  </p:normalViewPr>
  <p:slideViewPr>
    <p:cSldViewPr showGuides="1">
      <p:cViewPr varScale="1">
        <p:scale>
          <a:sx n="105" d="100"/>
          <a:sy n="105" d="100"/>
        </p:scale>
        <p:origin x="880" y="19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8AFF26-4600-4BA8-8D58-BCF13E651FD4}" type="doc">
      <dgm:prSet loTypeId="urn:microsoft.com/office/officeart/2005/8/layout/arrow3" loCatId="relationship" qsTypeId="urn:microsoft.com/office/officeart/2005/8/quickstyle/simple1" qsCatId="simple" csTypeId="urn:microsoft.com/office/officeart/2005/8/colors/accent5_2" csCatId="accent5" phldr="1"/>
      <dgm:spPr/>
      <dgm:t>
        <a:bodyPr/>
        <a:lstStyle/>
        <a:p>
          <a:endParaRPr lang="zh-CN" altLang="en-US"/>
        </a:p>
      </dgm:t>
    </dgm:pt>
    <dgm:pt modelId="{7A575F39-EB57-4FC1-B67D-05531B47A68B}">
      <dgm:prSet phldrT="[文本]" custT="1"/>
      <dgm:spPr/>
      <dgm:t>
        <a:bodyPr/>
        <a:lstStyle/>
        <a:p>
          <a:r>
            <a:rPr lang="zh-CN" altLang="en-US" sz="1800" dirty="0">
              <a:latin typeface="华文行楷" panose="02010800040101010101" pitchFamily="2" charset="-122"/>
              <a:ea typeface="华文行楷" panose="02010800040101010101" pitchFamily="2" charset="-122"/>
            </a:rPr>
            <a:t>正反馈回路</a:t>
          </a:r>
        </a:p>
      </dgm:t>
    </dgm:pt>
    <dgm:pt modelId="{2867CEAF-009F-469A-BED0-482CEB2AA5F1}" type="parTrans" cxnId="{9BB463B2-664F-4FE5-BF4C-ACC7BD37B52D}">
      <dgm:prSet/>
      <dgm:spPr/>
      <dgm:t>
        <a:bodyPr/>
        <a:lstStyle/>
        <a:p>
          <a:endParaRPr lang="zh-CN" altLang="en-US"/>
        </a:p>
      </dgm:t>
    </dgm:pt>
    <dgm:pt modelId="{1893DF59-5F04-4616-A449-FC08D8921E60}" type="sibTrans" cxnId="{9BB463B2-664F-4FE5-BF4C-ACC7BD37B52D}">
      <dgm:prSet/>
      <dgm:spPr/>
      <dgm:t>
        <a:bodyPr/>
        <a:lstStyle/>
        <a:p>
          <a:endParaRPr lang="zh-CN" altLang="en-US"/>
        </a:p>
      </dgm:t>
    </dgm:pt>
    <dgm:pt modelId="{08BA976D-B62B-4CB1-B6C3-9452FCB0972C}">
      <dgm:prSet phldrT="[文本]" custT="1"/>
      <dgm:spPr/>
      <dgm:t>
        <a:bodyPr/>
        <a:lstStyle/>
        <a:p>
          <a:r>
            <a:rPr lang="zh-CN" altLang="en-US" sz="1800" dirty="0">
              <a:latin typeface="华文行楷" panose="02010800040101010101" pitchFamily="2" charset="-122"/>
              <a:ea typeface="华文行楷" panose="02010800040101010101" pitchFamily="2" charset="-122"/>
            </a:rPr>
            <a:t>负反馈回路</a:t>
          </a:r>
        </a:p>
      </dgm:t>
    </dgm:pt>
    <dgm:pt modelId="{AFBE87E7-69B8-4C2C-BEA1-65DAE70DB0FE}" type="parTrans" cxnId="{F6402EED-4777-4D2D-9474-545533D84207}">
      <dgm:prSet/>
      <dgm:spPr/>
      <dgm:t>
        <a:bodyPr/>
        <a:lstStyle/>
        <a:p>
          <a:endParaRPr lang="zh-CN" altLang="en-US"/>
        </a:p>
      </dgm:t>
    </dgm:pt>
    <dgm:pt modelId="{55D827B9-6DC0-4A1B-8CE2-6A22F6D01BF9}" type="sibTrans" cxnId="{F6402EED-4777-4D2D-9474-545533D84207}">
      <dgm:prSet/>
      <dgm:spPr/>
      <dgm:t>
        <a:bodyPr/>
        <a:lstStyle/>
        <a:p>
          <a:endParaRPr lang="zh-CN" altLang="en-US"/>
        </a:p>
      </dgm:t>
    </dgm:pt>
    <dgm:pt modelId="{A72B058A-8504-47A2-A9A6-3DB3F5046B43}" type="pres">
      <dgm:prSet presAssocID="{A08AFF26-4600-4BA8-8D58-BCF13E651FD4}" presName="compositeShape" presStyleCnt="0">
        <dgm:presLayoutVars>
          <dgm:chMax val="2"/>
          <dgm:dir/>
          <dgm:resizeHandles val="exact"/>
        </dgm:presLayoutVars>
      </dgm:prSet>
      <dgm:spPr/>
    </dgm:pt>
    <dgm:pt modelId="{FC5B00AA-8297-45DB-A9CE-D7010DDFFBC2}" type="pres">
      <dgm:prSet presAssocID="{A08AFF26-4600-4BA8-8D58-BCF13E651FD4}" presName="divider" presStyleLbl="fgShp" presStyleIdx="0" presStyleCnt="1"/>
      <dgm:spPr>
        <a:solidFill>
          <a:srgbClr val="7030A0"/>
        </a:solidFill>
      </dgm:spPr>
    </dgm:pt>
    <dgm:pt modelId="{96685DDE-D6B0-452F-BF53-5176FB6AA6E2}" type="pres">
      <dgm:prSet presAssocID="{7A575F39-EB57-4FC1-B67D-05531B47A68B}" presName="downArrow" presStyleLbl="node1" presStyleIdx="0" presStyleCnt="2"/>
      <dgm:spPr/>
    </dgm:pt>
    <dgm:pt modelId="{009DC60F-73BF-41AB-8CE5-BCDB50B5107D}" type="pres">
      <dgm:prSet presAssocID="{7A575F39-EB57-4FC1-B67D-05531B47A68B}" presName="downArrowText" presStyleLbl="revTx" presStyleIdx="0" presStyleCnt="2">
        <dgm:presLayoutVars>
          <dgm:bulletEnabled val="1"/>
        </dgm:presLayoutVars>
      </dgm:prSet>
      <dgm:spPr/>
    </dgm:pt>
    <dgm:pt modelId="{21D82551-F3BA-44CD-970E-86845BACF258}" type="pres">
      <dgm:prSet presAssocID="{08BA976D-B62B-4CB1-B6C3-9452FCB0972C}" presName="upArrow" presStyleLbl="node1" presStyleIdx="1" presStyleCnt="2"/>
      <dgm:spPr/>
    </dgm:pt>
    <dgm:pt modelId="{15578B2B-E1B5-42E9-9F18-0D53A2611240}" type="pres">
      <dgm:prSet presAssocID="{08BA976D-B62B-4CB1-B6C3-9452FCB0972C}" presName="upArrowText" presStyleLbl="revTx" presStyleIdx="1" presStyleCnt="2">
        <dgm:presLayoutVars>
          <dgm:bulletEnabled val="1"/>
        </dgm:presLayoutVars>
      </dgm:prSet>
      <dgm:spPr/>
    </dgm:pt>
  </dgm:ptLst>
  <dgm:cxnLst>
    <dgm:cxn modelId="{937DF62B-E7E0-4E52-AB93-12F401F88001}" type="presOf" srcId="{A08AFF26-4600-4BA8-8D58-BCF13E651FD4}" destId="{A72B058A-8504-47A2-A9A6-3DB3F5046B43}" srcOrd="0" destOrd="0" presId="urn:microsoft.com/office/officeart/2005/8/layout/arrow3"/>
    <dgm:cxn modelId="{67370737-60FB-4427-A9F7-123A23E7021C}" type="presOf" srcId="{7A575F39-EB57-4FC1-B67D-05531B47A68B}" destId="{009DC60F-73BF-41AB-8CE5-BCDB50B5107D}" srcOrd="0" destOrd="0" presId="urn:microsoft.com/office/officeart/2005/8/layout/arrow3"/>
    <dgm:cxn modelId="{290C4E6B-60F4-41A1-A06C-FE5D445290A9}" type="presOf" srcId="{08BA976D-B62B-4CB1-B6C3-9452FCB0972C}" destId="{15578B2B-E1B5-42E9-9F18-0D53A2611240}" srcOrd="0" destOrd="0" presId="urn:microsoft.com/office/officeart/2005/8/layout/arrow3"/>
    <dgm:cxn modelId="{9BB463B2-664F-4FE5-BF4C-ACC7BD37B52D}" srcId="{A08AFF26-4600-4BA8-8D58-BCF13E651FD4}" destId="{7A575F39-EB57-4FC1-B67D-05531B47A68B}" srcOrd="0" destOrd="0" parTransId="{2867CEAF-009F-469A-BED0-482CEB2AA5F1}" sibTransId="{1893DF59-5F04-4616-A449-FC08D8921E60}"/>
    <dgm:cxn modelId="{F6402EED-4777-4D2D-9474-545533D84207}" srcId="{A08AFF26-4600-4BA8-8D58-BCF13E651FD4}" destId="{08BA976D-B62B-4CB1-B6C3-9452FCB0972C}" srcOrd="1" destOrd="0" parTransId="{AFBE87E7-69B8-4C2C-BEA1-65DAE70DB0FE}" sibTransId="{55D827B9-6DC0-4A1B-8CE2-6A22F6D01BF9}"/>
    <dgm:cxn modelId="{A16D2F46-F20D-4877-B629-83417B608F57}" type="presParOf" srcId="{A72B058A-8504-47A2-A9A6-3DB3F5046B43}" destId="{FC5B00AA-8297-45DB-A9CE-D7010DDFFBC2}" srcOrd="0" destOrd="0" presId="urn:microsoft.com/office/officeart/2005/8/layout/arrow3"/>
    <dgm:cxn modelId="{CF2763C0-FFB4-4C8B-A391-3E692E0304C7}" type="presParOf" srcId="{A72B058A-8504-47A2-A9A6-3DB3F5046B43}" destId="{96685DDE-D6B0-452F-BF53-5176FB6AA6E2}" srcOrd="1" destOrd="0" presId="urn:microsoft.com/office/officeart/2005/8/layout/arrow3"/>
    <dgm:cxn modelId="{945BD927-3E48-4744-A8F7-153D16F72BF4}" type="presParOf" srcId="{A72B058A-8504-47A2-A9A6-3DB3F5046B43}" destId="{009DC60F-73BF-41AB-8CE5-BCDB50B5107D}" srcOrd="2" destOrd="0" presId="urn:microsoft.com/office/officeart/2005/8/layout/arrow3"/>
    <dgm:cxn modelId="{22E486E2-D529-414E-8ED4-340F3D0DD7EF}" type="presParOf" srcId="{A72B058A-8504-47A2-A9A6-3DB3F5046B43}" destId="{21D82551-F3BA-44CD-970E-86845BACF258}" srcOrd="3" destOrd="0" presId="urn:microsoft.com/office/officeart/2005/8/layout/arrow3"/>
    <dgm:cxn modelId="{5552B612-EBFB-4EBC-AA65-2156D74F7DDF}" type="presParOf" srcId="{A72B058A-8504-47A2-A9A6-3DB3F5046B43}" destId="{15578B2B-E1B5-42E9-9F18-0D53A2611240}"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B00AA-8297-45DB-A9CE-D7010DDFFBC2}">
      <dsp:nvSpPr>
        <dsp:cNvPr id="0" name=""/>
        <dsp:cNvSpPr/>
      </dsp:nvSpPr>
      <dsp:spPr>
        <a:xfrm rot="21300000">
          <a:off x="640777" y="834495"/>
          <a:ext cx="4791955" cy="419241"/>
        </a:xfrm>
        <a:prstGeom prst="mathMinus">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685DDE-D6B0-452F-BF53-5176FB6AA6E2}">
      <dsp:nvSpPr>
        <dsp:cNvPr id="0" name=""/>
        <dsp:cNvSpPr/>
      </dsp:nvSpPr>
      <dsp:spPr>
        <a:xfrm>
          <a:off x="728821" y="104411"/>
          <a:ext cx="1822053" cy="835292"/>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9DC60F-73BF-41AB-8CE5-BCDB50B5107D}">
      <dsp:nvSpPr>
        <dsp:cNvPr id="0" name=""/>
        <dsp:cNvSpPr/>
      </dsp:nvSpPr>
      <dsp:spPr>
        <a:xfrm>
          <a:off x="3218960" y="0"/>
          <a:ext cx="1943523" cy="877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华文行楷" panose="02010800040101010101" pitchFamily="2" charset="-122"/>
              <a:ea typeface="华文行楷" panose="02010800040101010101" pitchFamily="2" charset="-122"/>
            </a:rPr>
            <a:t>正反馈回路</a:t>
          </a:r>
        </a:p>
      </dsp:txBody>
      <dsp:txXfrm>
        <a:off x="3218960" y="0"/>
        <a:ext cx="1943523" cy="877057"/>
      </dsp:txXfrm>
    </dsp:sp>
    <dsp:sp modelId="{21D82551-F3BA-44CD-970E-86845BACF258}">
      <dsp:nvSpPr>
        <dsp:cNvPr id="0" name=""/>
        <dsp:cNvSpPr/>
      </dsp:nvSpPr>
      <dsp:spPr>
        <a:xfrm>
          <a:off x="3522636" y="1148527"/>
          <a:ext cx="1822053" cy="835292"/>
        </a:xfrm>
        <a:prstGeom prst="up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578B2B-E1B5-42E9-9F18-0D53A2611240}">
      <dsp:nvSpPr>
        <dsp:cNvPr id="0" name=""/>
        <dsp:cNvSpPr/>
      </dsp:nvSpPr>
      <dsp:spPr>
        <a:xfrm>
          <a:off x="911026" y="1211174"/>
          <a:ext cx="1943523" cy="877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华文行楷" panose="02010800040101010101" pitchFamily="2" charset="-122"/>
              <a:ea typeface="华文行楷" panose="02010800040101010101" pitchFamily="2" charset="-122"/>
            </a:rPr>
            <a:t>负反馈回路</a:t>
          </a:r>
        </a:p>
      </dsp:txBody>
      <dsp:txXfrm>
        <a:off x="911026" y="1211174"/>
        <a:ext cx="1943523" cy="877057"/>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2019年4月13日 Saturday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2019年4月13日 Saturday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2019年4月13日 Saturday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2019年4月13日 Saturday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2019年4月13日 Saturday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2019年4月13日 Saturday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2019年4月13日 Saturday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2019年4月13日 Saturday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2019年4月13日 Saturday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2019年4月13日 Saturday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第十一节 一阶非线性系统</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014292" y="588119"/>
            <a:ext cx="6916051" cy="5584081"/>
          </a:xfrm>
          <a:prstGeom prst="rect">
            <a:avLst/>
          </a:prstGeom>
        </p:spPr>
      </p:pic>
      <p:pic>
        <p:nvPicPr>
          <p:cNvPr id="9" name="图片 8"/>
          <p:cNvPicPr>
            <a:picLocks noChangeAspect="1"/>
          </p:cNvPicPr>
          <p:nvPr/>
        </p:nvPicPr>
        <p:blipFill>
          <a:blip r:embed="rId3"/>
          <a:stretch>
            <a:fillRect/>
          </a:stretch>
        </p:blipFill>
        <p:spPr>
          <a:xfrm>
            <a:off x="22526" y="0"/>
            <a:ext cx="4429475" cy="3045776"/>
          </a:xfrm>
          <a:prstGeom prst="rect">
            <a:avLst/>
          </a:prstGeom>
        </p:spPr>
      </p:pic>
      <p:pic>
        <p:nvPicPr>
          <p:cNvPr id="10" name="图片 9"/>
          <p:cNvPicPr>
            <a:picLocks noChangeAspect="1"/>
          </p:cNvPicPr>
          <p:nvPr/>
        </p:nvPicPr>
        <p:blipFill>
          <a:blip r:embed="rId4"/>
          <a:stretch>
            <a:fillRect/>
          </a:stretch>
        </p:blipFill>
        <p:spPr>
          <a:xfrm>
            <a:off x="22526" y="3745346"/>
            <a:ext cx="4559718" cy="3126424"/>
          </a:xfrm>
          <a:prstGeom prst="rect">
            <a:avLst/>
          </a:prstGeom>
        </p:spPr>
      </p:pic>
    </p:spTree>
    <p:extLst>
      <p:ext uri="{BB962C8B-B14F-4D97-AF65-F5344CB8AC3E}">
        <p14:creationId xmlns:p14="http://schemas.microsoft.com/office/powerpoint/2010/main" val="261705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负反馈中的延迟</a:t>
            </a:r>
          </a:p>
        </p:txBody>
      </p:sp>
      <p:sp>
        <p:nvSpPr>
          <p:cNvPr id="3" name="内容占位符 2"/>
          <p:cNvSpPr>
            <a:spLocks noGrp="1"/>
          </p:cNvSpPr>
          <p:nvPr>
            <p:ph idx="1"/>
          </p:nvPr>
        </p:nvSpPr>
        <p:spPr>
          <a:xfrm>
            <a:off x="1593437" y="1600199"/>
            <a:ext cx="3852904" cy="3106579"/>
          </a:xfrm>
        </p:spPr>
        <p:txBody>
          <a:bodyPr>
            <a:noAutofit/>
          </a:bodyPr>
          <a:lstStyle/>
          <a:p>
            <a:pPr marL="0" indent="0">
              <a:lnSpc>
                <a:spcPct val="120000"/>
              </a:lnSpc>
              <a:buNone/>
            </a:pPr>
            <a:r>
              <a:rPr lang="zh-CN" altLang="en-US" sz="1800" dirty="0"/>
              <a:t>在案例</a:t>
            </a:r>
            <a:r>
              <a:rPr lang="en-US" altLang="zh-CN" sz="1800" dirty="0"/>
              <a:t>3</a:t>
            </a:r>
            <a:r>
              <a:rPr lang="zh-CN" altLang="en-US" sz="1800" dirty="0"/>
              <a:t>基础上考虑，实际承载力并非立刻发生变化，而是有一定时间的延迟，即人口增加后经过一年使用资源才实际造成承载力发生变化。请将延迟加入系统当中推演人口总量的变化趋势</a:t>
            </a:r>
          </a:p>
        </p:txBody>
      </p:sp>
      <p:pic>
        <p:nvPicPr>
          <p:cNvPr id="4" name="图片 3"/>
          <p:cNvPicPr>
            <a:picLocks noChangeAspect="1"/>
          </p:cNvPicPr>
          <p:nvPr/>
        </p:nvPicPr>
        <p:blipFill>
          <a:blip r:embed="rId2"/>
          <a:stretch>
            <a:fillRect/>
          </a:stretch>
        </p:blipFill>
        <p:spPr>
          <a:xfrm>
            <a:off x="5662364" y="2084074"/>
            <a:ext cx="6334459" cy="4270689"/>
          </a:xfrm>
          <a:prstGeom prst="rect">
            <a:avLst/>
          </a:prstGeom>
        </p:spPr>
      </p:pic>
      <p:sp>
        <p:nvSpPr>
          <p:cNvPr id="5" name="文本框 4"/>
          <p:cNvSpPr txBox="1"/>
          <p:nvPr/>
        </p:nvSpPr>
        <p:spPr>
          <a:xfrm>
            <a:off x="2133972" y="5373216"/>
            <a:ext cx="5174815" cy="369332"/>
          </a:xfrm>
          <a:prstGeom prst="rect">
            <a:avLst/>
          </a:prstGeom>
          <a:noFill/>
        </p:spPr>
        <p:txBody>
          <a:bodyPr wrap="none" rtlCol="0">
            <a:spAutoFit/>
          </a:bodyPr>
          <a:lstStyle/>
          <a:p>
            <a:r>
              <a:rPr lang="zh-CN" altLang="en-US" dirty="0"/>
              <a:t>实际承载力</a:t>
            </a:r>
            <a:r>
              <a:rPr lang="en-US" altLang="zh-CN" dirty="0"/>
              <a:t>=DELAY1(</a:t>
            </a:r>
            <a:r>
              <a:rPr lang="zh-CN" altLang="en-US" dirty="0"/>
              <a:t>人口总量，</a:t>
            </a:r>
            <a:r>
              <a:rPr lang="en-US" altLang="zh-CN" dirty="0"/>
              <a:t>1</a:t>
            </a:r>
            <a:r>
              <a:rPr lang="zh-CN" altLang="en-US" dirty="0"/>
              <a:t>）</a:t>
            </a:r>
            <a:r>
              <a:rPr lang="en-US" altLang="zh-CN" dirty="0"/>
              <a:t>/</a:t>
            </a:r>
            <a:r>
              <a:rPr lang="zh-CN" altLang="en-US" dirty="0"/>
              <a:t>资源承载力</a:t>
            </a:r>
          </a:p>
        </p:txBody>
      </p:sp>
      <p:sp>
        <p:nvSpPr>
          <p:cNvPr id="8" name="椭圆 7"/>
          <p:cNvSpPr/>
          <p:nvPr/>
        </p:nvSpPr>
        <p:spPr>
          <a:xfrm>
            <a:off x="7606580" y="4509120"/>
            <a:ext cx="1800200"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9430" y="866872"/>
            <a:ext cx="825867" cy="400110"/>
          </a:xfrm>
          <a:prstGeom prst="rect">
            <a:avLst/>
          </a:prstGeom>
          <a:noFill/>
        </p:spPr>
        <p:txBody>
          <a:bodyPr wrap="none" rtlCol="0">
            <a:spAutoFit/>
          </a:bodyPr>
          <a:lstStyle/>
          <a:p>
            <a:r>
              <a:rPr lang="zh-CN" altLang="en-US" sz="2000" dirty="0">
                <a:solidFill>
                  <a:srgbClr val="7030A0"/>
                </a:solidFill>
                <a:latin typeface="楷体" panose="02010609060101010101" pitchFamily="49" charset="-122"/>
                <a:ea typeface="楷体" panose="02010609060101010101" pitchFamily="49" charset="-122"/>
              </a:rPr>
              <a:t>案例</a:t>
            </a:r>
            <a:r>
              <a:rPr lang="en-US" altLang="zh-CN" sz="2000" dirty="0">
                <a:solidFill>
                  <a:srgbClr val="7030A0"/>
                </a:solidFill>
                <a:latin typeface="楷体" panose="02010609060101010101" pitchFamily="49" charset="-122"/>
                <a:ea typeface="楷体" panose="02010609060101010101" pitchFamily="49" charset="-122"/>
              </a:rPr>
              <a:t>4</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2703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超调模式的原理</a:t>
            </a:r>
          </a:p>
        </p:txBody>
      </p:sp>
      <p:sp>
        <p:nvSpPr>
          <p:cNvPr id="3" name="内容占位符 2"/>
          <p:cNvSpPr>
            <a:spLocks noGrp="1"/>
          </p:cNvSpPr>
          <p:nvPr>
            <p:ph idx="1"/>
          </p:nvPr>
        </p:nvSpPr>
        <p:spPr/>
        <p:txBody>
          <a:bodyPr/>
          <a:lstStyle/>
          <a:p>
            <a:r>
              <a:rPr lang="zh-CN" altLang="en-US" dirty="0"/>
              <a:t>在负反馈回路中加入延迟</a:t>
            </a:r>
            <a:endParaRPr lang="en-US" altLang="zh-CN" dirty="0"/>
          </a:p>
          <a:p>
            <a:r>
              <a:rPr lang="zh-CN" altLang="en-US" dirty="0"/>
              <a:t>围绕承载能力出现反复调整现象</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798268" y="3073002"/>
            <a:ext cx="6789151" cy="3281761"/>
          </a:xfrm>
          <a:prstGeom prst="rect">
            <a:avLst/>
          </a:prstGeom>
        </p:spPr>
      </p:pic>
      <p:sp>
        <p:nvSpPr>
          <p:cNvPr id="5" name="文本框 4"/>
          <p:cNvSpPr txBox="1"/>
          <p:nvPr/>
        </p:nvSpPr>
        <p:spPr>
          <a:xfrm>
            <a:off x="7534572" y="6354763"/>
            <a:ext cx="3185487" cy="369332"/>
          </a:xfrm>
          <a:prstGeom prst="rect">
            <a:avLst/>
          </a:prstGeom>
          <a:noFill/>
        </p:spPr>
        <p:txBody>
          <a:bodyPr wrap="none" rtlCol="0">
            <a:spAutoFit/>
          </a:bodyPr>
          <a:lstStyle/>
          <a:p>
            <a:r>
              <a:rPr lang="zh-CN" altLang="en-US" dirty="0"/>
              <a:t>正负多回路一阶系统基本结构</a:t>
            </a:r>
          </a:p>
        </p:txBody>
      </p:sp>
    </p:spTree>
    <p:extLst>
      <p:ext uri="{BB962C8B-B14F-4D97-AF65-F5344CB8AC3E}">
        <p14:creationId xmlns:p14="http://schemas.microsoft.com/office/powerpoint/2010/main" val="274439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超调模式</a:t>
            </a:r>
          </a:p>
        </p:txBody>
      </p:sp>
      <p:sp>
        <p:nvSpPr>
          <p:cNvPr id="3" name="内容占位符 2"/>
          <p:cNvSpPr>
            <a:spLocks noGrp="1"/>
          </p:cNvSpPr>
          <p:nvPr>
            <p:ph idx="1"/>
          </p:nvPr>
        </p:nvSpPr>
        <p:spPr/>
        <p:txBody>
          <a:bodyPr/>
          <a:lstStyle/>
          <a:p>
            <a:r>
              <a:rPr lang="zh-CN" altLang="en-US" dirty="0"/>
              <a:t>案例</a:t>
            </a:r>
            <a:r>
              <a:rPr lang="en-US" altLang="zh-CN" dirty="0"/>
              <a:t>4</a:t>
            </a:r>
            <a:r>
              <a:rPr lang="zh-CN" altLang="en-US" dirty="0"/>
              <a:t>中显示了一阶系统一种新的调节模式，超调模式</a:t>
            </a:r>
            <a:endParaRPr lang="en-US" altLang="zh-CN" dirty="0"/>
          </a:p>
          <a:p>
            <a:r>
              <a:rPr lang="zh-CN" altLang="en-US" dirty="0"/>
              <a:t>增长方式</a:t>
            </a:r>
            <a:endParaRPr lang="en-US" altLang="zh-CN" dirty="0"/>
          </a:p>
          <a:p>
            <a:pPr lvl="1"/>
            <a:r>
              <a:rPr lang="zh-CN" altLang="en-US" dirty="0"/>
              <a:t>带波动的</a:t>
            </a:r>
            <a:r>
              <a:rPr lang="en-US" altLang="zh-CN" dirty="0"/>
              <a:t>S</a:t>
            </a:r>
            <a:r>
              <a:rPr lang="zh-CN" altLang="en-US" dirty="0"/>
              <a:t>型增长</a:t>
            </a:r>
            <a:endParaRPr lang="en-US" altLang="zh-CN" dirty="0"/>
          </a:p>
          <a:p>
            <a:pPr lvl="1"/>
            <a:r>
              <a:rPr lang="zh-CN" altLang="en-US" dirty="0"/>
              <a:t>仍然有平衡点</a:t>
            </a:r>
            <a:endParaRPr lang="en-US" altLang="zh-CN" dirty="0"/>
          </a:p>
          <a:p>
            <a:pPr lvl="1"/>
            <a:r>
              <a:rPr lang="zh-CN" altLang="en-US" dirty="0"/>
              <a:t>区别于振荡模式</a:t>
            </a:r>
            <a:endParaRPr lang="en-US" altLang="zh-CN" dirty="0"/>
          </a:p>
          <a:p>
            <a:r>
              <a:rPr lang="zh-CN" altLang="en-US" dirty="0"/>
              <a:t>原因</a:t>
            </a:r>
            <a:endParaRPr lang="en-US" altLang="zh-CN" dirty="0"/>
          </a:p>
          <a:p>
            <a:pPr lvl="1"/>
            <a:r>
              <a:rPr lang="zh-CN" altLang="en-US" dirty="0"/>
              <a:t>控制调节的回路中存在延迟</a:t>
            </a:r>
            <a:endParaRPr lang="en-US" altLang="zh-CN" dirty="0"/>
          </a:p>
          <a:p>
            <a:pPr lvl="1"/>
            <a:endParaRPr lang="zh-CN" altLang="en-US" dirty="0"/>
          </a:p>
        </p:txBody>
      </p:sp>
    </p:spTree>
    <p:extLst>
      <p:ext uri="{BB962C8B-B14F-4D97-AF65-F5344CB8AC3E}">
        <p14:creationId xmlns:p14="http://schemas.microsoft.com/office/powerpoint/2010/main" val="310375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过度调节模式</a:t>
            </a:r>
          </a:p>
        </p:txBody>
      </p:sp>
      <p:sp>
        <p:nvSpPr>
          <p:cNvPr id="3" name="内容占位符 2"/>
          <p:cNvSpPr>
            <a:spLocks noGrp="1"/>
          </p:cNvSpPr>
          <p:nvPr>
            <p:ph idx="1"/>
          </p:nvPr>
        </p:nvSpPr>
        <p:spPr>
          <a:xfrm>
            <a:off x="1269876" y="1600200"/>
            <a:ext cx="4392487" cy="4572000"/>
          </a:xfrm>
        </p:spPr>
        <p:txBody>
          <a:bodyPr/>
          <a:lstStyle/>
          <a:p>
            <a:pPr marL="0" indent="0">
              <a:buNone/>
            </a:pPr>
            <a:r>
              <a:rPr lang="zh-CN" altLang="en-US" dirty="0"/>
              <a:t>在案例</a:t>
            </a:r>
            <a:r>
              <a:rPr lang="en-US" altLang="zh-CN" dirty="0"/>
              <a:t>3</a:t>
            </a:r>
            <a:r>
              <a:rPr lang="zh-CN" altLang="en-US" dirty="0"/>
              <a:t>的基础上继续考虑增加新的条件：</a:t>
            </a:r>
            <a:endParaRPr lang="en-US" altLang="zh-CN" dirty="0"/>
          </a:p>
          <a:p>
            <a:pPr marL="0" indent="0">
              <a:buNone/>
            </a:pPr>
            <a:r>
              <a:rPr lang="zh-CN" altLang="en-US" dirty="0"/>
              <a:t>假设资源承载力并非可再生，即变量资源承载力是会被消耗的。此时系统如何变化。</a:t>
            </a:r>
            <a:endParaRPr lang="en-US" altLang="zh-CN" dirty="0"/>
          </a:p>
          <a:p>
            <a:pPr marL="0" indent="0">
              <a:buNone/>
            </a:pPr>
            <a:r>
              <a:rPr lang="zh-CN" altLang="en-US" dirty="0"/>
              <a:t>右侧给出了该情景的因果分析图，尝试转化为仿真模型</a:t>
            </a:r>
          </a:p>
        </p:txBody>
      </p:sp>
      <p:pic>
        <p:nvPicPr>
          <p:cNvPr id="5" name="图片 4"/>
          <p:cNvPicPr>
            <a:picLocks noChangeAspect="1"/>
          </p:cNvPicPr>
          <p:nvPr/>
        </p:nvPicPr>
        <p:blipFill>
          <a:blip r:embed="rId2"/>
          <a:stretch>
            <a:fillRect/>
          </a:stretch>
        </p:blipFill>
        <p:spPr>
          <a:xfrm>
            <a:off x="6742484" y="540839"/>
            <a:ext cx="6319621" cy="3345361"/>
          </a:xfrm>
          <a:prstGeom prst="rect">
            <a:avLst/>
          </a:prstGeom>
        </p:spPr>
      </p:pic>
      <p:pic>
        <p:nvPicPr>
          <p:cNvPr id="6" name="图片 5"/>
          <p:cNvPicPr>
            <a:picLocks noChangeAspect="1"/>
          </p:cNvPicPr>
          <p:nvPr/>
        </p:nvPicPr>
        <p:blipFill>
          <a:blip r:embed="rId3"/>
          <a:stretch>
            <a:fillRect/>
          </a:stretch>
        </p:blipFill>
        <p:spPr>
          <a:xfrm>
            <a:off x="5869204" y="3717032"/>
            <a:ext cx="6546571" cy="2860660"/>
          </a:xfrm>
          <a:prstGeom prst="rect">
            <a:avLst/>
          </a:prstGeom>
        </p:spPr>
      </p:pic>
      <p:sp>
        <p:nvSpPr>
          <p:cNvPr id="7" name="文本框 6"/>
          <p:cNvSpPr txBox="1"/>
          <p:nvPr/>
        </p:nvSpPr>
        <p:spPr>
          <a:xfrm>
            <a:off x="4643682" y="827809"/>
            <a:ext cx="825867" cy="400110"/>
          </a:xfrm>
          <a:prstGeom prst="rect">
            <a:avLst/>
          </a:prstGeom>
          <a:noFill/>
        </p:spPr>
        <p:txBody>
          <a:bodyPr wrap="none" rtlCol="0">
            <a:spAutoFit/>
          </a:bodyPr>
          <a:lstStyle/>
          <a:p>
            <a:r>
              <a:rPr lang="zh-CN" altLang="en-US" sz="2000" dirty="0">
                <a:solidFill>
                  <a:srgbClr val="7030A0"/>
                </a:solidFill>
                <a:latin typeface="楷体" panose="02010609060101010101" pitchFamily="49" charset="-122"/>
                <a:ea typeface="楷体" panose="02010609060101010101" pitchFamily="49" charset="-122"/>
              </a:rPr>
              <a:t>案例</a:t>
            </a:r>
            <a:r>
              <a:rPr lang="en-US" altLang="zh-CN" sz="2000" dirty="0">
                <a:solidFill>
                  <a:srgbClr val="7030A0"/>
                </a:solidFill>
                <a:latin typeface="楷体" panose="02010609060101010101" pitchFamily="49" charset="-122"/>
                <a:ea typeface="楷体" panose="02010609060101010101" pitchFamily="49" charset="-122"/>
              </a:rPr>
              <a:t>5</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4614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8873" y="548680"/>
            <a:ext cx="6491763" cy="436909"/>
          </a:xfrm>
        </p:spPr>
        <p:txBody>
          <a:bodyPr>
            <a:noAutofit/>
          </a:bodyPr>
          <a:lstStyle/>
          <a:p>
            <a:r>
              <a:rPr lang="zh-CN" altLang="en-US" sz="2800" dirty="0"/>
              <a:t>目标变量的消耗</a:t>
            </a:r>
          </a:p>
        </p:txBody>
      </p:sp>
      <p:sp>
        <p:nvSpPr>
          <p:cNvPr id="3" name="内容占位符 2"/>
          <p:cNvSpPr>
            <a:spLocks noGrp="1"/>
          </p:cNvSpPr>
          <p:nvPr>
            <p:ph idx="1"/>
          </p:nvPr>
        </p:nvSpPr>
        <p:spPr>
          <a:xfrm>
            <a:off x="1593436" y="1196752"/>
            <a:ext cx="9782801" cy="4975448"/>
          </a:xfrm>
        </p:spPr>
        <p:txBody>
          <a:bodyPr/>
          <a:lstStyle/>
          <a:p>
            <a:pPr marL="0" indent="0">
              <a:lnSpc>
                <a:spcPct val="120000"/>
              </a:lnSpc>
              <a:buNone/>
            </a:pPr>
            <a:r>
              <a:rPr lang="zh-CN" altLang="en-US" dirty="0"/>
              <a:t>本例中目标变量由案例</a:t>
            </a:r>
            <a:r>
              <a:rPr lang="en-US" altLang="zh-CN" dirty="0"/>
              <a:t>3</a:t>
            </a:r>
            <a:r>
              <a:rPr lang="zh-CN" altLang="en-US" dirty="0"/>
              <a:t>的常数转变为了可变变量，出于方便起见该变量可以设置为存量，这也超出了一阶系统范围，变为了二阶系统。</a:t>
            </a:r>
          </a:p>
        </p:txBody>
      </p:sp>
    </p:spTree>
    <p:extLst>
      <p:ext uri="{BB962C8B-B14F-4D97-AF65-F5344CB8AC3E}">
        <p14:creationId xmlns:p14="http://schemas.microsoft.com/office/powerpoint/2010/main" val="237894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过度调节并崩溃</a:t>
            </a:r>
          </a:p>
        </p:txBody>
      </p:sp>
      <p:sp>
        <p:nvSpPr>
          <p:cNvPr id="3" name="内容占位符 2"/>
          <p:cNvSpPr>
            <a:spLocks noGrp="1"/>
          </p:cNvSpPr>
          <p:nvPr>
            <p:ph idx="1"/>
          </p:nvPr>
        </p:nvSpPr>
        <p:spPr>
          <a:xfrm>
            <a:off x="1593437" y="1600200"/>
            <a:ext cx="4572984" cy="2044824"/>
          </a:xfrm>
        </p:spPr>
        <p:txBody>
          <a:bodyPr>
            <a:normAutofit lnSpcReduction="10000"/>
          </a:bodyPr>
          <a:lstStyle/>
          <a:p>
            <a:pPr marL="0" indent="0">
              <a:lnSpc>
                <a:spcPct val="100000"/>
              </a:lnSpc>
              <a:buNone/>
            </a:pPr>
            <a:r>
              <a:rPr lang="zh-CN" altLang="en-US" sz="2000" dirty="0">
                <a:latin typeface="楷体" panose="02010609060101010101" pitchFamily="49" charset="-122"/>
                <a:ea typeface="楷体" panose="02010609060101010101" pitchFamily="49" charset="-122"/>
              </a:rPr>
              <a:t>案例</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中，资源承载力在人口系统中充当了负反馈回路中的目标变量。案例</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考虑到资源消耗后该变量不再是常数量，而是会逐步降低的变量，由于承载力的变化经过负反馈回路传导到增长系统中，平衡回路的目标值逐步压缩导致系统趋于崩溃。</a:t>
            </a:r>
          </a:p>
        </p:txBody>
      </p:sp>
      <p:pic>
        <p:nvPicPr>
          <p:cNvPr id="5" name="图片 4"/>
          <p:cNvPicPr>
            <a:picLocks noChangeAspect="1"/>
          </p:cNvPicPr>
          <p:nvPr/>
        </p:nvPicPr>
        <p:blipFill>
          <a:blip r:embed="rId2"/>
          <a:stretch>
            <a:fillRect/>
          </a:stretch>
        </p:blipFill>
        <p:spPr>
          <a:xfrm>
            <a:off x="5483031" y="110687"/>
            <a:ext cx="6469827" cy="4396407"/>
          </a:xfrm>
          <a:prstGeom prst="rect">
            <a:avLst/>
          </a:prstGeom>
        </p:spPr>
      </p:pic>
      <p:pic>
        <p:nvPicPr>
          <p:cNvPr id="6" name="图片 5"/>
          <p:cNvPicPr>
            <a:picLocks noChangeAspect="1"/>
          </p:cNvPicPr>
          <p:nvPr/>
        </p:nvPicPr>
        <p:blipFill>
          <a:blip r:embed="rId3"/>
          <a:stretch>
            <a:fillRect/>
          </a:stretch>
        </p:blipFill>
        <p:spPr>
          <a:xfrm>
            <a:off x="0" y="3933825"/>
            <a:ext cx="5895975" cy="2924175"/>
          </a:xfrm>
          <a:prstGeom prst="rect">
            <a:avLst/>
          </a:prstGeom>
        </p:spPr>
      </p:pic>
    </p:spTree>
    <p:extLst>
      <p:ext uri="{BB962C8B-B14F-4D97-AF65-F5344CB8AC3E}">
        <p14:creationId xmlns:p14="http://schemas.microsoft.com/office/powerpoint/2010/main" val="8160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正负反馈回路的典型增长模式</a:t>
            </a:r>
          </a:p>
        </p:txBody>
      </p:sp>
      <p:sp>
        <p:nvSpPr>
          <p:cNvPr id="3" name="内容占位符 2"/>
          <p:cNvSpPr>
            <a:spLocks noGrp="1"/>
          </p:cNvSpPr>
          <p:nvPr>
            <p:ph idx="1"/>
          </p:nvPr>
        </p:nvSpPr>
        <p:spPr/>
        <p:txBody>
          <a:bodyPr/>
          <a:lstStyle/>
          <a:p>
            <a:r>
              <a:rPr lang="zh-CN" altLang="en-US" dirty="0"/>
              <a:t>正反馈</a:t>
            </a:r>
            <a:r>
              <a:rPr lang="en-US" altLang="zh-CN" dirty="0"/>
              <a:t>+</a:t>
            </a:r>
            <a:r>
              <a:rPr lang="zh-CN" altLang="en-US" dirty="0"/>
              <a:t>负反馈</a:t>
            </a:r>
            <a:endParaRPr lang="en-US" altLang="zh-CN" dirty="0"/>
          </a:p>
          <a:p>
            <a:pPr lvl="1"/>
            <a:r>
              <a:rPr lang="zh-CN" altLang="en-US" dirty="0"/>
              <a:t>稳态</a:t>
            </a:r>
            <a:endParaRPr lang="en-US" altLang="zh-CN" dirty="0"/>
          </a:p>
          <a:p>
            <a:pPr lvl="1"/>
            <a:r>
              <a:rPr lang="en-US" altLang="zh-CN" dirty="0"/>
              <a:t>S</a:t>
            </a:r>
            <a:r>
              <a:rPr lang="zh-CN" altLang="en-US" dirty="0"/>
              <a:t>型增长</a:t>
            </a:r>
            <a:endParaRPr lang="en-US" altLang="zh-CN" dirty="0"/>
          </a:p>
          <a:p>
            <a:pPr lvl="1"/>
            <a:r>
              <a:rPr lang="zh-CN" altLang="en-US" dirty="0"/>
              <a:t>超调模式</a:t>
            </a:r>
            <a:endParaRPr lang="en-US" altLang="zh-CN" dirty="0"/>
          </a:p>
          <a:p>
            <a:pPr lvl="1"/>
            <a:r>
              <a:rPr lang="zh-CN" altLang="en-US" dirty="0"/>
              <a:t>过度调节模式</a:t>
            </a:r>
          </a:p>
        </p:txBody>
      </p:sp>
    </p:spTree>
    <p:extLst>
      <p:ext uri="{BB962C8B-B14F-4D97-AF65-F5344CB8AC3E}">
        <p14:creationId xmlns:p14="http://schemas.microsoft.com/office/powerpoint/2010/main" val="62386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多回路系统</a:t>
            </a:r>
          </a:p>
        </p:txBody>
      </p:sp>
      <p:sp>
        <p:nvSpPr>
          <p:cNvPr id="3" name="内容占位符 2"/>
          <p:cNvSpPr>
            <a:spLocks noGrp="1"/>
          </p:cNvSpPr>
          <p:nvPr>
            <p:ph idx="1"/>
          </p:nvPr>
        </p:nvSpPr>
        <p:spPr/>
        <p:txBody>
          <a:bodyPr/>
          <a:lstStyle/>
          <a:p>
            <a:r>
              <a:rPr lang="zh-CN" altLang="en-US" dirty="0"/>
              <a:t>正反馈给出了一种无限增长的系统结构，现实中的系统往往有界限限制，任何变量都无法无休止的增长。</a:t>
            </a:r>
            <a:endParaRPr lang="en-US" altLang="zh-CN" dirty="0"/>
          </a:p>
          <a:p>
            <a:r>
              <a:rPr lang="zh-CN" altLang="en-US" dirty="0"/>
              <a:t>在真实世界的系统中，唯当增长的力量压倒阻碍的力量，才能够出现指数增长趋势</a:t>
            </a:r>
            <a:endParaRPr lang="en-US" altLang="zh-CN" dirty="0"/>
          </a:p>
          <a:p>
            <a:r>
              <a:rPr lang="zh-CN" altLang="en-US" dirty="0"/>
              <a:t>当系统变量增长到一定程度后，负回路作用或制衡力量压倒正反馈回路的力量，成为系统的决定因素，阻止了正反馈继续主导系统</a:t>
            </a:r>
            <a:endParaRPr lang="en-US" altLang="zh-CN" dirty="0"/>
          </a:p>
          <a:p>
            <a:r>
              <a:rPr lang="zh-CN" altLang="en-US" dirty="0"/>
              <a:t>多回路系统</a:t>
            </a:r>
            <a:endParaRPr lang="en-US" altLang="zh-CN" dirty="0"/>
          </a:p>
          <a:p>
            <a:pPr lvl="1"/>
            <a:r>
              <a:rPr lang="zh-CN" altLang="en-US" dirty="0"/>
              <a:t>多个简单反馈回路构成的系统结构</a:t>
            </a:r>
            <a:endParaRPr lang="en-US" altLang="zh-CN" dirty="0"/>
          </a:p>
          <a:p>
            <a:pPr lvl="1"/>
            <a:r>
              <a:rPr lang="zh-CN" altLang="en-US" dirty="0"/>
              <a:t>多回路系统存在主导回路</a:t>
            </a:r>
          </a:p>
        </p:txBody>
      </p:sp>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第一个多回路系统</a:t>
            </a:r>
          </a:p>
        </p:txBody>
      </p:sp>
      <p:sp>
        <p:nvSpPr>
          <p:cNvPr id="3" name="内容占位符 2"/>
          <p:cNvSpPr>
            <a:spLocks noGrp="1"/>
          </p:cNvSpPr>
          <p:nvPr>
            <p:ph idx="1"/>
          </p:nvPr>
        </p:nvSpPr>
        <p:spPr>
          <a:xfrm>
            <a:off x="1593437" y="1600200"/>
            <a:ext cx="4933024" cy="4572000"/>
          </a:xfrm>
        </p:spPr>
        <p:txBody>
          <a:bodyPr/>
          <a:lstStyle/>
          <a:p>
            <a:r>
              <a:rPr lang="zh-CN" altLang="en-US" dirty="0"/>
              <a:t>右侧是因果分析时多次分析过的系统</a:t>
            </a:r>
            <a:r>
              <a:rPr lang="en-US" altLang="zh-CN" dirty="0"/>
              <a:t>-</a:t>
            </a:r>
            <a:r>
              <a:rPr lang="zh-CN" altLang="en-US" dirty="0"/>
              <a:t>人口自然增长系统</a:t>
            </a:r>
            <a:endParaRPr lang="en-US" altLang="zh-CN" dirty="0"/>
          </a:p>
          <a:p>
            <a:r>
              <a:rPr lang="zh-CN" altLang="en-US" dirty="0"/>
              <a:t>该系统由两个回路构成</a:t>
            </a:r>
            <a:endParaRPr lang="en-US" altLang="zh-CN" dirty="0"/>
          </a:p>
          <a:p>
            <a:pPr>
              <a:buFont typeface="Wingdings" panose="05000000000000000000" pitchFamily="2" charset="2"/>
              <a:buChar char="u"/>
            </a:pPr>
            <a:r>
              <a:rPr lang="zh-CN" altLang="en-US" sz="2000" dirty="0"/>
              <a:t>因果分析图：两个一阶回路构成了系统结构，系统中仍然仅有一个状态变量（人口总量），因此仍然是一阶系统</a:t>
            </a:r>
            <a:endParaRPr lang="en-US" altLang="zh-CN" sz="2000" dirty="0"/>
          </a:p>
          <a:p>
            <a:pPr>
              <a:buFont typeface="Wingdings" panose="05000000000000000000" pitchFamily="2" charset="2"/>
              <a:buChar char="u"/>
            </a:pPr>
            <a:r>
              <a:rPr lang="zh-CN" altLang="en-US" sz="2000" dirty="0"/>
              <a:t>系统流图： 仅有一个存量，人口总量左右两边分别是由流量和常参数构成的一个正反馈结构和一个负反馈结构。</a:t>
            </a:r>
            <a:endParaRPr lang="en-US" altLang="zh-CN" sz="2000" dirty="0"/>
          </a:p>
          <a:p>
            <a:pPr>
              <a:buFont typeface="Wingdings" panose="05000000000000000000" pitchFamily="2" charset="2"/>
              <a:buChar char="u"/>
            </a:pPr>
            <a:r>
              <a:rPr lang="zh-CN" altLang="en-US" sz="2000" dirty="0"/>
              <a:t>正反馈结构强化增长，负反馈结构具有寻的特性，制约正反馈的增长</a:t>
            </a:r>
          </a:p>
        </p:txBody>
      </p:sp>
      <p:pic>
        <p:nvPicPr>
          <p:cNvPr id="4" name="图片 3"/>
          <p:cNvPicPr>
            <a:picLocks noChangeAspect="1"/>
          </p:cNvPicPr>
          <p:nvPr/>
        </p:nvPicPr>
        <p:blipFill>
          <a:blip r:embed="rId2"/>
          <a:stretch>
            <a:fillRect/>
          </a:stretch>
        </p:blipFill>
        <p:spPr>
          <a:xfrm>
            <a:off x="6310436" y="2420888"/>
            <a:ext cx="5536189" cy="1900024"/>
          </a:xfrm>
          <a:prstGeom prst="rect">
            <a:avLst/>
          </a:prstGeom>
        </p:spPr>
      </p:pic>
      <p:pic>
        <p:nvPicPr>
          <p:cNvPr id="5" name="图片 4"/>
          <p:cNvPicPr>
            <a:picLocks noChangeAspect="1"/>
          </p:cNvPicPr>
          <p:nvPr/>
        </p:nvPicPr>
        <p:blipFill>
          <a:blip r:embed="rId3"/>
          <a:stretch>
            <a:fillRect/>
          </a:stretch>
        </p:blipFill>
        <p:spPr>
          <a:xfrm>
            <a:off x="6619814" y="797718"/>
            <a:ext cx="5154803" cy="1756984"/>
          </a:xfrm>
          <a:prstGeom prst="rect">
            <a:avLst/>
          </a:prstGeom>
        </p:spPr>
      </p:pic>
      <p:sp>
        <p:nvSpPr>
          <p:cNvPr id="6" name="文本框 5"/>
          <p:cNvSpPr txBox="1"/>
          <p:nvPr/>
        </p:nvSpPr>
        <p:spPr>
          <a:xfrm>
            <a:off x="5698832" y="913258"/>
            <a:ext cx="825867" cy="400110"/>
          </a:xfrm>
          <a:prstGeom prst="rect">
            <a:avLst/>
          </a:prstGeom>
          <a:noFill/>
        </p:spPr>
        <p:txBody>
          <a:bodyPr wrap="none" rtlCol="0">
            <a:spAutoFit/>
          </a:bodyPr>
          <a:lstStyle/>
          <a:p>
            <a:r>
              <a:rPr lang="zh-CN" altLang="en-US" sz="2000" dirty="0">
                <a:solidFill>
                  <a:srgbClr val="7030A0"/>
                </a:solidFill>
                <a:latin typeface="楷体" panose="02010609060101010101" pitchFamily="49" charset="-122"/>
                <a:ea typeface="楷体" panose="02010609060101010101" pitchFamily="49" charset="-122"/>
              </a:rPr>
              <a:t>案例</a:t>
            </a:r>
            <a:r>
              <a:rPr lang="en-US" altLang="zh-CN" sz="2000" dirty="0">
                <a:solidFill>
                  <a:srgbClr val="7030A0"/>
                </a:solidFill>
                <a:latin typeface="楷体" panose="02010609060101010101" pitchFamily="49" charset="-122"/>
                <a:ea typeface="楷体" panose="02010609060101010101" pitchFamily="49" charset="-122"/>
              </a:rPr>
              <a:t>1</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15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a:t>
            </a:r>
          </a:p>
        </p:txBody>
      </p:sp>
      <p:sp>
        <p:nvSpPr>
          <p:cNvPr id="3" name="内容占位符 2"/>
          <p:cNvSpPr>
            <a:spLocks noGrp="1"/>
          </p:cNvSpPr>
          <p:nvPr>
            <p:ph idx="1"/>
          </p:nvPr>
        </p:nvSpPr>
        <p:spPr>
          <a:xfrm>
            <a:off x="1593437" y="1600200"/>
            <a:ext cx="4356960" cy="4572000"/>
          </a:xfrm>
        </p:spPr>
        <p:txBody>
          <a:bodyPr>
            <a:normAutofit/>
          </a:bodyPr>
          <a:lstStyle/>
          <a:p>
            <a:r>
              <a:rPr lang="zh-CN" altLang="en-US" sz="2400" dirty="0"/>
              <a:t>以人口系统为例，调整参数</a:t>
            </a:r>
            <a:endParaRPr lang="en-US" altLang="zh-CN" sz="2400" dirty="0"/>
          </a:p>
          <a:p>
            <a:pPr>
              <a:buFont typeface="Wingdings" panose="05000000000000000000" pitchFamily="2" charset="2"/>
              <a:buChar char="u"/>
            </a:pPr>
            <a:r>
              <a:rPr lang="zh-CN" altLang="en-US" sz="2400" dirty="0"/>
              <a:t>方案</a:t>
            </a:r>
            <a:r>
              <a:rPr lang="en-US" altLang="zh-CN" sz="2400" dirty="0"/>
              <a:t>1</a:t>
            </a:r>
            <a:r>
              <a:rPr lang="zh-CN" altLang="en-US" sz="2400" dirty="0"/>
              <a:t>：</a:t>
            </a:r>
            <a:endParaRPr lang="en-US" altLang="zh-CN" sz="2400" dirty="0"/>
          </a:p>
          <a:p>
            <a:pPr marL="365760" lvl="1" indent="0">
              <a:buNone/>
            </a:pPr>
            <a:r>
              <a:rPr lang="zh-CN" altLang="en-US" sz="2000" dirty="0"/>
              <a:t>令出生率为</a:t>
            </a:r>
            <a:r>
              <a:rPr lang="en-US" altLang="zh-CN" sz="2000" dirty="0"/>
              <a:t>0.3</a:t>
            </a:r>
            <a:r>
              <a:rPr lang="zh-CN" altLang="en-US" sz="2000" dirty="0"/>
              <a:t>，死亡率为</a:t>
            </a:r>
            <a:r>
              <a:rPr lang="en-US" altLang="zh-CN" sz="2000" dirty="0"/>
              <a:t>0.4</a:t>
            </a:r>
          </a:p>
          <a:p>
            <a:pPr marL="365760" lvl="1" indent="0">
              <a:buNone/>
            </a:pPr>
            <a:endParaRPr lang="en-US" altLang="zh-CN" sz="2000" dirty="0"/>
          </a:p>
          <a:p>
            <a:pPr>
              <a:buFont typeface="Wingdings" panose="05000000000000000000" pitchFamily="2" charset="2"/>
              <a:buChar char="u"/>
            </a:pPr>
            <a:r>
              <a:rPr lang="zh-CN" altLang="en-US" sz="2000" dirty="0"/>
              <a:t>方案</a:t>
            </a:r>
            <a:r>
              <a:rPr lang="en-US" altLang="zh-CN" sz="2000" dirty="0"/>
              <a:t>2</a:t>
            </a:r>
            <a:r>
              <a:rPr lang="zh-CN" altLang="en-US" sz="2000" dirty="0"/>
              <a:t>：</a:t>
            </a:r>
            <a:endParaRPr lang="en-US" altLang="zh-CN" sz="2000" dirty="0"/>
          </a:p>
          <a:p>
            <a:pPr marL="365760" lvl="1" indent="0">
              <a:buNone/>
            </a:pPr>
            <a:r>
              <a:rPr lang="zh-CN" altLang="en-US" sz="1800" dirty="0"/>
              <a:t>令出生率为</a:t>
            </a:r>
            <a:r>
              <a:rPr lang="en-US" altLang="zh-CN" sz="1800" dirty="0"/>
              <a:t>0.3</a:t>
            </a:r>
            <a:r>
              <a:rPr lang="zh-CN" altLang="en-US" sz="1800" dirty="0"/>
              <a:t>，死亡率为</a:t>
            </a:r>
            <a:r>
              <a:rPr lang="en-US" altLang="zh-CN" sz="1800" dirty="0"/>
              <a:t>0.25</a:t>
            </a:r>
          </a:p>
          <a:p>
            <a:pPr marL="365760" lvl="1" indent="0">
              <a:buNone/>
            </a:pPr>
            <a:endParaRPr lang="en-US" altLang="zh-CN" sz="1800" dirty="0"/>
          </a:p>
          <a:p>
            <a:pPr>
              <a:buFont typeface="Wingdings" panose="05000000000000000000" pitchFamily="2" charset="2"/>
              <a:buChar char="u"/>
            </a:pPr>
            <a:r>
              <a:rPr lang="zh-CN" altLang="en-US" sz="2200" dirty="0"/>
              <a:t>方案</a:t>
            </a:r>
            <a:r>
              <a:rPr lang="en-US" altLang="zh-CN" sz="2200" dirty="0"/>
              <a:t>3</a:t>
            </a:r>
            <a:r>
              <a:rPr lang="zh-CN" altLang="en-US" sz="2200" dirty="0"/>
              <a:t>：</a:t>
            </a:r>
            <a:endParaRPr lang="en-US" altLang="zh-CN" sz="2200" dirty="0"/>
          </a:p>
          <a:p>
            <a:pPr marL="365760" lvl="1" indent="0">
              <a:buNone/>
            </a:pPr>
            <a:r>
              <a:rPr lang="zh-CN" altLang="en-US" sz="1800" dirty="0"/>
              <a:t>领出生率为</a:t>
            </a:r>
            <a:r>
              <a:rPr lang="en-US" altLang="zh-CN" sz="1800" dirty="0"/>
              <a:t>0.3</a:t>
            </a:r>
            <a:r>
              <a:rPr lang="zh-CN" altLang="en-US" sz="1800" dirty="0"/>
              <a:t>，死亡率为</a:t>
            </a:r>
            <a:r>
              <a:rPr lang="en-US" altLang="zh-CN" sz="1800" dirty="0"/>
              <a:t>0.3</a:t>
            </a:r>
          </a:p>
          <a:p>
            <a:pPr marL="365760" lvl="1" indent="0">
              <a:buNone/>
            </a:pPr>
            <a:endParaRPr lang="en-US" altLang="zh-CN" sz="1800" dirty="0"/>
          </a:p>
        </p:txBody>
      </p:sp>
      <p:pic>
        <p:nvPicPr>
          <p:cNvPr id="4" name="图片 3"/>
          <p:cNvPicPr>
            <a:picLocks noChangeAspect="1"/>
          </p:cNvPicPr>
          <p:nvPr/>
        </p:nvPicPr>
        <p:blipFill>
          <a:blip r:embed="rId2"/>
          <a:stretch>
            <a:fillRect/>
          </a:stretch>
        </p:blipFill>
        <p:spPr>
          <a:xfrm>
            <a:off x="6814492" y="692696"/>
            <a:ext cx="4110561" cy="2597646"/>
          </a:xfrm>
          <a:prstGeom prst="rect">
            <a:avLst/>
          </a:prstGeom>
        </p:spPr>
      </p:pic>
      <p:pic>
        <p:nvPicPr>
          <p:cNvPr id="5" name="图片 4"/>
          <p:cNvPicPr>
            <a:picLocks noChangeAspect="1"/>
          </p:cNvPicPr>
          <p:nvPr/>
        </p:nvPicPr>
        <p:blipFill>
          <a:blip r:embed="rId3"/>
          <a:stretch>
            <a:fillRect/>
          </a:stretch>
        </p:blipFill>
        <p:spPr>
          <a:xfrm>
            <a:off x="6922108" y="3575315"/>
            <a:ext cx="3895328" cy="2596885"/>
          </a:xfrm>
          <a:prstGeom prst="rect">
            <a:avLst/>
          </a:prstGeom>
        </p:spPr>
      </p:pic>
      <p:sp>
        <p:nvSpPr>
          <p:cNvPr id="6" name="文本框 5"/>
          <p:cNvSpPr txBox="1"/>
          <p:nvPr/>
        </p:nvSpPr>
        <p:spPr>
          <a:xfrm>
            <a:off x="2998068" y="5805073"/>
            <a:ext cx="3600400" cy="584775"/>
          </a:xfrm>
          <a:prstGeom prst="rect">
            <a:avLst/>
          </a:prstGeom>
          <a:noFill/>
        </p:spPr>
        <p:txBody>
          <a:bodyPr wrap="square" rtlCol="0">
            <a:spAutoFit/>
          </a:bodyPr>
          <a:lstStyle/>
          <a:p>
            <a:r>
              <a:rPr lang="zh-CN" altLang="en-US" sz="1600" dirty="0">
                <a:solidFill>
                  <a:srgbClr val="7030A0"/>
                </a:solidFill>
              </a:rPr>
              <a:t>对比三种方案中存量的变化特点，分别分析哪个回路占据着主导作用。</a:t>
            </a:r>
          </a:p>
        </p:txBody>
      </p:sp>
    </p:spTree>
    <p:extLst>
      <p:ext uri="{BB962C8B-B14F-4D97-AF65-F5344CB8AC3E}">
        <p14:creationId xmlns:p14="http://schemas.microsoft.com/office/powerpoint/2010/main" val="26111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a:t>
            </a:r>
          </a:p>
        </p:txBody>
      </p:sp>
      <p:sp>
        <p:nvSpPr>
          <p:cNvPr id="3" name="内容占位符 2"/>
          <p:cNvSpPr>
            <a:spLocks noGrp="1"/>
          </p:cNvSpPr>
          <p:nvPr>
            <p:ph idx="1"/>
          </p:nvPr>
        </p:nvSpPr>
        <p:spPr/>
        <p:txBody>
          <a:bodyPr/>
          <a:lstStyle/>
          <a:p>
            <a:r>
              <a:rPr lang="zh-CN" altLang="en-US" dirty="0"/>
              <a:t>由正负反馈回路构成的系统中，系统系统若</a:t>
            </a:r>
            <a:endParaRPr lang="en-US" altLang="zh-CN" dirty="0"/>
          </a:p>
          <a:p>
            <a:pPr lvl="1"/>
            <a:r>
              <a:rPr lang="zh-CN" altLang="en-US" dirty="0"/>
              <a:t>处于增长状态，则正反馈回路是主导回路</a:t>
            </a:r>
            <a:endParaRPr lang="en-US" altLang="zh-CN" dirty="0"/>
          </a:p>
          <a:p>
            <a:pPr lvl="1"/>
            <a:r>
              <a:rPr lang="zh-CN" altLang="en-US" dirty="0"/>
              <a:t>处于衰减状态，则负反馈回路是主导回路</a:t>
            </a:r>
            <a:endParaRPr lang="en-US" altLang="zh-CN" dirty="0"/>
          </a:p>
          <a:p>
            <a:pPr lvl="1"/>
            <a:r>
              <a:rPr lang="zh-CN" altLang="en-US" dirty="0"/>
              <a:t>没有变化，则系统中不存在主导回路</a:t>
            </a:r>
          </a:p>
        </p:txBody>
      </p:sp>
    </p:spTree>
    <p:extLst>
      <p:ext uri="{BB962C8B-B14F-4D97-AF65-F5344CB8AC3E}">
        <p14:creationId xmlns:p14="http://schemas.microsoft.com/office/powerpoint/2010/main" val="397181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主导回路转移</a:t>
            </a:r>
          </a:p>
        </p:txBody>
      </p:sp>
      <p:sp>
        <p:nvSpPr>
          <p:cNvPr id="3" name="内容占位符 2"/>
          <p:cNvSpPr>
            <a:spLocks noGrp="1"/>
          </p:cNvSpPr>
          <p:nvPr>
            <p:ph idx="1"/>
          </p:nvPr>
        </p:nvSpPr>
        <p:spPr/>
        <p:txBody>
          <a:bodyPr/>
          <a:lstStyle/>
          <a:p>
            <a:pPr marL="0" indent="0">
              <a:buNone/>
            </a:pPr>
            <a:r>
              <a:rPr lang="zh-CN" altLang="en-US" dirty="0"/>
              <a:t>疾病传播</a:t>
            </a:r>
            <a:endParaRPr lang="en-US" altLang="zh-CN" dirty="0"/>
          </a:p>
          <a:p>
            <a:pPr marL="0" indent="0">
              <a:buNone/>
            </a:pPr>
            <a:r>
              <a:rPr lang="zh-CN" altLang="en-US" dirty="0"/>
              <a:t>某种疾病具有传播性，原始患病人数为</a:t>
            </a:r>
            <a:r>
              <a:rPr lang="en-US" altLang="zh-CN" dirty="0"/>
              <a:t>10</a:t>
            </a:r>
            <a:r>
              <a:rPr lang="zh-CN" altLang="en-US" dirty="0"/>
              <a:t>，总人口为</a:t>
            </a:r>
            <a:r>
              <a:rPr lang="en-US" altLang="zh-CN" dirty="0"/>
              <a:t>100</a:t>
            </a:r>
            <a:r>
              <a:rPr lang="zh-CN" altLang="en-US" dirty="0"/>
              <a:t>，该疾病每次接触的感染概率经过测定大致为</a:t>
            </a:r>
            <a:r>
              <a:rPr lang="en-US" altLang="zh-CN" dirty="0"/>
              <a:t>0.1</a:t>
            </a:r>
            <a:r>
              <a:rPr lang="zh-CN" altLang="en-US" dirty="0"/>
              <a:t>，而人群中的接触系数为</a:t>
            </a:r>
            <a:r>
              <a:rPr lang="en-US" altLang="zh-CN" dirty="0"/>
              <a:t>0.02</a:t>
            </a:r>
            <a:r>
              <a:rPr lang="zh-CN" altLang="en-US" dirty="0"/>
              <a:t>。</a:t>
            </a:r>
            <a:endParaRPr lang="en-US" altLang="zh-CN" dirty="0"/>
          </a:p>
          <a:p>
            <a:pPr marL="0" indent="0">
              <a:buNone/>
            </a:pPr>
            <a:r>
              <a:rPr lang="zh-CN" altLang="en-US" dirty="0"/>
              <a:t>做出疾病传播变化的系统仿真</a:t>
            </a:r>
          </a:p>
        </p:txBody>
      </p:sp>
      <p:sp>
        <p:nvSpPr>
          <p:cNvPr id="4" name="文本框 3"/>
          <p:cNvSpPr txBox="1"/>
          <p:nvPr/>
        </p:nvSpPr>
        <p:spPr>
          <a:xfrm>
            <a:off x="7736884" y="1139587"/>
            <a:ext cx="3262432" cy="338554"/>
          </a:xfrm>
          <a:prstGeom prst="rect">
            <a:avLst/>
          </a:prstGeom>
          <a:noFill/>
        </p:spPr>
        <p:txBody>
          <a:bodyPr wrap="none" rtlCol="0">
            <a:spAutoFit/>
          </a:bodyPr>
          <a:lstStyle/>
          <a:p>
            <a:r>
              <a:rPr lang="zh-CN" altLang="en-US" sz="1600" dirty="0">
                <a:solidFill>
                  <a:srgbClr val="7030A0"/>
                </a:solidFill>
              </a:rPr>
              <a:t>教学案例当中使用的数字忽略单位</a:t>
            </a:r>
          </a:p>
        </p:txBody>
      </p:sp>
      <p:sp>
        <p:nvSpPr>
          <p:cNvPr id="5" name="文本框 4"/>
          <p:cNvSpPr txBox="1"/>
          <p:nvPr/>
        </p:nvSpPr>
        <p:spPr>
          <a:xfrm>
            <a:off x="4654252" y="924311"/>
            <a:ext cx="825867" cy="400110"/>
          </a:xfrm>
          <a:prstGeom prst="rect">
            <a:avLst/>
          </a:prstGeom>
          <a:noFill/>
        </p:spPr>
        <p:txBody>
          <a:bodyPr wrap="none" rtlCol="0">
            <a:spAutoFit/>
          </a:bodyPr>
          <a:lstStyle/>
          <a:p>
            <a:r>
              <a:rPr lang="zh-CN" altLang="en-US" sz="2000" dirty="0">
                <a:solidFill>
                  <a:srgbClr val="7030A0"/>
                </a:solidFill>
                <a:latin typeface="楷体" panose="02010609060101010101" pitchFamily="49" charset="-122"/>
                <a:ea typeface="楷体" panose="02010609060101010101" pitchFamily="49" charset="-122"/>
              </a:rPr>
              <a:t>案例</a:t>
            </a:r>
            <a:r>
              <a:rPr lang="en-US" altLang="zh-CN" sz="2000" dirty="0">
                <a:solidFill>
                  <a:srgbClr val="7030A0"/>
                </a:solidFill>
                <a:latin typeface="楷体" panose="02010609060101010101" pitchFamily="49" charset="-122"/>
                <a:ea typeface="楷体" panose="02010609060101010101" pitchFamily="49" charset="-122"/>
              </a:rPr>
              <a:t>2</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2010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61265" y="116632"/>
            <a:ext cx="6234138" cy="3024336"/>
          </a:xfrm>
          <a:prstGeom prst="rect">
            <a:avLst/>
          </a:prstGeom>
        </p:spPr>
      </p:pic>
      <p:pic>
        <p:nvPicPr>
          <p:cNvPr id="5" name="图片 4"/>
          <p:cNvPicPr>
            <a:picLocks noChangeAspect="1"/>
          </p:cNvPicPr>
          <p:nvPr/>
        </p:nvPicPr>
        <p:blipFill>
          <a:blip r:embed="rId3"/>
          <a:stretch>
            <a:fillRect/>
          </a:stretch>
        </p:blipFill>
        <p:spPr>
          <a:xfrm>
            <a:off x="5806380" y="3571875"/>
            <a:ext cx="6038850" cy="3286125"/>
          </a:xfrm>
          <a:prstGeom prst="rect">
            <a:avLst/>
          </a:prstGeom>
        </p:spPr>
      </p:pic>
      <p:pic>
        <p:nvPicPr>
          <p:cNvPr id="7" name="图片 6"/>
          <p:cNvPicPr>
            <a:picLocks noChangeAspect="1"/>
          </p:cNvPicPr>
          <p:nvPr/>
        </p:nvPicPr>
        <p:blipFill>
          <a:blip r:embed="rId4"/>
          <a:stretch>
            <a:fillRect/>
          </a:stretch>
        </p:blipFill>
        <p:spPr>
          <a:xfrm>
            <a:off x="621804" y="3571875"/>
            <a:ext cx="5554985" cy="3086100"/>
          </a:xfrm>
          <a:prstGeom prst="rect">
            <a:avLst/>
          </a:prstGeom>
        </p:spPr>
      </p:pic>
      <p:pic>
        <p:nvPicPr>
          <p:cNvPr id="2" name="图片 1"/>
          <p:cNvPicPr>
            <a:picLocks noChangeAspect="1"/>
          </p:cNvPicPr>
          <p:nvPr/>
        </p:nvPicPr>
        <p:blipFill>
          <a:blip r:embed="rId5"/>
          <a:stretch>
            <a:fillRect/>
          </a:stretch>
        </p:blipFill>
        <p:spPr>
          <a:xfrm>
            <a:off x="1144771" y="608882"/>
            <a:ext cx="5032018" cy="2532086"/>
          </a:xfrm>
          <a:prstGeom prst="rect">
            <a:avLst/>
          </a:prstGeom>
        </p:spPr>
      </p:pic>
    </p:spTree>
    <p:extLst>
      <p:ext uri="{BB962C8B-B14F-4D97-AF65-F5344CB8AC3E}">
        <p14:creationId xmlns:p14="http://schemas.microsoft.com/office/powerpoint/2010/main" val="426767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型增长模式</a:t>
            </a:r>
          </a:p>
        </p:txBody>
      </p:sp>
      <p:sp>
        <p:nvSpPr>
          <p:cNvPr id="3" name="内容占位符 2"/>
          <p:cNvSpPr>
            <a:spLocks noGrp="1"/>
          </p:cNvSpPr>
          <p:nvPr>
            <p:ph idx="1"/>
          </p:nvPr>
        </p:nvSpPr>
        <p:spPr>
          <a:xfrm>
            <a:off x="1593436" y="1600200"/>
            <a:ext cx="8533423" cy="4572000"/>
          </a:xfrm>
        </p:spPr>
        <p:txBody>
          <a:bodyPr/>
          <a:lstStyle/>
          <a:p>
            <a:r>
              <a:rPr lang="zh-CN" altLang="en-US" dirty="0"/>
              <a:t>正负回路同时存在于系统中</a:t>
            </a:r>
            <a:endParaRPr lang="en-US" altLang="zh-CN" dirty="0"/>
          </a:p>
          <a:p>
            <a:pPr lvl="1"/>
            <a:r>
              <a:rPr lang="zh-CN" altLang="en-US" dirty="0"/>
              <a:t>正反馈回路持续强化系统变化趋势</a:t>
            </a:r>
            <a:endParaRPr lang="en-US" altLang="zh-CN" dirty="0"/>
          </a:p>
          <a:p>
            <a:pPr lvl="1"/>
            <a:r>
              <a:rPr lang="zh-CN" altLang="en-US" dirty="0"/>
              <a:t>负反馈回路迫使系统向平衡点变化</a:t>
            </a:r>
            <a:endParaRPr lang="en-US" altLang="zh-CN" dirty="0"/>
          </a:p>
          <a:p>
            <a:r>
              <a:rPr lang="zh-CN" altLang="en-US" dirty="0"/>
              <a:t>主导回路</a:t>
            </a:r>
            <a:endParaRPr lang="en-US" altLang="zh-CN" dirty="0"/>
          </a:p>
          <a:p>
            <a:pPr lvl="1"/>
            <a:r>
              <a:rPr lang="zh-CN" altLang="en-US" dirty="0"/>
              <a:t>正反馈 系统对外表现出强化特征</a:t>
            </a:r>
            <a:endParaRPr lang="en-US" altLang="zh-CN" dirty="0"/>
          </a:p>
          <a:p>
            <a:pPr lvl="1"/>
            <a:r>
              <a:rPr lang="zh-CN" altLang="en-US" dirty="0"/>
              <a:t>负反馈 系统对外表现出寻的特征</a:t>
            </a:r>
            <a:endParaRPr lang="en-US" altLang="zh-CN" dirty="0"/>
          </a:p>
          <a:p>
            <a:r>
              <a:rPr lang="zh-CN" altLang="en-US" dirty="0"/>
              <a:t>主导回路的转化</a:t>
            </a:r>
            <a:endParaRPr lang="en-US" altLang="zh-CN" dirty="0"/>
          </a:p>
          <a:p>
            <a:pPr lvl="1"/>
            <a:r>
              <a:rPr lang="zh-CN" altLang="en-US" dirty="0"/>
              <a:t>发展阶段正反馈回路是主导回路</a:t>
            </a:r>
            <a:endParaRPr lang="en-US" altLang="zh-CN" dirty="0"/>
          </a:p>
          <a:p>
            <a:pPr lvl="1"/>
            <a:r>
              <a:rPr lang="zh-CN" altLang="en-US" dirty="0"/>
              <a:t>发展到一定程度负反馈成为主导回路，制约正反馈</a:t>
            </a:r>
          </a:p>
        </p:txBody>
      </p:sp>
      <p:grpSp>
        <p:nvGrpSpPr>
          <p:cNvPr id="6" name="组合 5"/>
          <p:cNvGrpSpPr/>
          <p:nvPr/>
        </p:nvGrpSpPr>
        <p:grpSpPr>
          <a:xfrm>
            <a:off x="6149460" y="116632"/>
            <a:ext cx="6073511" cy="2088232"/>
            <a:chOff x="4726260" y="2276872"/>
            <a:chExt cx="6721985" cy="2088232"/>
          </a:xfrm>
        </p:grpSpPr>
        <p:graphicFrame>
          <p:nvGraphicFramePr>
            <p:cNvPr id="4" name="图示 3"/>
            <p:cNvGraphicFramePr/>
            <p:nvPr>
              <p:extLst>
                <p:ext uri="{D42A27DB-BD31-4B8C-83A1-F6EECF244321}">
                  <p14:modId xmlns:p14="http://schemas.microsoft.com/office/powerpoint/2010/main" val="2166509964"/>
                </p:ext>
              </p:extLst>
            </p:nvPr>
          </p:nvGraphicFramePr>
          <p:xfrm>
            <a:off x="4726260" y="2276872"/>
            <a:ext cx="6721985" cy="2088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等腰三角形 4"/>
            <p:cNvSpPr/>
            <p:nvPr/>
          </p:nvSpPr>
          <p:spPr>
            <a:xfrm>
              <a:off x="7966620" y="3320988"/>
              <a:ext cx="432048" cy="3600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Tree>
    <p:extLst>
      <p:ext uri="{BB962C8B-B14F-4D97-AF65-F5344CB8AC3E}">
        <p14:creationId xmlns:p14="http://schemas.microsoft.com/office/powerpoint/2010/main" val="86239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人口的多回路系统</a:t>
            </a:r>
          </a:p>
        </p:txBody>
      </p:sp>
      <p:sp>
        <p:nvSpPr>
          <p:cNvPr id="3" name="内容占位符 2"/>
          <p:cNvSpPr>
            <a:spLocks noGrp="1"/>
          </p:cNvSpPr>
          <p:nvPr>
            <p:ph idx="1"/>
          </p:nvPr>
        </p:nvSpPr>
        <p:spPr>
          <a:xfrm>
            <a:off x="1593437" y="1600200"/>
            <a:ext cx="3996920" cy="4572000"/>
          </a:xfrm>
        </p:spPr>
        <p:txBody>
          <a:bodyPr/>
          <a:lstStyle/>
          <a:p>
            <a:r>
              <a:rPr lang="zh-CN" altLang="en-US" dirty="0"/>
              <a:t>根据右侧因果分析图做出人口增长系统</a:t>
            </a:r>
            <a:endParaRPr lang="en-US" altLang="zh-CN" dirty="0"/>
          </a:p>
          <a:p>
            <a:r>
              <a:rPr lang="zh-CN" altLang="en-US" dirty="0"/>
              <a:t>分析主导回路</a:t>
            </a:r>
            <a:endParaRPr lang="en-US" altLang="zh-CN" dirty="0"/>
          </a:p>
          <a:p>
            <a:r>
              <a:rPr lang="zh-CN" altLang="en-US" dirty="0"/>
              <a:t>利用表函数和图形分析净增长率</a:t>
            </a:r>
          </a:p>
        </p:txBody>
      </p:sp>
      <p:pic>
        <p:nvPicPr>
          <p:cNvPr id="4" name="图片 3"/>
          <p:cNvPicPr>
            <a:picLocks noChangeAspect="1"/>
          </p:cNvPicPr>
          <p:nvPr/>
        </p:nvPicPr>
        <p:blipFill>
          <a:blip r:embed="rId2"/>
          <a:stretch>
            <a:fillRect/>
          </a:stretch>
        </p:blipFill>
        <p:spPr>
          <a:xfrm>
            <a:off x="6310436" y="1417637"/>
            <a:ext cx="6203023" cy="4151362"/>
          </a:xfrm>
          <a:prstGeom prst="rect">
            <a:avLst/>
          </a:prstGeom>
        </p:spPr>
      </p:pic>
      <p:sp>
        <p:nvSpPr>
          <p:cNvPr id="5" name="文本框 4"/>
          <p:cNvSpPr txBox="1"/>
          <p:nvPr/>
        </p:nvSpPr>
        <p:spPr>
          <a:xfrm>
            <a:off x="5658969" y="913294"/>
            <a:ext cx="825867" cy="400110"/>
          </a:xfrm>
          <a:prstGeom prst="rect">
            <a:avLst/>
          </a:prstGeom>
          <a:noFill/>
        </p:spPr>
        <p:txBody>
          <a:bodyPr wrap="none" rtlCol="0">
            <a:spAutoFit/>
          </a:bodyPr>
          <a:lstStyle/>
          <a:p>
            <a:r>
              <a:rPr lang="zh-CN" altLang="en-US" sz="2000" dirty="0">
                <a:solidFill>
                  <a:srgbClr val="7030A0"/>
                </a:solidFill>
                <a:latin typeface="楷体" panose="02010609060101010101" pitchFamily="49" charset="-122"/>
                <a:ea typeface="楷体" panose="02010609060101010101" pitchFamily="49" charset="-122"/>
              </a:rPr>
              <a:t>案例</a:t>
            </a:r>
            <a:r>
              <a:rPr lang="en-US" altLang="zh-CN" sz="2000" dirty="0">
                <a:solidFill>
                  <a:srgbClr val="7030A0"/>
                </a:solidFill>
                <a:latin typeface="楷体" panose="02010609060101010101" pitchFamily="49" charset="-122"/>
                <a:ea typeface="楷体" panose="02010609060101010101" pitchFamily="49" charset="-122"/>
              </a:rPr>
              <a:t>3</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937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WindowsApps.WindowsAppsListBox" Revision="1" Stencil="System.Storyboarding.WindowsApps" StencilVersion="0.1"/>
</Control>
</file>

<file path=customXml/item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3.xml><?xml version="1.0" encoding="utf-8"?>
<Control xmlns="http://schemas.microsoft.com/VisualStudio/2011/storyboarding/control">
  <Id Name="System.Storyboarding.Common.DragSelection" Revision="1" Stencil="System.Storyboarding.Common" StencilVersion="0.1"/>
</Control>
</file>

<file path=customXml/item4.xml><?xml version="1.0" encoding="utf-8"?>
<Control xmlns="http://schemas.microsoft.com/VisualStudio/2011/storyboarding/control">
  <Id Name="System.Storyboarding.WindowsApps.WindowsAppsProgressRing" Revision="1" Stencil="System.Storyboarding.WindowsApps" StencilVersion="0.1"/>
</Control>
</file>

<file path=customXml/item5.xml><?xml version="1.0" encoding="utf-8"?>
<Control xmlns="http://schemas.microsoft.com/VisualStudio/2011/storyboarding/control">
  <Id Name="System.Storyboarding.Common.TextInput" Revision="1" Stencil="System.Storyboarding.Common" StencilVersion="0.1"/>
</Control>
</file>

<file path=customXml/item6.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7.xml><?xml version="1.0" encoding="utf-8"?>
<Control xmlns="http://schemas.microsoft.com/VisualStudio/2011/storyboarding/control">
  <Id Name="System.Storyboarding.Annotation.StickyNote" Revision="1" Stencil="System.Storyboarding.Annotation" StencilVersion="0.1"/>
</Control>
</file>

<file path=customXml/itemProps1.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2.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3.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4.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5.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customXml/itemProps6.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7.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912</TotalTime>
  <Words>843</Words>
  <Application>Microsoft Macintosh PowerPoint</Application>
  <PresentationFormat>自定义</PresentationFormat>
  <Paragraphs>87</Paragraphs>
  <Slides>17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华文行楷</vt:lpstr>
      <vt:lpstr>楷体</vt:lpstr>
      <vt:lpstr>微软雅黑</vt:lpstr>
      <vt:lpstr>Arial</vt:lpstr>
      <vt:lpstr>Euphemia</vt:lpstr>
      <vt:lpstr>Wingdings</vt:lpstr>
      <vt:lpstr>数学 16x9</vt:lpstr>
      <vt:lpstr>物流系统建模与仿真</vt:lpstr>
      <vt:lpstr>多回路系统</vt:lpstr>
      <vt:lpstr>第一个多回路系统</vt:lpstr>
      <vt:lpstr>主导回路</vt:lpstr>
      <vt:lpstr>主导回路</vt:lpstr>
      <vt:lpstr>主导回路转移</vt:lpstr>
      <vt:lpstr>PowerPoint 演示文稿</vt:lpstr>
      <vt:lpstr>S型增长模式</vt:lpstr>
      <vt:lpstr>人口的多回路系统</vt:lpstr>
      <vt:lpstr>PowerPoint 演示文稿</vt:lpstr>
      <vt:lpstr>负反馈中的延迟</vt:lpstr>
      <vt:lpstr>超调模式的原理</vt:lpstr>
      <vt:lpstr>超调模式</vt:lpstr>
      <vt:lpstr>过度调节模式</vt:lpstr>
      <vt:lpstr>目标变量的消耗</vt:lpstr>
      <vt:lpstr>过度调节并崩溃</vt:lpstr>
      <vt:lpstr>正负反馈回路的典型增长模式</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74</cp:revision>
  <dcterms:created xsi:type="dcterms:W3CDTF">2018-02-25T17:57:50Z</dcterms:created>
  <dcterms:modified xsi:type="dcterms:W3CDTF">2019-04-13T09:30:47Z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