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4"/>
  </p:notesMasterIdLst>
  <p:handoutMasterIdLst>
    <p:handoutMasterId r:id="rId25"/>
  </p:handoutMasterIdLst>
  <p:sldIdLst>
    <p:sldId id="256" r:id="rId9"/>
    <p:sldId id="267" r:id="rId10"/>
    <p:sldId id="269" r:id="rId11"/>
    <p:sldId id="270" r:id="rId12"/>
    <p:sldId id="271" r:id="rId13"/>
    <p:sldId id="272" r:id="rId14"/>
    <p:sldId id="275" r:id="rId15"/>
    <p:sldId id="257" r:id="rId16"/>
    <p:sldId id="259" r:id="rId17"/>
    <p:sldId id="260" r:id="rId18"/>
    <p:sldId id="266" r:id="rId19"/>
    <p:sldId id="262" r:id="rId20"/>
    <p:sldId id="261" r:id="rId21"/>
    <p:sldId id="273" r:id="rId22"/>
    <p:sldId id="258" r:id="rId23"/>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6824" autoAdjust="0"/>
  </p:normalViewPr>
  <p:slideViewPr>
    <p:cSldViewPr showGuides="1">
      <p:cViewPr varScale="1">
        <p:scale>
          <a:sx n="91" d="100"/>
          <a:sy n="91" d="100"/>
        </p:scale>
        <p:origin x="208" y="60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AFF26-4600-4BA8-8D58-BCF13E651FD4}" type="doc">
      <dgm:prSet loTypeId="urn:microsoft.com/office/officeart/2005/8/layout/arrow3" loCatId="relationship" qsTypeId="urn:microsoft.com/office/officeart/2005/8/quickstyle/simple1" qsCatId="simple" csTypeId="urn:microsoft.com/office/officeart/2005/8/colors/accent5_2" csCatId="accent5" phldr="1"/>
      <dgm:spPr/>
      <dgm:t>
        <a:bodyPr/>
        <a:lstStyle/>
        <a:p>
          <a:endParaRPr lang="zh-CN" altLang="en-US"/>
        </a:p>
      </dgm:t>
    </dgm:pt>
    <dgm:pt modelId="{7A575F39-EB57-4FC1-B67D-05531B47A68B}">
      <dgm:prSet phldrT="[文本]" custT="1"/>
      <dgm:spPr/>
      <dgm:t>
        <a:bodyPr/>
        <a:lstStyle/>
        <a:p>
          <a:r>
            <a:rPr lang="zh-CN" altLang="en-US" sz="1800" dirty="0">
              <a:latin typeface="华文行楷" panose="02010800040101010101" pitchFamily="2" charset="-122"/>
              <a:ea typeface="华文行楷" panose="02010800040101010101" pitchFamily="2" charset="-122"/>
            </a:rPr>
            <a:t>正反馈回路</a:t>
          </a:r>
        </a:p>
      </dgm:t>
    </dgm:pt>
    <dgm:pt modelId="{2867CEAF-009F-469A-BED0-482CEB2AA5F1}" type="parTrans" cxnId="{9BB463B2-664F-4FE5-BF4C-ACC7BD37B52D}">
      <dgm:prSet/>
      <dgm:spPr/>
      <dgm:t>
        <a:bodyPr/>
        <a:lstStyle/>
        <a:p>
          <a:endParaRPr lang="zh-CN" altLang="en-US"/>
        </a:p>
      </dgm:t>
    </dgm:pt>
    <dgm:pt modelId="{1893DF59-5F04-4616-A449-FC08D8921E60}" type="sibTrans" cxnId="{9BB463B2-664F-4FE5-BF4C-ACC7BD37B52D}">
      <dgm:prSet/>
      <dgm:spPr/>
      <dgm:t>
        <a:bodyPr/>
        <a:lstStyle/>
        <a:p>
          <a:endParaRPr lang="zh-CN" altLang="en-US"/>
        </a:p>
      </dgm:t>
    </dgm:pt>
    <dgm:pt modelId="{08BA976D-B62B-4CB1-B6C3-9452FCB0972C}">
      <dgm:prSet phldrT="[文本]" custT="1"/>
      <dgm:spPr/>
      <dgm:t>
        <a:bodyPr/>
        <a:lstStyle/>
        <a:p>
          <a:r>
            <a:rPr lang="zh-CN" altLang="en-US" sz="1800" dirty="0">
              <a:latin typeface="华文行楷" panose="02010800040101010101" pitchFamily="2" charset="-122"/>
              <a:ea typeface="华文行楷" panose="02010800040101010101" pitchFamily="2" charset="-122"/>
            </a:rPr>
            <a:t>负反馈回路</a:t>
          </a:r>
        </a:p>
      </dgm:t>
    </dgm:pt>
    <dgm:pt modelId="{AFBE87E7-69B8-4C2C-BEA1-65DAE70DB0FE}" type="parTrans" cxnId="{F6402EED-4777-4D2D-9474-545533D84207}">
      <dgm:prSet/>
      <dgm:spPr/>
      <dgm:t>
        <a:bodyPr/>
        <a:lstStyle/>
        <a:p>
          <a:endParaRPr lang="zh-CN" altLang="en-US"/>
        </a:p>
      </dgm:t>
    </dgm:pt>
    <dgm:pt modelId="{55D827B9-6DC0-4A1B-8CE2-6A22F6D01BF9}" type="sibTrans" cxnId="{F6402EED-4777-4D2D-9474-545533D84207}">
      <dgm:prSet/>
      <dgm:spPr/>
      <dgm:t>
        <a:bodyPr/>
        <a:lstStyle/>
        <a:p>
          <a:endParaRPr lang="zh-CN" altLang="en-US"/>
        </a:p>
      </dgm:t>
    </dgm:pt>
    <dgm:pt modelId="{A72B058A-8504-47A2-A9A6-3DB3F5046B43}" type="pres">
      <dgm:prSet presAssocID="{A08AFF26-4600-4BA8-8D58-BCF13E651FD4}" presName="compositeShape" presStyleCnt="0">
        <dgm:presLayoutVars>
          <dgm:chMax val="2"/>
          <dgm:dir/>
          <dgm:resizeHandles val="exact"/>
        </dgm:presLayoutVars>
      </dgm:prSet>
      <dgm:spPr/>
    </dgm:pt>
    <dgm:pt modelId="{FC5B00AA-8297-45DB-A9CE-D7010DDFFBC2}" type="pres">
      <dgm:prSet presAssocID="{A08AFF26-4600-4BA8-8D58-BCF13E651FD4}" presName="divider" presStyleLbl="fgShp" presStyleIdx="0" presStyleCnt="1"/>
      <dgm:spPr>
        <a:solidFill>
          <a:srgbClr val="7030A0"/>
        </a:solidFill>
      </dgm:spPr>
    </dgm:pt>
    <dgm:pt modelId="{96685DDE-D6B0-452F-BF53-5176FB6AA6E2}" type="pres">
      <dgm:prSet presAssocID="{7A575F39-EB57-4FC1-B67D-05531B47A68B}" presName="downArrow" presStyleLbl="node1" presStyleIdx="0" presStyleCnt="2"/>
      <dgm:spPr/>
    </dgm:pt>
    <dgm:pt modelId="{009DC60F-73BF-41AB-8CE5-BCDB50B5107D}" type="pres">
      <dgm:prSet presAssocID="{7A575F39-EB57-4FC1-B67D-05531B47A68B}" presName="downArrowText" presStyleLbl="revTx" presStyleIdx="0" presStyleCnt="2">
        <dgm:presLayoutVars>
          <dgm:bulletEnabled val="1"/>
        </dgm:presLayoutVars>
      </dgm:prSet>
      <dgm:spPr/>
    </dgm:pt>
    <dgm:pt modelId="{21D82551-F3BA-44CD-970E-86845BACF258}" type="pres">
      <dgm:prSet presAssocID="{08BA976D-B62B-4CB1-B6C3-9452FCB0972C}" presName="upArrow" presStyleLbl="node1" presStyleIdx="1" presStyleCnt="2"/>
      <dgm:spPr/>
    </dgm:pt>
    <dgm:pt modelId="{15578B2B-E1B5-42E9-9F18-0D53A2611240}" type="pres">
      <dgm:prSet presAssocID="{08BA976D-B62B-4CB1-B6C3-9452FCB0972C}" presName="upArrowText" presStyleLbl="revTx" presStyleIdx="1" presStyleCnt="2">
        <dgm:presLayoutVars>
          <dgm:bulletEnabled val="1"/>
        </dgm:presLayoutVars>
      </dgm:prSet>
      <dgm:spPr/>
    </dgm:pt>
  </dgm:ptLst>
  <dgm:cxnLst>
    <dgm:cxn modelId="{937DF62B-E7E0-4E52-AB93-12F401F88001}" type="presOf" srcId="{A08AFF26-4600-4BA8-8D58-BCF13E651FD4}" destId="{A72B058A-8504-47A2-A9A6-3DB3F5046B43}" srcOrd="0" destOrd="0" presId="urn:microsoft.com/office/officeart/2005/8/layout/arrow3"/>
    <dgm:cxn modelId="{67370737-60FB-4427-A9F7-123A23E7021C}" type="presOf" srcId="{7A575F39-EB57-4FC1-B67D-05531B47A68B}" destId="{009DC60F-73BF-41AB-8CE5-BCDB50B5107D}" srcOrd="0" destOrd="0" presId="urn:microsoft.com/office/officeart/2005/8/layout/arrow3"/>
    <dgm:cxn modelId="{290C4E6B-60F4-41A1-A06C-FE5D445290A9}" type="presOf" srcId="{08BA976D-B62B-4CB1-B6C3-9452FCB0972C}" destId="{15578B2B-E1B5-42E9-9F18-0D53A2611240}" srcOrd="0" destOrd="0" presId="urn:microsoft.com/office/officeart/2005/8/layout/arrow3"/>
    <dgm:cxn modelId="{9BB463B2-664F-4FE5-BF4C-ACC7BD37B52D}" srcId="{A08AFF26-4600-4BA8-8D58-BCF13E651FD4}" destId="{7A575F39-EB57-4FC1-B67D-05531B47A68B}" srcOrd="0" destOrd="0" parTransId="{2867CEAF-009F-469A-BED0-482CEB2AA5F1}" sibTransId="{1893DF59-5F04-4616-A449-FC08D8921E60}"/>
    <dgm:cxn modelId="{F6402EED-4777-4D2D-9474-545533D84207}" srcId="{A08AFF26-4600-4BA8-8D58-BCF13E651FD4}" destId="{08BA976D-B62B-4CB1-B6C3-9452FCB0972C}" srcOrd="1" destOrd="0" parTransId="{AFBE87E7-69B8-4C2C-BEA1-65DAE70DB0FE}" sibTransId="{55D827B9-6DC0-4A1B-8CE2-6A22F6D01BF9}"/>
    <dgm:cxn modelId="{A16D2F46-F20D-4877-B629-83417B608F57}" type="presParOf" srcId="{A72B058A-8504-47A2-A9A6-3DB3F5046B43}" destId="{FC5B00AA-8297-45DB-A9CE-D7010DDFFBC2}" srcOrd="0" destOrd="0" presId="urn:microsoft.com/office/officeart/2005/8/layout/arrow3"/>
    <dgm:cxn modelId="{CF2763C0-FFB4-4C8B-A391-3E692E0304C7}" type="presParOf" srcId="{A72B058A-8504-47A2-A9A6-3DB3F5046B43}" destId="{96685DDE-D6B0-452F-BF53-5176FB6AA6E2}" srcOrd="1" destOrd="0" presId="urn:microsoft.com/office/officeart/2005/8/layout/arrow3"/>
    <dgm:cxn modelId="{945BD927-3E48-4744-A8F7-153D16F72BF4}" type="presParOf" srcId="{A72B058A-8504-47A2-A9A6-3DB3F5046B43}" destId="{009DC60F-73BF-41AB-8CE5-BCDB50B5107D}" srcOrd="2" destOrd="0" presId="urn:microsoft.com/office/officeart/2005/8/layout/arrow3"/>
    <dgm:cxn modelId="{22E486E2-D529-414E-8ED4-340F3D0DD7EF}" type="presParOf" srcId="{A72B058A-8504-47A2-A9A6-3DB3F5046B43}" destId="{21D82551-F3BA-44CD-970E-86845BACF258}" srcOrd="3" destOrd="0" presId="urn:microsoft.com/office/officeart/2005/8/layout/arrow3"/>
    <dgm:cxn modelId="{5552B612-EBFB-4EBC-AA65-2156D74F7DDF}" type="presParOf" srcId="{A72B058A-8504-47A2-A9A6-3DB3F5046B43}" destId="{15578B2B-E1B5-42E9-9F18-0D53A2611240}"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B00AA-8297-45DB-A9CE-D7010DDFFBC2}">
      <dsp:nvSpPr>
        <dsp:cNvPr id="0" name=""/>
        <dsp:cNvSpPr/>
      </dsp:nvSpPr>
      <dsp:spPr>
        <a:xfrm rot="21300000">
          <a:off x="640777" y="834495"/>
          <a:ext cx="4791955" cy="419241"/>
        </a:xfrm>
        <a:prstGeom prst="mathMinus">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85DDE-D6B0-452F-BF53-5176FB6AA6E2}">
      <dsp:nvSpPr>
        <dsp:cNvPr id="0" name=""/>
        <dsp:cNvSpPr/>
      </dsp:nvSpPr>
      <dsp:spPr>
        <a:xfrm>
          <a:off x="728821" y="104411"/>
          <a:ext cx="1822053" cy="835292"/>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DC60F-73BF-41AB-8CE5-BCDB50B5107D}">
      <dsp:nvSpPr>
        <dsp:cNvPr id="0" name=""/>
        <dsp:cNvSpPr/>
      </dsp:nvSpPr>
      <dsp:spPr>
        <a:xfrm>
          <a:off x="3218960" y="0"/>
          <a:ext cx="1943523" cy="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华文行楷" panose="02010800040101010101" pitchFamily="2" charset="-122"/>
              <a:ea typeface="华文行楷" panose="02010800040101010101" pitchFamily="2" charset="-122"/>
            </a:rPr>
            <a:t>正反馈回路</a:t>
          </a:r>
        </a:p>
      </dsp:txBody>
      <dsp:txXfrm>
        <a:off x="3218960" y="0"/>
        <a:ext cx="1943523" cy="877057"/>
      </dsp:txXfrm>
    </dsp:sp>
    <dsp:sp modelId="{21D82551-F3BA-44CD-970E-86845BACF258}">
      <dsp:nvSpPr>
        <dsp:cNvPr id="0" name=""/>
        <dsp:cNvSpPr/>
      </dsp:nvSpPr>
      <dsp:spPr>
        <a:xfrm>
          <a:off x="3522636" y="1148527"/>
          <a:ext cx="1822053" cy="835292"/>
        </a:xfrm>
        <a:prstGeom prst="up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578B2B-E1B5-42E9-9F18-0D53A2611240}">
      <dsp:nvSpPr>
        <dsp:cNvPr id="0" name=""/>
        <dsp:cNvSpPr/>
      </dsp:nvSpPr>
      <dsp:spPr>
        <a:xfrm>
          <a:off x="911026" y="1211174"/>
          <a:ext cx="1943523" cy="877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华文行楷" panose="02010800040101010101" pitchFamily="2" charset="-122"/>
              <a:ea typeface="华文行楷" panose="02010800040101010101" pitchFamily="2" charset="-122"/>
            </a:rPr>
            <a:t>负反馈回路</a:t>
          </a:r>
        </a:p>
      </dsp:txBody>
      <dsp:txXfrm>
        <a:off x="911026" y="1211174"/>
        <a:ext cx="1943523" cy="877057"/>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2019年4月14日 Sunday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2019年4月14日 Sunday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2019年4月14日 Sunday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2019年4月14日 Sunday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2019年4月14日 Sunday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2019年4月14日 Sunday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2019年4月14日 Sunday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2019年4月14日 Sunday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2019年4月14日 Sunday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2019年4月14日 Sunday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file:////var/folders/0p/28fhj7kx57q1s1fdls53n2v8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a:xfrm>
            <a:off x="2428669" y="4344915"/>
            <a:ext cx="7516442" cy="1116085"/>
          </a:xfrm>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a:t>
            </a:r>
            <a:r>
              <a:rPr lang="zh-CN" altLang="en-US">
                <a:latin typeface="Arial" panose="020B0604020202020204" pitchFamily="34" charset="0"/>
                <a:ea typeface="微软雅黑" panose="020B0503020204020204" pitchFamily="34" charset="-122"/>
                <a:sym typeface="Arial" panose="020B0604020202020204" pitchFamily="34" charset="0"/>
              </a:rPr>
              <a:t>节 多回路系统</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4FBA4544-247D-CB46-8CCE-B19D9FDB806B}"/>
              </a:ext>
            </a:extLst>
          </p:cNvPr>
          <p:cNvPicPr>
            <a:picLocks noChangeAspect="1"/>
          </p:cNvPicPr>
          <p:nvPr/>
        </p:nvPicPr>
        <p:blipFill>
          <a:blip r:link="rId3"/>
          <a:stretch>
            <a:fillRect/>
          </a:stretch>
        </p:blipFill>
        <p:spPr>
          <a:xfrm>
            <a:off x="1270000" y="1270000"/>
            <a:ext cx="63500" cy="76200"/>
          </a:xfrm>
          <a:prstGeom prst="rect">
            <a:avLst/>
          </a:prstGeom>
        </p:spPr>
      </p:pic>
      <p:pic>
        <p:nvPicPr>
          <p:cNvPr id="6" name="图片 5">
            <a:extLst>
              <a:ext uri="{FF2B5EF4-FFF2-40B4-BE49-F238E27FC236}">
                <a16:creationId xmlns:a16="http://schemas.microsoft.com/office/drawing/2014/main" id="{6AD070D4-189C-9C49-9524-E0C59E46059C}"/>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66020" y="459183"/>
            <a:ext cx="7979298" cy="5609737"/>
          </a:xfrm>
          <a:prstGeom prst="rect">
            <a:avLst/>
          </a:prstGeom>
        </p:spPr>
      </p:pic>
      <p:sp>
        <p:nvSpPr>
          <p:cNvPr id="2" name="矩形 1">
            <a:extLst>
              <a:ext uri="{FF2B5EF4-FFF2-40B4-BE49-F238E27FC236}">
                <a16:creationId xmlns:a16="http://schemas.microsoft.com/office/drawing/2014/main" id="{D63B7F8A-C3CA-0744-BC8E-52D204AA117C}"/>
              </a:ext>
            </a:extLst>
          </p:cNvPr>
          <p:cNvSpPr/>
          <p:nvPr/>
        </p:nvSpPr>
        <p:spPr>
          <a:xfrm>
            <a:off x="1104834" y="268907"/>
            <a:ext cx="9577064" cy="380553"/>
          </a:xfrm>
          <a:prstGeom prst="rect">
            <a:avLst/>
          </a:prstGeom>
        </p:spPr>
        <p:txBody>
          <a:bodyPr wrap="square">
            <a:spAutoFit/>
          </a:bodyPr>
          <a:lstStyle/>
          <a:p>
            <a:pPr>
              <a:lnSpc>
                <a:spcPct val="120000"/>
              </a:lnSpc>
            </a:pPr>
            <a:r>
              <a:rPr kumimoji="1" lang="zh-CN" altLang="en-US" dirty="0">
                <a:latin typeface="楷体" panose="02010609060101010101" pitchFamily="49" charset="-122"/>
                <a:ea typeface="楷体" panose="02010609060101010101" pitchFamily="49" charset="-122"/>
              </a:rPr>
              <a:t>每次投放黑色石头</a:t>
            </a:r>
            <a:r>
              <a:rPr kumimoji="1" lang="en-US" altLang="zh-CN" dirty="0">
                <a:latin typeface="楷体" panose="02010609060101010101" pitchFamily="49" charset="-122"/>
                <a:ea typeface="楷体" panose="02010609060101010101" pitchFamily="49" charset="-122"/>
              </a:rPr>
              <a:t>=IF THEN ELSE(</a:t>
            </a:r>
            <a:r>
              <a:rPr kumimoji="1" lang="zh-CN" altLang="en-US" dirty="0">
                <a:latin typeface="楷体" panose="02010609060101010101" pitchFamily="49" charset="-122"/>
                <a:ea typeface="楷体" panose="02010609060101010101" pitchFamily="49" charset="-122"/>
              </a:rPr>
              <a:t>随机投放的石头概率</a:t>
            </a:r>
            <a:r>
              <a:rPr kumimoji="1" lang="en-US" altLang="zh-CN" dirty="0">
                <a:latin typeface="楷体" panose="02010609060101010101" pitchFamily="49" charset="-122"/>
                <a:ea typeface="楷体" panose="02010609060101010101" pitchFamily="49" charset="-122"/>
              </a:rPr>
              <a:t>&lt;</a:t>
            </a:r>
            <a:r>
              <a:rPr kumimoji="1" lang="zh-CN" altLang="en-US" dirty="0">
                <a:latin typeface="楷体" panose="02010609060101010101" pitchFamily="49" charset="-122"/>
                <a:ea typeface="楷体" panose="02010609060101010101" pitchFamily="49" charset="-122"/>
              </a:rPr>
              <a:t>黑色石头比例</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每次投放的石头 </a:t>
            </a:r>
            <a:r>
              <a:rPr kumimoji="1" lang="en-US" altLang="zh-CN" dirty="0">
                <a:latin typeface="楷体" panose="02010609060101010101" pitchFamily="49" charset="-122"/>
                <a:ea typeface="楷体" panose="02010609060101010101" pitchFamily="49" charset="-122"/>
              </a:rPr>
              <a:t>,0 )</a:t>
            </a:r>
          </a:p>
        </p:txBody>
      </p:sp>
      <p:sp>
        <p:nvSpPr>
          <p:cNvPr id="3" name="矩形 2">
            <a:extLst>
              <a:ext uri="{FF2B5EF4-FFF2-40B4-BE49-F238E27FC236}">
                <a16:creationId xmlns:a16="http://schemas.microsoft.com/office/drawing/2014/main" id="{E440893E-63CF-F943-BC67-32A8351650C6}"/>
              </a:ext>
            </a:extLst>
          </p:cNvPr>
          <p:cNvSpPr/>
          <p:nvPr/>
        </p:nvSpPr>
        <p:spPr>
          <a:xfrm>
            <a:off x="1125860" y="5517232"/>
            <a:ext cx="9937104" cy="380553"/>
          </a:xfrm>
          <a:prstGeom prst="rect">
            <a:avLst/>
          </a:prstGeom>
        </p:spPr>
        <p:txBody>
          <a:bodyPr wrap="square">
            <a:spAutoFit/>
          </a:bodyPr>
          <a:lstStyle/>
          <a:p>
            <a:pPr>
              <a:lnSpc>
                <a:spcPct val="120000"/>
              </a:lnSpc>
            </a:pPr>
            <a:r>
              <a:rPr kumimoji="1" lang="zh-CN" altLang="en-US" dirty="0">
                <a:latin typeface="楷体" panose="02010609060101010101" pitchFamily="49" charset="-122"/>
                <a:ea typeface="楷体" panose="02010609060101010101" pitchFamily="49" charset="-122"/>
              </a:rPr>
              <a:t>每次投放白色石头</a:t>
            </a:r>
            <a:r>
              <a:rPr kumimoji="1" lang="en-US" altLang="zh-CN" dirty="0">
                <a:latin typeface="楷体" panose="02010609060101010101" pitchFamily="49" charset="-122"/>
                <a:ea typeface="楷体" panose="02010609060101010101" pitchFamily="49" charset="-122"/>
              </a:rPr>
              <a:t>=IF THEN ELSE(1-</a:t>
            </a:r>
            <a:r>
              <a:rPr kumimoji="1" lang="zh-CN" altLang="en-US" dirty="0">
                <a:latin typeface="楷体" panose="02010609060101010101" pitchFamily="49" charset="-122"/>
                <a:ea typeface="楷体" panose="02010609060101010101" pitchFamily="49" charset="-122"/>
              </a:rPr>
              <a:t>随机投放的石头概率</a:t>
            </a:r>
            <a:r>
              <a:rPr kumimoji="1" lang="en-US" altLang="zh-CN" dirty="0">
                <a:latin typeface="楷体" panose="02010609060101010101" pitchFamily="49" charset="-122"/>
                <a:ea typeface="楷体" panose="02010609060101010101" pitchFamily="49" charset="-122"/>
              </a:rPr>
              <a:t>&lt;</a:t>
            </a:r>
            <a:r>
              <a:rPr kumimoji="1" lang="zh-CN" altLang="en-US" dirty="0">
                <a:latin typeface="楷体" panose="02010609060101010101" pitchFamily="49" charset="-122"/>
                <a:ea typeface="楷体" panose="02010609060101010101" pitchFamily="49" charset="-122"/>
              </a:rPr>
              <a:t>白色石头比例</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每次投放的石头 </a:t>
            </a:r>
            <a:r>
              <a:rPr kumimoji="1" lang="en-US" altLang="zh-CN" dirty="0">
                <a:latin typeface="楷体" panose="02010609060101010101" pitchFamily="49" charset="-122"/>
                <a:ea typeface="楷体" panose="02010609060101010101" pitchFamily="49" charset="-122"/>
              </a:rPr>
              <a:t>, 0)</a:t>
            </a:r>
          </a:p>
        </p:txBody>
      </p:sp>
    </p:spTree>
    <p:extLst>
      <p:ext uri="{BB962C8B-B14F-4D97-AF65-F5344CB8AC3E}">
        <p14:creationId xmlns:p14="http://schemas.microsoft.com/office/powerpoint/2010/main" val="39003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7908" y="188640"/>
            <a:ext cx="6903361" cy="5291521"/>
          </a:xfrm>
          <a:prstGeom prst="rect">
            <a:avLst/>
          </a:prstGeom>
        </p:spPr>
      </p:pic>
      <p:pic>
        <p:nvPicPr>
          <p:cNvPr id="3" name="图片 2"/>
          <p:cNvPicPr>
            <a:picLocks noChangeAspect="1"/>
          </p:cNvPicPr>
          <p:nvPr/>
        </p:nvPicPr>
        <p:blipFill>
          <a:blip r:embed="rId3"/>
          <a:stretch>
            <a:fillRect/>
          </a:stretch>
        </p:blipFill>
        <p:spPr>
          <a:xfrm>
            <a:off x="1533377" y="188640"/>
            <a:ext cx="6865291" cy="5329681"/>
          </a:xfrm>
          <a:prstGeom prst="rect">
            <a:avLst/>
          </a:prstGeom>
        </p:spPr>
      </p:pic>
      <p:sp>
        <p:nvSpPr>
          <p:cNvPr id="4" name="文本框 3"/>
          <p:cNvSpPr txBox="1"/>
          <p:nvPr/>
        </p:nvSpPr>
        <p:spPr>
          <a:xfrm>
            <a:off x="1053852" y="150480"/>
            <a:ext cx="3206327" cy="369332"/>
          </a:xfrm>
          <a:prstGeom prst="rect">
            <a:avLst/>
          </a:prstGeom>
          <a:noFill/>
        </p:spPr>
        <p:txBody>
          <a:bodyPr wrap="none" rtlCol="0">
            <a:spAutoFit/>
          </a:bodyPr>
          <a:lstStyle/>
          <a:p>
            <a:r>
              <a:rPr lang="zh-CN" altLang="en-US" dirty="0"/>
              <a:t>分析</a:t>
            </a:r>
            <a:r>
              <a:rPr lang="en-US" altLang="zh-CN" dirty="0"/>
              <a:t>POLYA</a:t>
            </a:r>
            <a:r>
              <a:rPr lang="zh-CN" altLang="en-US" dirty="0"/>
              <a:t>过程中回路的极性</a:t>
            </a:r>
          </a:p>
        </p:txBody>
      </p:sp>
      <p:sp>
        <p:nvSpPr>
          <p:cNvPr id="5" name="文本框 4"/>
          <p:cNvSpPr txBox="1"/>
          <p:nvPr/>
        </p:nvSpPr>
        <p:spPr>
          <a:xfrm>
            <a:off x="7318548" y="4114246"/>
            <a:ext cx="2520280" cy="923330"/>
          </a:xfrm>
          <a:prstGeom prst="rect">
            <a:avLst/>
          </a:prstGeom>
          <a:noFill/>
        </p:spPr>
        <p:txBody>
          <a:bodyPr wrap="square" rtlCol="0">
            <a:spAutoFit/>
          </a:bodyPr>
          <a:lstStyle/>
          <a:p>
            <a:r>
              <a:rPr lang="zh-CN" altLang="en-US" dirty="0"/>
              <a:t>问题：</a:t>
            </a:r>
            <a:r>
              <a:rPr lang="en-US" altLang="zh-CN" dirty="0"/>
              <a:t>POLYA</a:t>
            </a:r>
            <a:r>
              <a:rPr lang="zh-CN" altLang="en-US" dirty="0"/>
              <a:t>系统模型中的正负回路，谁是起关键作用的主导回路？</a:t>
            </a:r>
          </a:p>
        </p:txBody>
      </p:sp>
    </p:spTree>
    <p:extLst>
      <p:ext uri="{BB962C8B-B14F-4D97-AF65-F5344CB8AC3E}">
        <p14:creationId xmlns:p14="http://schemas.microsoft.com/office/powerpoint/2010/main" val="201818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1885" y="908720"/>
            <a:ext cx="8496944" cy="3579057"/>
          </a:xfrm>
          <a:prstGeom prst="rect">
            <a:avLst/>
          </a:prstGeom>
          <a:noFill/>
        </p:spPr>
        <p:txBody>
          <a:bodyPr wrap="square" rtlCol="0">
            <a:spAutoFit/>
          </a:bodyPr>
          <a:lstStyle/>
          <a:p>
            <a:pPr>
              <a:lnSpc>
                <a:spcPct val="120000"/>
              </a:lnSpc>
            </a:pPr>
            <a:r>
              <a:rPr kumimoji="1" lang="en-US" altLang="zh-CN" sz="2400" dirty="0" err="1">
                <a:latin typeface="楷体" panose="02010609060101010101" pitchFamily="49" charset="-122"/>
                <a:ea typeface="楷体" panose="02010609060101010101" pitchFamily="49" charset="-122"/>
              </a:rPr>
              <a:t>Polya</a:t>
            </a:r>
            <a:r>
              <a:rPr kumimoji="1" lang="zh-CN" altLang="en-US" sz="2400" dirty="0">
                <a:latin typeface="楷体" panose="02010609060101010101" pitchFamily="49" charset="-122"/>
                <a:ea typeface="楷体" panose="02010609060101010101" pitchFamily="49" charset="-122"/>
              </a:rPr>
              <a:t>过程的系统方程</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黑色石头</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白色石头</a:t>
            </a:r>
            <a:r>
              <a:rPr kumimoji="1" lang="zh-CN" altLang="zh-CN" sz="2400" dirty="0">
                <a:latin typeface="楷体" panose="02010609060101010101" pitchFamily="49" charset="-122"/>
                <a:ea typeface="楷体" panose="02010609060101010101" pitchFamily="49" charset="-122"/>
              </a:rPr>
              <a:t>=</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=IF THEN ELSE(</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黑色石头比例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,0 )</a:t>
            </a:r>
          </a:p>
          <a:p>
            <a:pPr>
              <a:lnSpc>
                <a:spcPct val="120000"/>
              </a:lnSpc>
            </a:pP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=IF THEN ELSE(1-</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白色石头比例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 0)</a:t>
            </a:r>
          </a:p>
          <a:p>
            <a:pPr>
              <a:lnSpc>
                <a:spcPct val="120000"/>
              </a:lnSpc>
            </a:pP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=RANDOM UNIFORM(0, 1 , 11)</a:t>
            </a:r>
            <a:endParaRPr kumimoji="1"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9001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7908" y="908720"/>
            <a:ext cx="8352928" cy="1569660"/>
          </a:xfrm>
          <a:prstGeom prst="rect">
            <a:avLst/>
          </a:prstGeom>
          <a:noFill/>
        </p:spPr>
        <p:txBody>
          <a:bodyPr wrap="square" rtlCol="0">
            <a:spAutoFit/>
          </a:bodyPr>
          <a:lstStyle/>
          <a:p>
            <a:r>
              <a:rPr lang="zh-CN" altLang="en-US" sz="2400" dirty="0"/>
              <a:t>尝试调整随机数的分布，测试路径锁定情景如何变化</a:t>
            </a:r>
            <a:endParaRPr lang="en-US" altLang="zh-CN" sz="2400" dirty="0"/>
          </a:p>
          <a:p>
            <a:r>
              <a:rPr lang="zh-CN" altLang="en-US" sz="2400" dirty="0"/>
              <a:t>测试：</a:t>
            </a:r>
            <a:endParaRPr lang="en-US" altLang="zh-CN" sz="2400" dirty="0"/>
          </a:p>
          <a:p>
            <a:r>
              <a:rPr lang="zh-CN" altLang="en-US" sz="2400" dirty="0"/>
              <a:t>调整随机种子编号，模仿不同的随机数，观察两种颜色新的平衡如何形成。</a:t>
            </a:r>
          </a:p>
        </p:txBody>
      </p:sp>
      <p:pic>
        <p:nvPicPr>
          <p:cNvPr id="3" name="图片 2"/>
          <p:cNvPicPr>
            <a:picLocks noChangeAspect="1"/>
          </p:cNvPicPr>
          <p:nvPr/>
        </p:nvPicPr>
        <p:blipFill>
          <a:blip r:embed="rId2"/>
          <a:stretch>
            <a:fillRect/>
          </a:stretch>
        </p:blipFill>
        <p:spPr>
          <a:xfrm>
            <a:off x="5878388" y="3645024"/>
            <a:ext cx="4212467" cy="2808312"/>
          </a:xfrm>
          <a:prstGeom prst="rect">
            <a:avLst/>
          </a:prstGeom>
        </p:spPr>
      </p:pic>
      <p:pic>
        <p:nvPicPr>
          <p:cNvPr id="4" name="图片 3"/>
          <p:cNvPicPr>
            <a:picLocks noChangeAspect="1"/>
          </p:cNvPicPr>
          <p:nvPr/>
        </p:nvPicPr>
        <p:blipFill>
          <a:blip r:embed="rId3"/>
          <a:stretch>
            <a:fillRect/>
          </a:stretch>
        </p:blipFill>
        <p:spPr>
          <a:xfrm>
            <a:off x="981844" y="3645024"/>
            <a:ext cx="4550296" cy="3033531"/>
          </a:xfrm>
          <a:prstGeom prst="rect">
            <a:avLst/>
          </a:prstGeom>
        </p:spPr>
      </p:pic>
      <p:sp>
        <p:nvSpPr>
          <p:cNvPr id="5" name="文本框 4"/>
          <p:cNvSpPr txBox="1"/>
          <p:nvPr/>
        </p:nvSpPr>
        <p:spPr>
          <a:xfrm>
            <a:off x="1556716" y="2852936"/>
            <a:ext cx="4185761" cy="646331"/>
          </a:xfrm>
          <a:prstGeom prst="rect">
            <a:avLst/>
          </a:prstGeom>
          <a:noFill/>
        </p:spPr>
        <p:txBody>
          <a:bodyPr wrap="none" rtlCol="0">
            <a:spAutoFit/>
          </a:bodyPr>
          <a:lstStyle/>
          <a:p>
            <a:r>
              <a:rPr lang="zh-CN" altLang="en-US" dirty="0"/>
              <a:t>例：均匀分布随机种子编号：</a:t>
            </a:r>
            <a:r>
              <a:rPr lang="en-US" altLang="zh-CN" dirty="0"/>
              <a:t>11</a:t>
            </a:r>
          </a:p>
          <a:p>
            <a:r>
              <a:rPr lang="zh-CN" altLang="en-US" dirty="0"/>
              <a:t>经过</a:t>
            </a:r>
            <a:r>
              <a:rPr lang="en-US" altLang="zh-CN" dirty="0"/>
              <a:t>1000</a:t>
            </a:r>
            <a:r>
              <a:rPr lang="zh-CN" altLang="en-US" dirty="0"/>
              <a:t>次选择之后形成的新平衡状态</a:t>
            </a:r>
          </a:p>
        </p:txBody>
      </p:sp>
    </p:spTree>
    <p:extLst>
      <p:ext uri="{BB962C8B-B14F-4D97-AF65-F5344CB8AC3E}">
        <p14:creationId xmlns:p14="http://schemas.microsoft.com/office/powerpoint/2010/main" val="283502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900788-3F0F-44B7-AECB-271B22D9414D}"/>
              </a:ext>
            </a:extLst>
          </p:cNvPr>
          <p:cNvSpPr>
            <a:spLocks noGrp="1"/>
          </p:cNvSpPr>
          <p:nvPr>
            <p:ph idx="1"/>
          </p:nvPr>
        </p:nvSpPr>
        <p:spPr>
          <a:xfrm>
            <a:off x="1533378" y="403575"/>
            <a:ext cx="9782801" cy="577153"/>
          </a:xfrm>
        </p:spPr>
        <p:txBody>
          <a:bodyPr/>
          <a:lstStyle/>
          <a:p>
            <a:pPr marL="0" indent="0">
              <a:buNone/>
            </a:pPr>
            <a:r>
              <a:rPr lang="zh-CN" altLang="en-US" dirty="0"/>
              <a:t>路径锁定现象中，哪一类反馈回路在起主导作用？</a:t>
            </a:r>
          </a:p>
        </p:txBody>
      </p:sp>
      <p:pic>
        <p:nvPicPr>
          <p:cNvPr id="4" name="图片 3">
            <a:extLst>
              <a:ext uri="{FF2B5EF4-FFF2-40B4-BE49-F238E27FC236}">
                <a16:creationId xmlns:a16="http://schemas.microsoft.com/office/drawing/2014/main" id="{D1C547D4-4082-4128-A94A-AD7E14D16663}"/>
              </a:ext>
            </a:extLst>
          </p:cNvPr>
          <p:cNvPicPr>
            <a:picLocks noChangeAspect="1"/>
          </p:cNvPicPr>
          <p:nvPr/>
        </p:nvPicPr>
        <p:blipFill>
          <a:blip r:embed="rId2"/>
          <a:stretch>
            <a:fillRect/>
          </a:stretch>
        </p:blipFill>
        <p:spPr>
          <a:xfrm>
            <a:off x="3358108" y="1124744"/>
            <a:ext cx="6865291" cy="5329681"/>
          </a:xfrm>
          <a:prstGeom prst="rect">
            <a:avLst/>
          </a:prstGeom>
        </p:spPr>
      </p:pic>
    </p:spTree>
    <p:extLst>
      <p:ext uri="{BB962C8B-B14F-4D97-AF65-F5344CB8AC3E}">
        <p14:creationId xmlns:p14="http://schemas.microsoft.com/office/powerpoint/2010/main" val="203064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正反馈与路径依赖的形成特征</a:t>
            </a:r>
          </a:p>
        </p:txBody>
      </p:sp>
      <p:sp>
        <p:nvSpPr>
          <p:cNvPr id="3" name="内容占位符 2"/>
          <p:cNvSpPr>
            <a:spLocks noGrp="1"/>
          </p:cNvSpPr>
          <p:nvPr>
            <p:ph idx="1"/>
          </p:nvPr>
        </p:nvSpPr>
        <p:spPr/>
        <p:txBody>
          <a:bodyPr/>
          <a:lstStyle/>
          <a:p>
            <a:r>
              <a:rPr lang="zh-CN" altLang="en-US" dirty="0"/>
              <a:t>经济和社会中有些事物发展模式受初始阶段影响，甚至早期一些随机、意外的事件影响了后续路径</a:t>
            </a:r>
            <a:endParaRPr lang="en-US" altLang="zh-CN" dirty="0"/>
          </a:p>
          <a:p>
            <a:pPr lvl="1"/>
            <a:r>
              <a:rPr lang="zh-CN" altLang="en-US" dirty="0"/>
              <a:t>键盘的布局</a:t>
            </a:r>
            <a:endParaRPr lang="en-US" altLang="zh-CN" dirty="0"/>
          </a:p>
          <a:p>
            <a:pPr lvl="1"/>
            <a:r>
              <a:rPr lang="zh-CN" altLang="en-US" dirty="0"/>
              <a:t>钟表时针旋转方向</a:t>
            </a:r>
            <a:endParaRPr lang="en-US" altLang="zh-CN" dirty="0"/>
          </a:p>
          <a:p>
            <a:pPr lvl="1"/>
            <a:r>
              <a:rPr lang="zh-CN" altLang="en-US" dirty="0"/>
              <a:t>网购平台的市场格局</a:t>
            </a:r>
            <a:endParaRPr lang="en-US" altLang="zh-CN" dirty="0"/>
          </a:p>
          <a:p>
            <a:pPr lvl="1"/>
            <a:r>
              <a:rPr lang="zh-CN" altLang="en-US" dirty="0"/>
              <a:t>公路靠右行驶的习惯</a:t>
            </a:r>
            <a:endParaRPr lang="en-US" altLang="zh-CN" dirty="0"/>
          </a:p>
          <a:p>
            <a:r>
              <a:rPr lang="zh-CN" altLang="en-US" dirty="0"/>
              <a:t>特征：受早期影响形成“路径依赖”的平衡状态；</a:t>
            </a:r>
            <a:endParaRPr lang="en-US" altLang="zh-CN" dirty="0"/>
          </a:p>
          <a:p>
            <a:pPr marL="0" indent="0">
              <a:buNone/>
            </a:pPr>
            <a:r>
              <a:rPr lang="en-US" altLang="zh-CN" dirty="0"/>
              <a:t>	    </a:t>
            </a:r>
            <a:r>
              <a:rPr lang="zh-CN" altLang="en-US" dirty="0"/>
              <a:t>时间越长，打破平衡需要付出的代价越来越高。</a:t>
            </a:r>
            <a:endParaRPr lang="en-US" altLang="zh-CN" dirty="0"/>
          </a:p>
        </p:txBody>
      </p:sp>
    </p:spTree>
    <p:extLst>
      <p:ext uri="{BB962C8B-B14F-4D97-AF65-F5344CB8AC3E}">
        <p14:creationId xmlns:p14="http://schemas.microsoft.com/office/powerpoint/2010/main" val="277518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一、多回路系统中的主导回路</a:t>
            </a:r>
          </a:p>
        </p:txBody>
      </p:sp>
      <p:sp>
        <p:nvSpPr>
          <p:cNvPr id="3" name="内容占位符 2"/>
          <p:cNvSpPr>
            <a:spLocks noGrp="1"/>
          </p:cNvSpPr>
          <p:nvPr>
            <p:ph idx="1"/>
          </p:nvPr>
        </p:nvSpPr>
        <p:spPr>
          <a:xfrm>
            <a:off x="1593437" y="1600200"/>
            <a:ext cx="4933024" cy="4572000"/>
          </a:xfrm>
        </p:spPr>
        <p:txBody>
          <a:bodyPr/>
          <a:lstStyle/>
          <a:p>
            <a:r>
              <a:rPr lang="zh-CN" altLang="en-US" dirty="0"/>
              <a:t>人口自然增长系统</a:t>
            </a:r>
            <a:endParaRPr lang="en-US" altLang="zh-CN" dirty="0"/>
          </a:p>
          <a:p>
            <a:r>
              <a:rPr lang="zh-CN" altLang="en-US" dirty="0"/>
              <a:t>系统由两个回路构成</a:t>
            </a:r>
            <a:endParaRPr lang="en-US" altLang="zh-CN" dirty="0"/>
          </a:p>
          <a:p>
            <a:pPr>
              <a:buFont typeface="Arial" panose="020B0604020202020204" pitchFamily="34" charset="0"/>
              <a:buChar char="•"/>
            </a:pPr>
            <a:r>
              <a:rPr lang="en-US" altLang="zh-CN" sz="2000" dirty="0"/>
              <a:t>R</a:t>
            </a:r>
            <a:r>
              <a:rPr lang="zh-CN" altLang="en-US" sz="2000" dirty="0"/>
              <a:t>回路：人口增长回路</a:t>
            </a:r>
            <a:endParaRPr lang="en-US" altLang="zh-CN" sz="2000" dirty="0"/>
          </a:p>
          <a:p>
            <a:pPr>
              <a:buFont typeface="Arial" panose="020B0604020202020204" pitchFamily="34" charset="0"/>
              <a:buChar char="•"/>
            </a:pPr>
            <a:r>
              <a:rPr lang="en-US" altLang="zh-CN" sz="2000" dirty="0"/>
              <a:t>B</a:t>
            </a:r>
            <a:r>
              <a:rPr lang="zh-CN" altLang="en-US" sz="2000" dirty="0"/>
              <a:t>回路：人口衰减回路</a:t>
            </a:r>
            <a:endParaRPr lang="en-US" altLang="zh-CN" sz="2000" dirty="0"/>
          </a:p>
        </p:txBody>
      </p:sp>
      <p:pic>
        <p:nvPicPr>
          <p:cNvPr id="4" name="图片 3"/>
          <p:cNvPicPr>
            <a:picLocks noChangeAspect="1"/>
          </p:cNvPicPr>
          <p:nvPr/>
        </p:nvPicPr>
        <p:blipFill>
          <a:blip r:embed="rId2"/>
          <a:stretch>
            <a:fillRect/>
          </a:stretch>
        </p:blipFill>
        <p:spPr>
          <a:xfrm>
            <a:off x="5734372" y="3816583"/>
            <a:ext cx="5794643" cy="1988726"/>
          </a:xfrm>
          <a:prstGeom prst="rect">
            <a:avLst/>
          </a:prstGeom>
        </p:spPr>
      </p:pic>
      <p:pic>
        <p:nvPicPr>
          <p:cNvPr id="6" name="图片 5">
            <a:extLst>
              <a:ext uri="{FF2B5EF4-FFF2-40B4-BE49-F238E27FC236}">
                <a16:creationId xmlns:a16="http://schemas.microsoft.com/office/drawing/2014/main" id="{CE299915-90D5-4B9A-8CA3-0C432A967CB4}"/>
              </a:ext>
            </a:extLst>
          </p:cNvPr>
          <p:cNvPicPr>
            <a:picLocks noChangeAspect="1"/>
          </p:cNvPicPr>
          <p:nvPr/>
        </p:nvPicPr>
        <p:blipFill>
          <a:blip r:embed="rId3"/>
          <a:stretch>
            <a:fillRect/>
          </a:stretch>
        </p:blipFill>
        <p:spPr>
          <a:xfrm>
            <a:off x="5446340" y="1211550"/>
            <a:ext cx="6890671" cy="2811120"/>
          </a:xfrm>
          <a:prstGeom prst="rect">
            <a:avLst/>
          </a:prstGeom>
        </p:spPr>
      </p:pic>
    </p:spTree>
    <p:extLst>
      <p:ext uri="{BB962C8B-B14F-4D97-AF65-F5344CB8AC3E}">
        <p14:creationId xmlns:p14="http://schemas.microsoft.com/office/powerpoint/2010/main" val="21458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a:t>对该系统调整参数</a:t>
            </a:r>
            <a:endParaRPr lang="en-US" altLang="zh-CN" sz="2400" dirty="0"/>
          </a:p>
          <a:p>
            <a:pPr>
              <a:buFont typeface="Wingdings" panose="05000000000000000000" pitchFamily="2" charset="2"/>
              <a:buChar char="u"/>
            </a:pPr>
            <a:r>
              <a:rPr lang="zh-CN" altLang="en-US" sz="2400" dirty="0"/>
              <a:t>方案</a:t>
            </a:r>
            <a:r>
              <a:rPr lang="en-US" altLang="zh-CN" sz="2400" dirty="0"/>
              <a:t>1</a:t>
            </a:r>
            <a:r>
              <a:rPr lang="zh-CN" altLang="en-US" sz="2400" dirty="0"/>
              <a:t>：</a:t>
            </a:r>
            <a:endParaRPr lang="en-US" altLang="zh-CN" sz="2400" dirty="0"/>
          </a:p>
          <a:p>
            <a:pPr marL="365760" lvl="1" indent="0">
              <a:buNone/>
            </a:pPr>
            <a:r>
              <a:rPr lang="zh-CN" altLang="en-US" sz="2000" dirty="0"/>
              <a:t>令出生率为</a:t>
            </a:r>
            <a:r>
              <a:rPr lang="en-US" altLang="zh-CN" sz="2000" dirty="0"/>
              <a:t>0.3</a:t>
            </a:r>
            <a:r>
              <a:rPr lang="zh-CN" altLang="en-US" sz="2000" dirty="0"/>
              <a:t>，死亡率为</a:t>
            </a:r>
            <a:r>
              <a:rPr lang="en-US" altLang="zh-CN" sz="2000" dirty="0"/>
              <a:t>0.4</a:t>
            </a:r>
          </a:p>
          <a:p>
            <a:pPr>
              <a:buFont typeface="Wingdings" panose="05000000000000000000" pitchFamily="2" charset="2"/>
              <a:buChar char="u"/>
            </a:pPr>
            <a:r>
              <a:rPr lang="zh-CN" altLang="en-US" sz="2000" dirty="0"/>
              <a:t>方案</a:t>
            </a:r>
            <a:r>
              <a:rPr lang="en-US" altLang="zh-CN" sz="2000" dirty="0"/>
              <a:t>2</a:t>
            </a:r>
            <a:r>
              <a:rPr lang="zh-CN" altLang="en-US" sz="2000" dirty="0"/>
              <a:t>：</a:t>
            </a:r>
            <a:endParaRPr lang="en-US" altLang="zh-CN" sz="2000" dirty="0"/>
          </a:p>
          <a:p>
            <a:pPr marL="365760" lvl="1" indent="0">
              <a:buNone/>
            </a:pPr>
            <a:r>
              <a:rPr lang="zh-CN" altLang="en-US" sz="1800" dirty="0"/>
              <a:t>令出生率为</a:t>
            </a:r>
            <a:r>
              <a:rPr lang="en-US" altLang="zh-CN" sz="1800" dirty="0"/>
              <a:t>0.3</a:t>
            </a:r>
            <a:r>
              <a:rPr lang="zh-CN" altLang="en-US" sz="1800" dirty="0"/>
              <a:t>，死亡率为</a:t>
            </a:r>
            <a:r>
              <a:rPr lang="en-US" altLang="zh-CN" sz="1800" dirty="0"/>
              <a:t>0.25</a:t>
            </a:r>
          </a:p>
          <a:p>
            <a:pPr>
              <a:buFont typeface="Wingdings" panose="05000000000000000000" pitchFamily="2" charset="2"/>
              <a:buChar char="u"/>
            </a:pPr>
            <a:r>
              <a:rPr lang="zh-CN" altLang="en-US" sz="2200" dirty="0"/>
              <a:t>方案</a:t>
            </a:r>
            <a:r>
              <a:rPr lang="en-US" altLang="zh-CN" sz="2200" dirty="0"/>
              <a:t>3</a:t>
            </a:r>
            <a:r>
              <a:rPr lang="zh-CN" altLang="en-US" sz="2200" dirty="0"/>
              <a:t>：</a:t>
            </a:r>
            <a:endParaRPr lang="en-US" altLang="zh-CN" sz="2200" dirty="0"/>
          </a:p>
          <a:p>
            <a:pPr marL="365760" lvl="1" indent="0">
              <a:buNone/>
            </a:pPr>
            <a:r>
              <a:rPr lang="zh-CN" altLang="en-US" sz="1800" dirty="0"/>
              <a:t>领出生率为</a:t>
            </a:r>
            <a:r>
              <a:rPr lang="en-US" altLang="zh-CN" sz="1800" dirty="0"/>
              <a:t>0.3</a:t>
            </a:r>
            <a:r>
              <a:rPr lang="zh-CN" altLang="en-US" sz="1800" dirty="0"/>
              <a:t>，死亡率为</a:t>
            </a:r>
            <a:r>
              <a:rPr lang="en-US" altLang="zh-CN" sz="1800" dirty="0"/>
              <a:t>0.3</a:t>
            </a:r>
          </a:p>
          <a:p>
            <a:pPr marL="365760" lvl="1" indent="0">
              <a:buNone/>
            </a:pPr>
            <a:endParaRPr lang="en-US" altLang="zh-CN" sz="1800" dirty="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Tree>
    <p:extLst>
      <p:ext uri="{BB962C8B-B14F-4D97-AF65-F5344CB8AC3E}">
        <p14:creationId xmlns:p14="http://schemas.microsoft.com/office/powerpoint/2010/main" val="236876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主导回路的表现</a:t>
            </a:r>
          </a:p>
        </p:txBody>
      </p:sp>
      <p:sp>
        <p:nvSpPr>
          <p:cNvPr id="3" name="内容占位符 2"/>
          <p:cNvSpPr>
            <a:spLocks noGrp="1"/>
          </p:cNvSpPr>
          <p:nvPr>
            <p:ph idx="1"/>
          </p:nvPr>
        </p:nvSpPr>
        <p:spPr/>
        <p:txBody>
          <a:bodyPr/>
          <a:lstStyle/>
          <a:p>
            <a:r>
              <a:rPr lang="zh-CN" altLang="en-US" dirty="0"/>
              <a:t>由正负反馈回路构成的系统中，若</a:t>
            </a:r>
            <a:endParaRPr lang="en-US" altLang="zh-CN" dirty="0"/>
          </a:p>
          <a:p>
            <a:pPr lvl="1"/>
            <a:r>
              <a:rPr lang="zh-CN" altLang="en-US" dirty="0"/>
              <a:t>处于增长状态，则正反馈回路是主导回路</a:t>
            </a:r>
            <a:endParaRPr lang="en-US" altLang="zh-CN" dirty="0"/>
          </a:p>
          <a:p>
            <a:pPr lvl="1"/>
            <a:r>
              <a:rPr lang="zh-CN" altLang="en-US" dirty="0"/>
              <a:t>处于衰减状态，则负反馈回路是主导回路</a:t>
            </a:r>
            <a:endParaRPr lang="en-US" altLang="zh-CN" dirty="0"/>
          </a:p>
          <a:p>
            <a:pPr lvl="1"/>
            <a:r>
              <a:rPr lang="zh-CN" altLang="en-US" dirty="0"/>
              <a:t>没有变化，则系统中不存在主导回路</a:t>
            </a:r>
          </a:p>
        </p:txBody>
      </p:sp>
    </p:spTree>
    <p:extLst>
      <p:ext uri="{BB962C8B-B14F-4D97-AF65-F5344CB8AC3E}">
        <p14:creationId xmlns:p14="http://schemas.microsoft.com/office/powerpoint/2010/main" val="114136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0478A-FA4D-C044-BEB1-1FC94926533A}"/>
              </a:ext>
            </a:extLst>
          </p:cNvPr>
          <p:cNvSpPr>
            <a:spLocks noGrp="1"/>
          </p:cNvSpPr>
          <p:nvPr>
            <p:ph type="title"/>
          </p:nvPr>
        </p:nvSpPr>
        <p:spPr/>
        <p:txBody>
          <a:bodyPr/>
          <a:lstStyle/>
          <a:p>
            <a:r>
              <a:rPr kumimoji="1" lang="zh-CN" altLang="en-US" dirty="0"/>
              <a:t>二、主导回路的转移</a:t>
            </a:r>
          </a:p>
        </p:txBody>
      </p:sp>
      <p:sp>
        <p:nvSpPr>
          <p:cNvPr id="3" name="内容占位符 2">
            <a:extLst>
              <a:ext uri="{FF2B5EF4-FFF2-40B4-BE49-F238E27FC236}">
                <a16:creationId xmlns:a16="http://schemas.microsoft.com/office/drawing/2014/main" id="{24F99241-657F-5142-9AEA-D08036B5A106}"/>
              </a:ext>
            </a:extLst>
          </p:cNvPr>
          <p:cNvSpPr>
            <a:spLocks noGrp="1"/>
          </p:cNvSpPr>
          <p:nvPr>
            <p:ph idx="1"/>
          </p:nvPr>
        </p:nvSpPr>
        <p:spPr>
          <a:xfrm>
            <a:off x="1593437" y="2564904"/>
            <a:ext cx="4500976" cy="3607296"/>
          </a:xfrm>
        </p:spPr>
        <p:txBody>
          <a:bodyPr/>
          <a:lstStyle/>
          <a:p>
            <a:pPr marL="0" indent="0">
              <a:lnSpc>
                <a:spcPct val="140000"/>
              </a:lnSpc>
              <a:buNone/>
            </a:pPr>
            <a:r>
              <a:rPr lang="zh-CN" altLang="en-US" dirty="0"/>
              <a:t>某种疾病具有传播性，原始患病人数为</a:t>
            </a:r>
            <a:r>
              <a:rPr lang="en-US" altLang="zh-CN" dirty="0"/>
              <a:t>10</a:t>
            </a:r>
            <a:r>
              <a:rPr lang="zh-CN" altLang="en-US" dirty="0"/>
              <a:t>，总人口为</a:t>
            </a:r>
            <a:r>
              <a:rPr lang="en-US" altLang="zh-CN" dirty="0"/>
              <a:t>100</a:t>
            </a:r>
            <a:r>
              <a:rPr lang="zh-CN" altLang="en-US" dirty="0"/>
              <a:t>，该疾病每次接触的感染概率经过测定大致为</a:t>
            </a:r>
            <a:r>
              <a:rPr lang="en-US" altLang="zh-CN" dirty="0"/>
              <a:t>0.1</a:t>
            </a:r>
            <a:r>
              <a:rPr lang="zh-CN" altLang="en-US" dirty="0"/>
              <a:t>，而人群中的接触系数为</a:t>
            </a:r>
            <a:r>
              <a:rPr lang="en-US" altLang="zh-CN" dirty="0"/>
              <a:t>0.02</a:t>
            </a:r>
            <a:r>
              <a:rPr lang="zh-CN" altLang="en-US" dirty="0"/>
              <a:t>。</a:t>
            </a:r>
            <a:endParaRPr lang="en-US" altLang="zh-CN" dirty="0"/>
          </a:p>
          <a:p>
            <a:pPr marL="0" indent="0">
              <a:lnSpc>
                <a:spcPct val="140000"/>
              </a:lnSpc>
              <a:buNone/>
            </a:pPr>
            <a:endParaRPr kumimoji="1" lang="zh-CN" altLang="en-US" dirty="0"/>
          </a:p>
        </p:txBody>
      </p:sp>
      <p:pic>
        <p:nvPicPr>
          <p:cNvPr id="4" name="图片 3">
            <a:extLst>
              <a:ext uri="{FF2B5EF4-FFF2-40B4-BE49-F238E27FC236}">
                <a16:creationId xmlns:a16="http://schemas.microsoft.com/office/drawing/2014/main" id="{B8BAB28F-8F3B-6E4F-96DA-86F15337218B}"/>
              </a:ext>
            </a:extLst>
          </p:cNvPr>
          <p:cNvPicPr>
            <a:picLocks noChangeAspect="1"/>
          </p:cNvPicPr>
          <p:nvPr/>
        </p:nvPicPr>
        <p:blipFill>
          <a:blip r:embed="rId2"/>
          <a:stretch>
            <a:fillRect/>
          </a:stretch>
        </p:blipFill>
        <p:spPr>
          <a:xfrm>
            <a:off x="6344219" y="730252"/>
            <a:ext cx="5032018" cy="2532086"/>
          </a:xfrm>
          <a:prstGeom prst="rect">
            <a:avLst/>
          </a:prstGeom>
        </p:spPr>
      </p:pic>
      <p:sp>
        <p:nvSpPr>
          <p:cNvPr id="6" name="矩形 5">
            <a:extLst>
              <a:ext uri="{FF2B5EF4-FFF2-40B4-BE49-F238E27FC236}">
                <a16:creationId xmlns:a16="http://schemas.microsoft.com/office/drawing/2014/main" id="{4F58DF3A-AE30-344D-9FA4-C4660F25E11C}"/>
              </a:ext>
            </a:extLst>
          </p:cNvPr>
          <p:cNvSpPr/>
          <p:nvPr/>
        </p:nvSpPr>
        <p:spPr>
          <a:xfrm>
            <a:off x="1607415" y="1755212"/>
            <a:ext cx="2646878" cy="584775"/>
          </a:xfrm>
          <a:prstGeom prst="rect">
            <a:avLst/>
          </a:prstGeom>
        </p:spPr>
        <p:txBody>
          <a:bodyPr wrap="none">
            <a:spAutoFit/>
          </a:bodyPr>
          <a:lstStyle/>
          <a:p>
            <a:r>
              <a:rPr kumimoji="1" lang="zh-CN" altLang="en-US" sz="3200" dirty="0"/>
              <a:t>流行传播过程</a:t>
            </a:r>
            <a:endParaRPr lang="zh-CN" altLang="en-US" sz="3200" dirty="0"/>
          </a:p>
        </p:txBody>
      </p:sp>
    </p:spTree>
    <p:extLst>
      <p:ext uri="{BB962C8B-B14F-4D97-AF65-F5344CB8AC3E}">
        <p14:creationId xmlns:p14="http://schemas.microsoft.com/office/powerpoint/2010/main" val="23610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7BDB4-C491-4647-B102-D4B6EE5E51F4}"/>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C5D39A3B-2CCE-6D4C-96BA-77CA5D01C424}"/>
              </a:ext>
            </a:extLst>
          </p:cNvPr>
          <p:cNvSpPr>
            <a:spLocks noGrp="1"/>
          </p:cNvSpPr>
          <p:nvPr>
            <p:ph idx="1"/>
          </p:nvPr>
        </p:nvSpPr>
        <p:spPr>
          <a:xfrm>
            <a:off x="1593436" y="1600200"/>
            <a:ext cx="3743951" cy="4572000"/>
          </a:xfrm>
        </p:spPr>
        <p:txBody>
          <a:bodyPr/>
          <a:lstStyle/>
          <a:p>
            <a:pPr marL="0" indent="0">
              <a:buNone/>
            </a:pPr>
            <a:r>
              <a:rPr kumimoji="1" lang="zh-CN" altLang="en-US" dirty="0"/>
              <a:t>正负反馈回路的力量在变化中逐渐改变，形成</a:t>
            </a:r>
            <a:r>
              <a:rPr kumimoji="1" lang="en-US" altLang="zh-CN" dirty="0"/>
              <a:t>S</a:t>
            </a:r>
            <a:r>
              <a:rPr kumimoji="1" lang="zh-CN" altLang="en-US" dirty="0"/>
              <a:t>型曲线过程。</a:t>
            </a: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F0BF8876-A7EC-D441-BF68-B2811636BE6A}"/>
              </a:ext>
            </a:extLst>
          </p:cNvPr>
          <p:cNvPicPr>
            <a:picLocks noChangeAspect="1"/>
          </p:cNvPicPr>
          <p:nvPr/>
        </p:nvPicPr>
        <p:blipFill>
          <a:blip r:embed="rId2"/>
          <a:stretch>
            <a:fillRect/>
          </a:stretch>
        </p:blipFill>
        <p:spPr>
          <a:xfrm>
            <a:off x="5734372" y="260648"/>
            <a:ext cx="6234138" cy="3024336"/>
          </a:xfrm>
          <a:prstGeom prst="rect">
            <a:avLst/>
          </a:prstGeom>
        </p:spPr>
      </p:pic>
      <p:pic>
        <p:nvPicPr>
          <p:cNvPr id="5" name="图片 4">
            <a:extLst>
              <a:ext uri="{FF2B5EF4-FFF2-40B4-BE49-F238E27FC236}">
                <a16:creationId xmlns:a16="http://schemas.microsoft.com/office/drawing/2014/main" id="{3E1CC348-E4FA-B84F-A485-73960550952E}"/>
              </a:ext>
            </a:extLst>
          </p:cNvPr>
          <p:cNvPicPr>
            <a:picLocks noChangeAspect="1"/>
          </p:cNvPicPr>
          <p:nvPr/>
        </p:nvPicPr>
        <p:blipFill>
          <a:blip r:embed="rId3"/>
          <a:stretch>
            <a:fillRect/>
          </a:stretch>
        </p:blipFill>
        <p:spPr>
          <a:xfrm>
            <a:off x="5337387" y="3731942"/>
            <a:ext cx="6038850" cy="3286125"/>
          </a:xfrm>
          <a:prstGeom prst="rect">
            <a:avLst/>
          </a:prstGeom>
        </p:spPr>
      </p:pic>
      <p:pic>
        <p:nvPicPr>
          <p:cNvPr id="7" name="图片 6">
            <a:extLst>
              <a:ext uri="{FF2B5EF4-FFF2-40B4-BE49-F238E27FC236}">
                <a16:creationId xmlns:a16="http://schemas.microsoft.com/office/drawing/2014/main" id="{16AAD2DD-0A36-F044-A7F7-7C239B380E72}"/>
              </a:ext>
            </a:extLst>
          </p:cNvPr>
          <p:cNvPicPr>
            <a:picLocks noChangeAspect="1"/>
          </p:cNvPicPr>
          <p:nvPr/>
        </p:nvPicPr>
        <p:blipFill>
          <a:blip r:embed="rId4"/>
          <a:stretch>
            <a:fillRect/>
          </a:stretch>
        </p:blipFill>
        <p:spPr>
          <a:xfrm>
            <a:off x="6344219" y="730252"/>
            <a:ext cx="5032018" cy="2532086"/>
          </a:xfrm>
          <a:prstGeom prst="rect">
            <a:avLst/>
          </a:prstGeom>
        </p:spPr>
      </p:pic>
      <p:pic>
        <p:nvPicPr>
          <p:cNvPr id="8" name="图片 7">
            <a:extLst>
              <a:ext uri="{FF2B5EF4-FFF2-40B4-BE49-F238E27FC236}">
                <a16:creationId xmlns:a16="http://schemas.microsoft.com/office/drawing/2014/main" id="{CD8B40CF-89B6-0B44-8FD5-648C7A3B5EDA}"/>
              </a:ext>
            </a:extLst>
          </p:cNvPr>
          <p:cNvPicPr>
            <a:picLocks noChangeAspect="1"/>
          </p:cNvPicPr>
          <p:nvPr/>
        </p:nvPicPr>
        <p:blipFill>
          <a:blip r:embed="rId5"/>
          <a:stretch>
            <a:fillRect/>
          </a:stretch>
        </p:blipFill>
        <p:spPr>
          <a:xfrm>
            <a:off x="621804" y="3571875"/>
            <a:ext cx="5554985" cy="3086100"/>
          </a:xfrm>
          <a:prstGeom prst="rect">
            <a:avLst/>
          </a:prstGeom>
        </p:spPr>
      </p:pic>
    </p:spTree>
    <p:extLst>
      <p:ext uri="{BB962C8B-B14F-4D97-AF65-F5344CB8AC3E}">
        <p14:creationId xmlns:p14="http://schemas.microsoft.com/office/powerpoint/2010/main" val="2319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型增长模式</a:t>
            </a:r>
          </a:p>
        </p:txBody>
      </p:sp>
      <p:sp>
        <p:nvSpPr>
          <p:cNvPr id="3" name="内容占位符 2"/>
          <p:cNvSpPr>
            <a:spLocks noGrp="1"/>
          </p:cNvSpPr>
          <p:nvPr>
            <p:ph idx="1"/>
          </p:nvPr>
        </p:nvSpPr>
        <p:spPr>
          <a:xfrm>
            <a:off x="1341884" y="1603775"/>
            <a:ext cx="8533423" cy="4572000"/>
          </a:xfrm>
        </p:spPr>
        <p:txBody>
          <a:bodyPr/>
          <a:lstStyle/>
          <a:p>
            <a:r>
              <a:rPr lang="zh-CN" altLang="en-US" dirty="0"/>
              <a:t>正负回路同时存在于系统中</a:t>
            </a:r>
            <a:endParaRPr lang="en-US" altLang="zh-CN" dirty="0"/>
          </a:p>
          <a:p>
            <a:pPr lvl="1"/>
            <a:r>
              <a:rPr lang="zh-CN" altLang="en-US" dirty="0"/>
              <a:t>正反馈回路持续强化系统变化趋势</a:t>
            </a:r>
            <a:endParaRPr lang="en-US" altLang="zh-CN" dirty="0"/>
          </a:p>
          <a:p>
            <a:pPr lvl="1"/>
            <a:r>
              <a:rPr lang="zh-CN" altLang="en-US" dirty="0"/>
              <a:t>负反馈回路迫使系统向平衡点变化</a:t>
            </a:r>
            <a:endParaRPr lang="en-US" altLang="zh-CN" dirty="0"/>
          </a:p>
          <a:p>
            <a:r>
              <a:rPr lang="zh-CN" altLang="en-US" dirty="0"/>
              <a:t>主导回路</a:t>
            </a:r>
            <a:endParaRPr lang="en-US" altLang="zh-CN" dirty="0"/>
          </a:p>
          <a:p>
            <a:pPr lvl="1"/>
            <a:r>
              <a:rPr lang="zh-CN" altLang="en-US" dirty="0"/>
              <a:t>正反馈 系统对外表现出强化特征</a:t>
            </a:r>
            <a:endParaRPr lang="en-US" altLang="zh-CN" dirty="0"/>
          </a:p>
          <a:p>
            <a:pPr lvl="1"/>
            <a:r>
              <a:rPr lang="zh-CN" altLang="en-US" dirty="0"/>
              <a:t>负反馈 系统对外表现出寻的特征</a:t>
            </a:r>
            <a:endParaRPr lang="en-US" altLang="zh-CN" dirty="0"/>
          </a:p>
          <a:p>
            <a:r>
              <a:rPr lang="zh-CN" altLang="en-US" dirty="0"/>
              <a:t>主导回路的转化</a:t>
            </a:r>
            <a:endParaRPr lang="en-US" altLang="zh-CN" dirty="0"/>
          </a:p>
          <a:p>
            <a:pPr lvl="1"/>
            <a:r>
              <a:rPr lang="zh-CN" altLang="en-US" dirty="0"/>
              <a:t>发展阶段正反馈回路是主导回路</a:t>
            </a:r>
            <a:endParaRPr lang="en-US" altLang="zh-CN" dirty="0"/>
          </a:p>
          <a:p>
            <a:pPr lvl="1"/>
            <a:r>
              <a:rPr lang="zh-CN" altLang="en-US" dirty="0"/>
              <a:t>发展到一定程度负反馈成为主导回路，制约正反馈</a:t>
            </a:r>
          </a:p>
        </p:txBody>
      </p:sp>
      <p:grpSp>
        <p:nvGrpSpPr>
          <p:cNvPr id="6" name="组合 5"/>
          <p:cNvGrpSpPr/>
          <p:nvPr/>
        </p:nvGrpSpPr>
        <p:grpSpPr>
          <a:xfrm>
            <a:off x="5734372" y="260648"/>
            <a:ext cx="6073511" cy="2088232"/>
            <a:chOff x="4726260" y="2276872"/>
            <a:chExt cx="6721985" cy="2088232"/>
          </a:xfrm>
        </p:grpSpPr>
        <p:graphicFrame>
          <p:nvGraphicFramePr>
            <p:cNvPr id="4" name="图示 3"/>
            <p:cNvGraphicFramePr/>
            <p:nvPr>
              <p:extLst/>
            </p:nvPr>
          </p:nvGraphicFramePr>
          <p:xfrm>
            <a:off x="4726260" y="2276872"/>
            <a:ext cx="6721985" cy="2088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等腰三角形 4"/>
            <p:cNvSpPr/>
            <p:nvPr/>
          </p:nvSpPr>
          <p:spPr>
            <a:xfrm>
              <a:off x="7966620" y="3320988"/>
              <a:ext cx="432048" cy="3600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426806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三、路径锁定</a:t>
            </a:r>
          </a:p>
        </p:txBody>
      </p:sp>
      <p:sp>
        <p:nvSpPr>
          <p:cNvPr id="3" name="内容占位符 2"/>
          <p:cNvSpPr>
            <a:spLocks noGrp="1"/>
          </p:cNvSpPr>
          <p:nvPr>
            <p:ph idx="1"/>
          </p:nvPr>
        </p:nvSpPr>
        <p:spPr>
          <a:xfrm>
            <a:off x="1593437" y="1600200"/>
            <a:ext cx="5581096" cy="4572000"/>
          </a:xfrm>
        </p:spPr>
        <p:txBody>
          <a:bodyPr/>
          <a:lstStyle/>
          <a:p>
            <a:pPr marL="0" indent="0">
              <a:buNone/>
            </a:pPr>
            <a:r>
              <a:rPr lang="zh-CN" altLang="en-US" dirty="0"/>
              <a:t>右图小球处于两个不同类型的平衡状态</a:t>
            </a:r>
            <a:endParaRPr lang="en-US" altLang="zh-CN" dirty="0"/>
          </a:p>
          <a:p>
            <a:pPr lvl="1"/>
            <a:r>
              <a:rPr lang="zh-CN" altLang="en-US" dirty="0"/>
              <a:t>处于圆弧底部</a:t>
            </a:r>
            <a:endParaRPr lang="en-US" altLang="zh-CN" dirty="0"/>
          </a:p>
          <a:p>
            <a:pPr lvl="1"/>
            <a:r>
              <a:rPr lang="zh-CN" altLang="en-US" dirty="0"/>
              <a:t>处于圆弧顶部</a:t>
            </a:r>
            <a:endParaRPr lang="en-US" altLang="zh-CN" dirty="0"/>
          </a:p>
          <a:p>
            <a:pPr marL="0" indent="0">
              <a:buNone/>
            </a:pPr>
            <a:r>
              <a:rPr lang="zh-CN" altLang="en-US" dirty="0"/>
              <a:t>动态平衡是发展中的相对静止状态，但平衡稳定性会根据类别有明显不同。</a:t>
            </a: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7341904" y="1596768"/>
            <a:ext cx="1933575" cy="895350"/>
          </a:xfrm>
          <a:prstGeom prst="rect">
            <a:avLst/>
          </a:prstGeom>
        </p:spPr>
      </p:pic>
      <p:pic>
        <p:nvPicPr>
          <p:cNvPr id="5" name="图片 4"/>
          <p:cNvPicPr>
            <a:picLocks noChangeAspect="1"/>
          </p:cNvPicPr>
          <p:nvPr/>
        </p:nvPicPr>
        <p:blipFill>
          <a:blip r:embed="rId3"/>
          <a:stretch>
            <a:fillRect/>
          </a:stretch>
        </p:blipFill>
        <p:spPr>
          <a:xfrm>
            <a:off x="7202169" y="4365104"/>
            <a:ext cx="1847850" cy="828675"/>
          </a:xfrm>
          <a:prstGeom prst="rect">
            <a:avLst/>
          </a:prstGeom>
        </p:spPr>
      </p:pic>
      <p:pic>
        <p:nvPicPr>
          <p:cNvPr id="6" name="图片 5"/>
          <p:cNvPicPr>
            <a:picLocks noChangeAspect="1"/>
          </p:cNvPicPr>
          <p:nvPr/>
        </p:nvPicPr>
        <p:blipFill>
          <a:blip r:embed="rId4"/>
          <a:stretch>
            <a:fillRect/>
          </a:stretch>
        </p:blipFill>
        <p:spPr>
          <a:xfrm>
            <a:off x="9050018" y="1530092"/>
            <a:ext cx="2571161" cy="1250835"/>
          </a:xfrm>
          <a:prstGeom prst="rect">
            <a:avLst/>
          </a:prstGeom>
        </p:spPr>
      </p:pic>
      <p:pic>
        <p:nvPicPr>
          <p:cNvPr id="7" name="图片 6"/>
          <p:cNvPicPr>
            <a:picLocks noChangeAspect="1"/>
          </p:cNvPicPr>
          <p:nvPr/>
        </p:nvPicPr>
        <p:blipFill>
          <a:blip r:embed="rId5"/>
          <a:stretch>
            <a:fillRect/>
          </a:stretch>
        </p:blipFill>
        <p:spPr>
          <a:xfrm>
            <a:off x="9289382" y="4345389"/>
            <a:ext cx="2398312" cy="1165846"/>
          </a:xfrm>
          <a:prstGeom prst="rect">
            <a:avLst/>
          </a:prstGeom>
        </p:spPr>
      </p:pic>
      <p:sp>
        <p:nvSpPr>
          <p:cNvPr id="8" name="文本框 7"/>
          <p:cNvSpPr txBox="1"/>
          <p:nvPr/>
        </p:nvSpPr>
        <p:spPr>
          <a:xfrm>
            <a:off x="8326660" y="764704"/>
            <a:ext cx="2031325" cy="369332"/>
          </a:xfrm>
          <a:prstGeom prst="rect">
            <a:avLst/>
          </a:prstGeom>
          <a:noFill/>
        </p:spPr>
        <p:txBody>
          <a:bodyPr wrap="none" rtlCol="0">
            <a:spAutoFit/>
          </a:bodyPr>
          <a:lstStyle/>
          <a:p>
            <a:r>
              <a:rPr kumimoji="1" lang="zh-CN" altLang="en-US" dirty="0"/>
              <a:t>圆弧代表倒扣的碗</a:t>
            </a:r>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nSpc>
                <a:spcPct val="140000"/>
              </a:lnSpc>
              <a:buNone/>
            </a:pPr>
            <a:r>
              <a:rPr lang="zh-CN" altLang="en-US" dirty="0"/>
              <a:t>案例：往罐子里装石头，有黑色和白色两种石头，每次选择一种颜色的石头放进去。每次向罐子里放什么颜色的石头时随机的，下一次放入白色或黑色石头的概率等于当前该颜色石头在罐子里的比例。</a:t>
            </a:r>
            <a:endParaRPr lang="en-US" altLang="zh-CN" dirty="0"/>
          </a:p>
        </p:txBody>
      </p:sp>
    </p:spTree>
    <p:extLst>
      <p:ext uri="{BB962C8B-B14F-4D97-AF65-F5344CB8AC3E}">
        <p14:creationId xmlns:p14="http://schemas.microsoft.com/office/powerpoint/2010/main" val="179265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WindowsApps.WindowsAppsListBox" Revision="1" Stencil="System.Storyboarding.WindowsApps" StencilVersion="0.1"/>
</Control>
</file>

<file path=customXml/item2.xml><?xml version="1.0" encoding="utf-8"?>
<Control xmlns="http://schemas.microsoft.com/VisualStudio/2011/storyboarding/control">
  <Id Name="System.Storyboarding.WindowsApps.WindowsAppsProgressRing" Revision="1" Stencil="System.Storyboarding.WindowsApps"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System.Storyboarding.Common.TextInput" Revision="1" Stencil="System.Storyboarding.Comm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Common.DragSelection" Revision="1" Stencil="System.Storyboarding.Common" StencilVersion="0.1"/>
</Control>
</file>

<file path=customXml/item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Props1.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2.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3.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5.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customXml/itemProps6.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7.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722</TotalTime>
  <Words>685</Words>
  <Application>Microsoft Macintosh PowerPoint</Application>
  <PresentationFormat>自定义</PresentationFormat>
  <Paragraphs>68</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华文行楷</vt:lpstr>
      <vt:lpstr>楷体</vt:lpstr>
      <vt:lpstr>微软雅黑</vt:lpstr>
      <vt:lpstr>Arial</vt:lpstr>
      <vt:lpstr>Euphemia</vt:lpstr>
      <vt:lpstr>Wingdings</vt:lpstr>
      <vt:lpstr>数学 16x9</vt:lpstr>
      <vt:lpstr>物流系统建模与仿真</vt:lpstr>
      <vt:lpstr>一、多回路系统中的主导回路</vt:lpstr>
      <vt:lpstr>主导回路</vt:lpstr>
      <vt:lpstr>主导回路的表现</vt:lpstr>
      <vt:lpstr>二、主导回路的转移</vt:lpstr>
      <vt:lpstr>PowerPoint 演示文稿</vt:lpstr>
      <vt:lpstr>S型增长模式</vt:lpstr>
      <vt:lpstr>三、路径锁定</vt:lpstr>
      <vt:lpstr>PowerPoint 演示文稿</vt:lpstr>
      <vt:lpstr>PowerPoint 演示文稿</vt:lpstr>
      <vt:lpstr>PowerPoint 演示文稿</vt:lpstr>
      <vt:lpstr>PowerPoint 演示文稿</vt:lpstr>
      <vt:lpstr>PowerPoint 演示文稿</vt:lpstr>
      <vt:lpstr>PowerPoint 演示文稿</vt:lpstr>
      <vt:lpstr>正反馈与路径依赖的形成特征</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69</cp:revision>
  <dcterms:created xsi:type="dcterms:W3CDTF">2018-02-25T17:57:50Z</dcterms:created>
  <dcterms:modified xsi:type="dcterms:W3CDTF">2019-04-14T12:35:02Z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