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5"/>
  </p:notesMasterIdLst>
  <p:handoutMasterIdLst>
    <p:handoutMasterId r:id="rId26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0" r:id="rId21"/>
    <p:sldId id="268" r:id="rId22"/>
    <p:sldId id="269" r:id="rId23"/>
    <p:sldId id="271" r:id="rId2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824" autoAdjust="0"/>
  </p:normalViewPr>
  <p:slideViewPr>
    <p:cSldViewPr showGuides="1">
      <p:cViewPr varScale="1">
        <p:scale>
          <a:sx n="110" d="100"/>
          <a:sy n="110" d="100"/>
        </p:scale>
        <p:origin x="672" y="1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2019年5月23日 Thursday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2019年5月23日 Thursday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2019年5月23日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2019年5月23日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2019年5月23日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2019年5月23日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2019年5月23日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2019年5月23日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2019年5月23日 Thursday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2019年5月23日 Thursday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2019年5月23日 Thursday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2019年5月23日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2019年5月23日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2019年5月23日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第十六节 老化链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599975-4F92-924F-9D22-8AD9B71C1E1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参数分析方法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参数是我们分析模型时候的重要着手点</a:t>
            </a:r>
            <a:endParaRPr lang="en-US" altLang="zh-CN" dirty="0"/>
          </a:p>
          <a:p>
            <a:r>
              <a:rPr lang="zh-CN" altLang="en-US" dirty="0"/>
              <a:t>通过调节参数，观察模型流量存量如何发生变化，甚至合适发生质变</a:t>
            </a:r>
            <a:endParaRPr lang="en-US" altLang="zh-CN" dirty="0"/>
          </a:p>
          <a:p>
            <a:r>
              <a:rPr lang="zh-CN" altLang="en-US" dirty="0"/>
              <a:t>便于从动态性角度把握模型性质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92" y="1117599"/>
            <a:ext cx="2019300" cy="60007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9406780" y="980728"/>
            <a:ext cx="72008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93626"/>
            <a:ext cx="9957431" cy="55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7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参数分析方法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161" y="692696"/>
            <a:ext cx="3648075" cy="2200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31" y="3674412"/>
            <a:ext cx="4981575" cy="3209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9815" y="2084359"/>
            <a:ext cx="5089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参数分析方法：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直接拖动参数下方的滑块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点击滑块边上的左右箭头，调查手动输入界面</a:t>
            </a:r>
          </a:p>
        </p:txBody>
      </p:sp>
    </p:spTree>
    <p:extLst>
      <p:ext uri="{BB962C8B-B14F-4D97-AF65-F5344CB8AC3E}">
        <p14:creationId xmlns:p14="http://schemas.microsoft.com/office/powerpoint/2010/main" val="212496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参数分析方法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其他变量调节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右键点击存量方块，打开存量变量的调节滑块，同时也可以手动输入相关参数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其他变量类同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37" y="3230116"/>
            <a:ext cx="3581400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3717032"/>
            <a:ext cx="46577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3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尝试分析晋升链模型中两个存量对哪些参数的变化较为敏感？</a:t>
            </a:r>
            <a:endParaRPr lang="en-US" altLang="zh-CN" dirty="0"/>
          </a:p>
          <a:p>
            <a:r>
              <a:rPr lang="zh-CN" altLang="en-US" dirty="0"/>
              <a:t>总数是如何影响类别群体数量？</a:t>
            </a:r>
          </a:p>
        </p:txBody>
      </p:sp>
    </p:spTree>
    <p:extLst>
      <p:ext uri="{BB962C8B-B14F-4D97-AF65-F5344CB8AC3E}">
        <p14:creationId xmlns:p14="http://schemas.microsoft.com/office/powerpoint/2010/main" val="253015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148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三阶晋升链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97" y="836712"/>
            <a:ext cx="10181649" cy="54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0920"/>
          </a:xfrm>
        </p:spPr>
        <p:txBody>
          <a:bodyPr/>
          <a:lstStyle/>
          <a:p>
            <a:r>
              <a:rPr lang="zh-CN" altLang="en-US" dirty="0"/>
              <a:t>部分参数设置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93436" y="908721"/>
            <a:ext cx="819006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助理教授</a:t>
            </a:r>
            <a:r>
              <a:rPr lang="en-US" altLang="zh-CN" dirty="0"/>
              <a:t>=INTEG(</a:t>
            </a:r>
            <a:r>
              <a:rPr lang="zh-CN" altLang="en-US" dirty="0"/>
              <a:t>助理教授聘用速率</a:t>
            </a:r>
            <a:r>
              <a:rPr lang="en-US" altLang="zh-CN" dirty="0"/>
              <a:t>-</a:t>
            </a:r>
            <a:r>
              <a:rPr lang="zh-CN" altLang="en-US" dirty="0"/>
              <a:t>助理教授提升速率</a:t>
            </a:r>
            <a:r>
              <a:rPr lang="en-US" altLang="zh-CN" dirty="0"/>
              <a:t>-</a:t>
            </a:r>
            <a:r>
              <a:rPr lang="zh-CN" altLang="en-US" dirty="0"/>
              <a:t>助理教授离职速率</a:t>
            </a:r>
            <a:r>
              <a:rPr lang="en-US" altLang="zh-CN" dirty="0"/>
              <a:t>,200)</a:t>
            </a:r>
          </a:p>
          <a:p>
            <a:r>
              <a:rPr lang="zh-CN" altLang="en-US" dirty="0"/>
              <a:t>副教授</a:t>
            </a:r>
            <a:r>
              <a:rPr lang="en-US" altLang="zh-CN" dirty="0"/>
              <a:t>=INTEG(</a:t>
            </a:r>
            <a:r>
              <a:rPr lang="zh-CN" altLang="en-US" dirty="0"/>
              <a:t>助理教授提升速率</a:t>
            </a:r>
            <a:r>
              <a:rPr lang="en-US" altLang="zh-CN" dirty="0"/>
              <a:t>-</a:t>
            </a:r>
            <a:r>
              <a:rPr lang="zh-CN" altLang="en-US" dirty="0"/>
              <a:t>副教授提升速率</a:t>
            </a:r>
            <a:r>
              <a:rPr lang="en-US" altLang="zh-CN" dirty="0"/>
              <a:t>-</a:t>
            </a:r>
            <a:r>
              <a:rPr lang="zh-CN" altLang="en-US" dirty="0"/>
              <a:t>副教授离职速率</a:t>
            </a:r>
            <a:r>
              <a:rPr lang="en-US" altLang="zh-CN" dirty="0"/>
              <a:t>,150)</a:t>
            </a:r>
          </a:p>
          <a:p>
            <a:r>
              <a:rPr lang="zh-CN" altLang="en-US" dirty="0"/>
              <a:t>教授</a:t>
            </a:r>
            <a:r>
              <a:rPr lang="en-US" altLang="zh-CN" dirty="0"/>
              <a:t>=INTEG(</a:t>
            </a:r>
            <a:r>
              <a:rPr lang="zh-CN" altLang="en-US" dirty="0"/>
              <a:t>副教授提升速率</a:t>
            </a:r>
            <a:r>
              <a:rPr lang="en-US" altLang="zh-CN" dirty="0"/>
              <a:t>-</a:t>
            </a:r>
            <a:r>
              <a:rPr lang="zh-CN" altLang="en-US" dirty="0"/>
              <a:t>教授退休速率</a:t>
            </a:r>
            <a:r>
              <a:rPr lang="en-US" altLang="zh-CN" dirty="0"/>
              <a:t>,50)</a:t>
            </a:r>
          </a:p>
          <a:p>
            <a:r>
              <a:rPr lang="zh-CN" altLang="en-US" dirty="0"/>
              <a:t>助理教授聘用速率</a:t>
            </a:r>
            <a:r>
              <a:rPr lang="en-US" altLang="zh-CN" dirty="0"/>
              <a:t>=10</a:t>
            </a:r>
          </a:p>
          <a:p>
            <a:endParaRPr lang="en-US" altLang="zh-CN" dirty="0"/>
          </a:p>
          <a:p>
            <a:r>
              <a:rPr lang="zh-CN" altLang="en-US" dirty="0"/>
              <a:t>助理教授提升速率</a:t>
            </a:r>
            <a:r>
              <a:rPr lang="en-US" altLang="zh-CN" dirty="0"/>
              <a:t>=</a:t>
            </a:r>
            <a:r>
              <a:rPr lang="zh-CN" altLang="en-US" dirty="0"/>
              <a:t>助理教授评审速率*助理教授提升比例</a:t>
            </a:r>
            <a:endParaRPr lang="en-US" altLang="zh-CN" dirty="0"/>
          </a:p>
          <a:p>
            <a:r>
              <a:rPr lang="zh-CN" altLang="en-US" dirty="0"/>
              <a:t>助理教授离职速率</a:t>
            </a:r>
            <a:r>
              <a:rPr lang="en-US" altLang="zh-CN" dirty="0"/>
              <a:t>=</a:t>
            </a:r>
            <a:r>
              <a:rPr lang="zh-CN" altLang="en-US" dirty="0"/>
              <a:t>助理教授评审速率*</a:t>
            </a:r>
            <a:r>
              <a:rPr lang="en-US" altLang="zh-CN" dirty="0"/>
              <a:t>(1-</a:t>
            </a:r>
            <a:r>
              <a:rPr lang="zh-CN" altLang="en-US" dirty="0"/>
              <a:t>助理教授提升比例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助理教授评审速率</a:t>
            </a:r>
            <a:r>
              <a:rPr lang="en-US" altLang="zh-CN" dirty="0"/>
              <a:t>=</a:t>
            </a:r>
            <a:r>
              <a:rPr lang="zh-CN" altLang="en-US" dirty="0"/>
              <a:t>助理教授</a:t>
            </a:r>
            <a:r>
              <a:rPr lang="en-US" altLang="zh-CN" dirty="0"/>
              <a:t>/</a:t>
            </a:r>
            <a:r>
              <a:rPr lang="zh-CN" altLang="en-US" dirty="0"/>
              <a:t>助理教授提升评审平均时间</a:t>
            </a:r>
            <a:endParaRPr lang="en-US" altLang="zh-CN" dirty="0"/>
          </a:p>
          <a:p>
            <a:r>
              <a:rPr lang="zh-CN" altLang="en-US" dirty="0"/>
              <a:t>助理教授提升评审平均时间</a:t>
            </a:r>
            <a:r>
              <a:rPr lang="en-US" altLang="zh-CN" dirty="0"/>
              <a:t>=3</a:t>
            </a:r>
          </a:p>
          <a:p>
            <a:r>
              <a:rPr lang="zh-CN" altLang="en-US" dirty="0"/>
              <a:t>助理教授提升比例</a:t>
            </a:r>
            <a:r>
              <a:rPr lang="en-US" altLang="zh-CN" dirty="0"/>
              <a:t>=0.5</a:t>
            </a:r>
          </a:p>
          <a:p>
            <a:endParaRPr lang="en-US" altLang="zh-CN" dirty="0"/>
          </a:p>
          <a:p>
            <a:r>
              <a:rPr lang="zh-CN" altLang="en-US" dirty="0"/>
              <a:t>副教授提升速率</a:t>
            </a:r>
            <a:r>
              <a:rPr lang="en-US" altLang="zh-CN" dirty="0"/>
              <a:t>=</a:t>
            </a:r>
            <a:r>
              <a:rPr lang="zh-CN" altLang="en-US" dirty="0"/>
              <a:t>副教授评审速率*副教授提升比例</a:t>
            </a:r>
            <a:endParaRPr lang="en-US" altLang="zh-CN" dirty="0"/>
          </a:p>
          <a:p>
            <a:r>
              <a:rPr lang="zh-CN" altLang="en-US" dirty="0"/>
              <a:t>副教授离职速率</a:t>
            </a:r>
            <a:r>
              <a:rPr lang="en-US" altLang="zh-CN" dirty="0"/>
              <a:t>=</a:t>
            </a:r>
            <a:r>
              <a:rPr lang="zh-CN" altLang="en-US" dirty="0"/>
              <a:t>副教授评审速率*</a:t>
            </a:r>
            <a:r>
              <a:rPr lang="en-US" altLang="zh-CN" dirty="0"/>
              <a:t>(1-</a:t>
            </a:r>
            <a:r>
              <a:rPr lang="zh-CN" altLang="en-US" dirty="0"/>
              <a:t>副教授提升比例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副教授评审速率</a:t>
            </a:r>
            <a:r>
              <a:rPr lang="en-US" altLang="zh-CN" dirty="0"/>
              <a:t>=</a:t>
            </a:r>
            <a:r>
              <a:rPr lang="zh-CN" altLang="en-US" dirty="0"/>
              <a:t>副教授</a:t>
            </a:r>
            <a:r>
              <a:rPr lang="en-US" altLang="zh-CN" dirty="0"/>
              <a:t>/</a:t>
            </a:r>
            <a:r>
              <a:rPr lang="zh-CN" altLang="en-US" dirty="0"/>
              <a:t>副教授提升评审平均时间</a:t>
            </a:r>
            <a:endParaRPr lang="en-US" altLang="zh-CN" dirty="0"/>
          </a:p>
          <a:p>
            <a:r>
              <a:rPr lang="zh-CN" altLang="en-US" dirty="0"/>
              <a:t>副教授提升评审平均时间</a:t>
            </a:r>
            <a:r>
              <a:rPr lang="en-US" altLang="zh-CN" dirty="0"/>
              <a:t>=5</a:t>
            </a:r>
          </a:p>
          <a:p>
            <a:r>
              <a:rPr lang="zh-CN" altLang="en-US" dirty="0"/>
              <a:t>副教授提升比例</a:t>
            </a:r>
            <a:r>
              <a:rPr lang="en-US" altLang="zh-CN" dirty="0"/>
              <a:t>=0.5</a:t>
            </a:r>
          </a:p>
          <a:p>
            <a:endParaRPr lang="en-US" altLang="zh-CN" dirty="0"/>
          </a:p>
          <a:p>
            <a:r>
              <a:rPr lang="zh-CN" altLang="en-US" dirty="0"/>
              <a:t>教授退休速率</a:t>
            </a:r>
            <a:r>
              <a:rPr lang="en-US" altLang="zh-CN" dirty="0"/>
              <a:t>=</a:t>
            </a:r>
            <a:r>
              <a:rPr lang="zh-CN" altLang="en-US" dirty="0"/>
              <a:t>教授</a:t>
            </a:r>
            <a:r>
              <a:rPr lang="en-US" altLang="zh-CN" dirty="0"/>
              <a:t>/</a:t>
            </a:r>
            <a:r>
              <a:rPr lang="zh-CN" altLang="en-US" dirty="0"/>
              <a:t>教授平均供职时间</a:t>
            </a:r>
            <a:endParaRPr lang="en-US" altLang="zh-CN" dirty="0"/>
          </a:p>
          <a:p>
            <a:r>
              <a:rPr lang="zh-CN" altLang="en-US" dirty="0"/>
              <a:t>教授平均供职时间</a:t>
            </a:r>
            <a:r>
              <a:rPr lang="en-US" altLang="zh-CN" dirty="0"/>
              <a:t>=35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78788" y="3501008"/>
            <a:ext cx="1953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STEP=1</a:t>
            </a:r>
          </a:p>
          <a:p>
            <a:r>
              <a:rPr lang="en-US" altLang="zh-CN" dirty="0"/>
              <a:t>FINAL TIME =100</a:t>
            </a:r>
          </a:p>
          <a:p>
            <a:r>
              <a:rPr lang="en-US" altLang="zh-CN" dirty="0"/>
              <a:t>INITIAL TIME 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55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</a:t>
            </a:r>
            <a:r>
              <a:rPr lang="en-US" altLang="zh-CN" dirty="0"/>
              <a:t>-</a:t>
            </a:r>
            <a:r>
              <a:rPr lang="zh-CN" altLang="en-US" dirty="0"/>
              <a:t>存量结构的演变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20" y="3234717"/>
            <a:ext cx="7646698" cy="31344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3624" y="1414720"/>
            <a:ext cx="10055928" cy="18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在一个业务流程的仿真模型中，</a:t>
            </a:r>
            <a:r>
              <a:rPr lang="zh-CN" altLang="en-US" sz="2400" dirty="0">
                <a:solidFill>
                  <a:srgbClr val="7030A0"/>
                </a:solidFill>
              </a:rPr>
              <a:t>流量</a:t>
            </a:r>
            <a:r>
              <a:rPr lang="en-US" altLang="zh-CN" sz="2400" dirty="0">
                <a:solidFill>
                  <a:srgbClr val="7030A0"/>
                </a:solidFill>
              </a:rPr>
              <a:t>-</a:t>
            </a:r>
            <a:r>
              <a:rPr lang="zh-CN" altLang="en-US" sz="2400" dirty="0">
                <a:solidFill>
                  <a:srgbClr val="7030A0"/>
                </a:solidFill>
              </a:rPr>
              <a:t>存量</a:t>
            </a:r>
            <a:r>
              <a:rPr lang="zh-CN" altLang="en-US" sz="2400" dirty="0"/>
              <a:t>结构构成了模型的最重要部分。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“流量</a:t>
            </a:r>
            <a:r>
              <a:rPr lang="en-US" altLang="zh-CN" sz="2400" dirty="0"/>
              <a:t>-</a:t>
            </a:r>
            <a:r>
              <a:rPr lang="zh-CN" altLang="en-US" sz="2400" dirty="0"/>
              <a:t>存量”结构中数据保持守恒特性：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二阶串联系统中，如右图，由“订货”导入的数量和“销售”导出的数量最终都会相等，只是时间上或许存在滞后。</a:t>
            </a: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</a:t>
            </a:r>
            <a:r>
              <a:rPr lang="en-US" altLang="zh-CN" dirty="0"/>
              <a:t>-</a:t>
            </a:r>
            <a:r>
              <a:rPr lang="zh-CN" altLang="en-US" dirty="0"/>
              <a:t>存量结构的演变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04482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流量</a:t>
            </a:r>
            <a:r>
              <a:rPr lang="en-US" altLang="zh-CN" sz="2000" dirty="0"/>
              <a:t>-</a:t>
            </a:r>
            <a:r>
              <a:rPr lang="zh-CN" altLang="en-US" sz="2000" dirty="0"/>
              <a:t>存量结构中数量不会凭空产生或消失，必须有源和漏产生或导出数据</a:t>
            </a:r>
            <a:endParaRPr lang="en-US" altLang="zh-CN" sz="2000" dirty="0"/>
          </a:p>
          <a:p>
            <a:r>
              <a:rPr lang="zh-CN" altLang="en-US" sz="2000" dirty="0"/>
              <a:t>存量可以对应多个流量，存量依然保持业务数据上的一致性。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27" y="4293096"/>
            <a:ext cx="6825410" cy="18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</a:t>
            </a:r>
            <a:r>
              <a:rPr lang="en-US" altLang="zh-CN" dirty="0"/>
              <a:t>-</a:t>
            </a:r>
            <a:r>
              <a:rPr lang="zh-CN" altLang="en-US" dirty="0"/>
              <a:t>存量结构的演变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284952" cy="45720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对比右侧两个二阶系统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两个存量之间数据的流动是否保持守恒？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由流量连接起来的存量系统，和由信息链连接起来的有什么不一样？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707" y="331705"/>
            <a:ext cx="5307708" cy="25932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00" y="2780928"/>
            <a:ext cx="5354850" cy="39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</a:t>
            </a:r>
            <a:r>
              <a:rPr lang="en-US" altLang="zh-CN" dirty="0"/>
              <a:t>-</a:t>
            </a:r>
            <a:r>
              <a:rPr lang="zh-CN" altLang="en-US" dirty="0"/>
              <a:t>存量结构的演变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下方两个系统模型是对同一家公司员工数量的仿真建模，分析它们之间的关系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4293096"/>
            <a:ext cx="5184576" cy="842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3578961"/>
            <a:ext cx="5307708" cy="25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0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老化链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3564872" cy="45720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又称“发展链”、“晋升链”。</a:t>
            </a:r>
            <a:endParaRPr lang="en-US" altLang="zh-CN" sz="2400" dirty="0"/>
          </a:p>
          <a:p>
            <a:r>
              <a:rPr lang="zh-CN" altLang="en-US" sz="2400" dirty="0"/>
              <a:t>描述了由多个存量组成的发展阶段、群体类别的动态变化。</a:t>
            </a:r>
            <a:endParaRPr lang="en-US" altLang="zh-CN" sz="2400" dirty="0"/>
          </a:p>
          <a:p>
            <a:r>
              <a:rPr lang="zh-CN" altLang="en-US" sz="2400" dirty="0"/>
              <a:t>课本</a:t>
            </a:r>
            <a:r>
              <a:rPr lang="en-US" altLang="zh-CN" sz="2400" dirty="0"/>
              <a:t>P148</a:t>
            </a:r>
            <a:r>
              <a:rPr lang="zh-CN" altLang="en-US" sz="2400" dirty="0"/>
              <a:t>描述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92" y="149094"/>
            <a:ext cx="7030261" cy="64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5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成长问题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企业员工总数可以分为新员工和熟练员工两大类，一般新员工刚刚进入行业，对业务熟悉程度不高（生产率仅相当于熟练员工的</a:t>
            </a:r>
            <a:r>
              <a:rPr lang="en-US" altLang="zh-CN" sz="2000" dirty="0"/>
              <a:t>25%</a:t>
            </a:r>
            <a:r>
              <a:rPr lang="zh-CN" altLang="en-US" sz="2000" dirty="0"/>
              <a:t>），需要一段时间的实践和培养之后才能逐步晋升为熟练员工，而许多行业很难通过直接雇佣获得熟练员工，仅能通过招聘新员工并培养之后获得</a:t>
            </a:r>
            <a:r>
              <a:rPr lang="en-US" altLang="zh-CN" sz="2000" dirty="0"/>
              <a:t>.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新员工招聘数量是根据企业员工总数新员工的平均成长时间为</a:t>
            </a:r>
            <a:r>
              <a:rPr lang="en-US" altLang="zh-CN" sz="2000" dirty="0"/>
              <a:t>100</a:t>
            </a:r>
            <a:r>
              <a:rPr lang="zh-CN" altLang="en-US" sz="2000" dirty="0"/>
              <a:t>周，老员工平均供职时间为</a:t>
            </a:r>
            <a:r>
              <a:rPr lang="en-US" altLang="zh-CN" sz="2000" dirty="0"/>
              <a:t>10</a:t>
            </a:r>
            <a:r>
              <a:rPr lang="zh-CN" altLang="en-US" sz="2000" dirty="0"/>
              <a:t>年左右，转化为每周离职率约为</a:t>
            </a:r>
            <a:r>
              <a:rPr lang="en-US" altLang="zh-CN" sz="2000" dirty="0"/>
              <a:t>0.002/</a:t>
            </a:r>
            <a:r>
              <a:rPr lang="zh-CN" altLang="en-US" sz="2000" dirty="0"/>
              <a:t>周，而新手离职率较高，假设为</a:t>
            </a:r>
            <a:r>
              <a:rPr lang="en-US" altLang="zh-CN" sz="2000" dirty="0"/>
              <a:t>0.02</a:t>
            </a:r>
          </a:p>
        </p:txBody>
      </p:sp>
    </p:spTree>
    <p:extLst>
      <p:ext uri="{BB962C8B-B14F-4D97-AF65-F5344CB8AC3E}">
        <p14:creationId xmlns:p14="http://schemas.microsoft.com/office/powerpoint/2010/main" val="9960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成长问题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把模型中的延迟都视作一阶，那么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新手离职速率</a:t>
            </a:r>
            <a:r>
              <a:rPr lang="en-US" altLang="zh-CN" dirty="0"/>
              <a:t>=</a:t>
            </a:r>
            <a:r>
              <a:rPr lang="zh-CN" altLang="en-US" dirty="0"/>
              <a:t>新手人数</a:t>
            </a:r>
            <a:r>
              <a:rPr lang="en-US" altLang="zh-CN" dirty="0"/>
              <a:t>X</a:t>
            </a:r>
            <a:r>
              <a:rPr lang="zh-CN" altLang="en-US" dirty="0"/>
              <a:t>新手离职比例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熟练工离职速率</a:t>
            </a:r>
            <a:r>
              <a:rPr lang="en-US" altLang="zh-CN" dirty="0"/>
              <a:t>=</a:t>
            </a:r>
            <a:r>
              <a:rPr lang="zh-CN" altLang="en-US" dirty="0"/>
              <a:t>熟练工人数</a:t>
            </a:r>
            <a:r>
              <a:rPr lang="en-US" altLang="zh-CN" dirty="0"/>
              <a:t>X</a:t>
            </a:r>
            <a:r>
              <a:rPr lang="zh-CN" altLang="en-US" dirty="0"/>
              <a:t>熟练工离职比例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新手成长速率</a:t>
            </a:r>
            <a:r>
              <a:rPr lang="en-US" altLang="zh-CN" dirty="0"/>
              <a:t>=</a:t>
            </a:r>
            <a:r>
              <a:rPr lang="zh-CN" altLang="en-US" dirty="0"/>
              <a:t>新手人数</a:t>
            </a:r>
            <a:r>
              <a:rPr lang="en-US" altLang="zh-CN" dirty="0"/>
              <a:t>/</a:t>
            </a:r>
            <a:r>
              <a:rPr lang="zh-CN" altLang="en-US" dirty="0"/>
              <a:t>新手成长时间</a:t>
            </a:r>
            <a:endParaRPr lang="en-US" altLang="zh-CN" dirty="0"/>
          </a:p>
          <a:p>
            <a:r>
              <a:rPr lang="zh-CN" altLang="en-US" dirty="0"/>
              <a:t>公司需要补充足够的员工满足生产需求，考虑两个方面：离职的数量、总员工需要增长的数量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新手雇佣速率</a:t>
            </a:r>
            <a:r>
              <a:rPr lang="en-US" altLang="zh-CN" dirty="0"/>
              <a:t>=</a:t>
            </a:r>
            <a:r>
              <a:rPr lang="zh-CN" altLang="en-US" dirty="0"/>
              <a:t>总离职率</a:t>
            </a:r>
            <a:r>
              <a:rPr lang="en-US" altLang="zh-CN" dirty="0"/>
              <a:t>+</a:t>
            </a:r>
            <a:r>
              <a:rPr lang="zh-CN" altLang="en-US" dirty="0"/>
              <a:t>工人总数增长率</a:t>
            </a:r>
            <a:r>
              <a:rPr lang="en-US" altLang="zh-CN" dirty="0"/>
              <a:t>X</a:t>
            </a:r>
            <a:r>
              <a:rPr lang="zh-CN" altLang="en-US" dirty="0"/>
              <a:t>工人总数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总离职率</a:t>
            </a:r>
            <a:r>
              <a:rPr lang="en-US" altLang="zh-CN" dirty="0"/>
              <a:t>=</a:t>
            </a:r>
            <a:r>
              <a:rPr lang="zh-CN" altLang="en-US" dirty="0"/>
              <a:t>新手离职率</a:t>
            </a:r>
            <a:r>
              <a:rPr lang="en-US" altLang="zh-CN" dirty="0"/>
              <a:t>+</a:t>
            </a:r>
            <a:r>
              <a:rPr lang="zh-CN" altLang="en-US" dirty="0"/>
              <a:t>熟练工离职率</a:t>
            </a:r>
          </a:p>
        </p:txBody>
      </p:sp>
    </p:spTree>
    <p:extLst>
      <p:ext uri="{BB962C8B-B14F-4D97-AF65-F5344CB8AC3E}">
        <p14:creationId xmlns:p14="http://schemas.microsoft.com/office/powerpoint/2010/main" val="197206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成长问题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4" y="1417637"/>
            <a:ext cx="9188611" cy="52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730</TotalTime>
  <Words>780</Words>
  <Application>Microsoft Macintosh PowerPoint</Application>
  <PresentationFormat>自定义</PresentationFormat>
  <Paragraphs>72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Euphemia</vt:lpstr>
      <vt:lpstr>数学 16x9</vt:lpstr>
      <vt:lpstr>物流系统建模与仿真</vt:lpstr>
      <vt:lpstr>流量-存量结构的演变</vt:lpstr>
      <vt:lpstr>流量-存量结构的演变</vt:lpstr>
      <vt:lpstr>流量-存量结构的演变</vt:lpstr>
      <vt:lpstr>流量-存量结构的演变</vt:lpstr>
      <vt:lpstr>老化链</vt:lpstr>
      <vt:lpstr>成长问题</vt:lpstr>
      <vt:lpstr>成长问题</vt:lpstr>
      <vt:lpstr>成长问题</vt:lpstr>
      <vt:lpstr>参数分析方法</vt:lpstr>
      <vt:lpstr>PowerPoint 演示文稿</vt:lpstr>
      <vt:lpstr>参数分析方法</vt:lpstr>
      <vt:lpstr>参数分析方法</vt:lpstr>
      <vt:lpstr>练习</vt:lpstr>
      <vt:lpstr>三阶晋升链</vt:lpstr>
      <vt:lpstr>部分参数设置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56</cp:revision>
  <dcterms:created xsi:type="dcterms:W3CDTF">2018-02-25T17:57:50Z</dcterms:created>
  <dcterms:modified xsi:type="dcterms:W3CDTF">2019-05-23T15:18:43Z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