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35"/>
  </p:notesMasterIdLst>
  <p:handoutMasterIdLst>
    <p:handoutMasterId r:id="rId36"/>
  </p:handoutMasterIdLst>
  <p:sldIdLst>
    <p:sldId id="256" r:id="rId9"/>
    <p:sldId id="261" r:id="rId10"/>
    <p:sldId id="300" r:id="rId11"/>
    <p:sldId id="265" r:id="rId12"/>
    <p:sldId id="295" r:id="rId13"/>
    <p:sldId id="273" r:id="rId14"/>
    <p:sldId id="296" r:id="rId15"/>
    <p:sldId id="263" r:id="rId16"/>
    <p:sldId id="288" r:id="rId17"/>
    <p:sldId id="277" r:id="rId18"/>
    <p:sldId id="278" r:id="rId19"/>
    <p:sldId id="297" r:id="rId20"/>
    <p:sldId id="266" r:id="rId21"/>
    <p:sldId id="282" r:id="rId22"/>
    <p:sldId id="283" r:id="rId23"/>
    <p:sldId id="264" r:id="rId24"/>
    <p:sldId id="286" r:id="rId25"/>
    <p:sldId id="298" r:id="rId26"/>
    <p:sldId id="302" r:id="rId27"/>
    <p:sldId id="299" r:id="rId28"/>
    <p:sldId id="267" r:id="rId29"/>
    <p:sldId id="279" r:id="rId30"/>
    <p:sldId id="271" r:id="rId31"/>
    <p:sldId id="257" r:id="rId32"/>
    <p:sldId id="268" r:id="rId33"/>
    <p:sldId id="301" r:id="rId3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73388" autoAdjust="0"/>
  </p:normalViewPr>
  <p:slideViewPr>
    <p:cSldViewPr showGuides="1">
      <p:cViewPr>
        <p:scale>
          <a:sx n="70" d="100"/>
          <a:sy n="70" d="100"/>
        </p:scale>
        <p:origin x="1056" y="37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017FD-EEB6-4792-88B1-2F3401AB63EA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666CF3D-E439-4B73-86B1-2218F2A24931}">
      <dgm:prSet phldrT="[文本]"/>
      <dgm:spPr/>
      <dgm:t>
        <a:bodyPr/>
        <a:lstStyle/>
        <a:p>
          <a:r>
            <a:rPr lang="zh-CN" altLang="en-US" dirty="0"/>
            <a:t>明确问题</a:t>
          </a:r>
        </a:p>
      </dgm:t>
    </dgm:pt>
    <dgm:pt modelId="{BCA46D2F-13F1-4ECD-94F8-8D37FBAE1066}" type="parTrans" cxnId="{F1111FD9-E739-456F-AD53-1F30C11E53A3}">
      <dgm:prSet/>
      <dgm:spPr/>
      <dgm:t>
        <a:bodyPr/>
        <a:lstStyle/>
        <a:p>
          <a:endParaRPr lang="zh-CN" altLang="en-US"/>
        </a:p>
      </dgm:t>
    </dgm:pt>
    <dgm:pt modelId="{B90DC3AA-A54A-4619-8B74-26CA96681ABA}" type="sibTrans" cxnId="{F1111FD9-E739-456F-AD53-1F30C11E53A3}">
      <dgm:prSet/>
      <dgm:spPr/>
      <dgm:t>
        <a:bodyPr/>
        <a:lstStyle/>
        <a:p>
          <a:endParaRPr lang="zh-CN" altLang="en-US"/>
        </a:p>
      </dgm:t>
    </dgm:pt>
    <dgm:pt modelId="{6A4E6956-A444-4AAA-BAD4-0DAD7B2E2C7A}">
      <dgm:prSet phldrT="[文本]"/>
      <dgm:spPr/>
      <dgm:t>
        <a:bodyPr/>
        <a:lstStyle/>
        <a:p>
          <a:r>
            <a:rPr lang="zh-CN" altLang="en-US" dirty="0"/>
            <a:t>动态分析</a:t>
          </a:r>
        </a:p>
      </dgm:t>
    </dgm:pt>
    <dgm:pt modelId="{ED0D4082-2701-4386-8F13-78F5818E4978}" type="parTrans" cxnId="{06ADAC4C-D1FF-4515-A77C-BF4D5825EE04}">
      <dgm:prSet/>
      <dgm:spPr/>
      <dgm:t>
        <a:bodyPr/>
        <a:lstStyle/>
        <a:p>
          <a:endParaRPr lang="zh-CN" altLang="en-US"/>
        </a:p>
      </dgm:t>
    </dgm:pt>
    <dgm:pt modelId="{0BAA8DEF-2F26-4939-9A12-7F60FAD78B21}" type="sibTrans" cxnId="{06ADAC4C-D1FF-4515-A77C-BF4D5825EE04}">
      <dgm:prSet/>
      <dgm:spPr/>
      <dgm:t>
        <a:bodyPr/>
        <a:lstStyle/>
        <a:p>
          <a:endParaRPr lang="zh-CN" altLang="en-US"/>
        </a:p>
      </dgm:t>
    </dgm:pt>
    <dgm:pt modelId="{A771A186-8412-4A07-B6B7-C59C37009D22}">
      <dgm:prSet phldrT="[文本]"/>
      <dgm:spPr/>
      <dgm:t>
        <a:bodyPr/>
        <a:lstStyle/>
        <a:p>
          <a:r>
            <a:rPr lang="zh-CN" altLang="en-US" dirty="0"/>
            <a:t>量化模型</a:t>
          </a:r>
        </a:p>
      </dgm:t>
    </dgm:pt>
    <dgm:pt modelId="{24E6AC6D-FA4D-4D33-BF73-F4229AE2665A}" type="parTrans" cxnId="{A90FC699-68DB-4D62-83F8-08AA203DD8EA}">
      <dgm:prSet/>
      <dgm:spPr/>
      <dgm:t>
        <a:bodyPr/>
        <a:lstStyle/>
        <a:p>
          <a:endParaRPr lang="zh-CN" altLang="en-US"/>
        </a:p>
      </dgm:t>
    </dgm:pt>
    <dgm:pt modelId="{AE8A3EBA-F33A-4AC4-9B62-422C5E8FD462}" type="sibTrans" cxnId="{A90FC699-68DB-4D62-83F8-08AA203DD8EA}">
      <dgm:prSet/>
      <dgm:spPr/>
      <dgm:t>
        <a:bodyPr/>
        <a:lstStyle/>
        <a:p>
          <a:endParaRPr lang="zh-CN" altLang="en-US"/>
        </a:p>
      </dgm:t>
    </dgm:pt>
    <dgm:pt modelId="{BFEB2EC7-C651-46D2-B047-C145FDE755BB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24D9E04A-126B-4443-9B9F-46164177201F}" type="parTrans" cxnId="{49E64B05-B388-4C82-A2A3-BC192AE579F6}">
      <dgm:prSet/>
      <dgm:spPr/>
      <dgm:t>
        <a:bodyPr/>
        <a:lstStyle/>
        <a:p>
          <a:endParaRPr lang="zh-CN" altLang="en-US"/>
        </a:p>
      </dgm:t>
    </dgm:pt>
    <dgm:pt modelId="{3D245A57-D6A3-4CE1-8630-3E2CD1BF8258}" type="sibTrans" cxnId="{49E64B05-B388-4C82-A2A3-BC192AE579F6}">
      <dgm:prSet/>
      <dgm:spPr/>
      <dgm:t>
        <a:bodyPr/>
        <a:lstStyle/>
        <a:p>
          <a:endParaRPr lang="zh-CN" altLang="en-US"/>
        </a:p>
      </dgm:t>
    </dgm:pt>
    <dgm:pt modelId="{5B45428A-B2CB-42C9-B019-79EAC7270661}">
      <dgm:prSet phldrT="[文本]"/>
      <dgm:spPr/>
      <dgm:t>
        <a:bodyPr/>
        <a:lstStyle/>
        <a:p>
          <a:r>
            <a:rPr lang="zh-CN" altLang="en-US" dirty="0"/>
            <a:t>政策设计</a:t>
          </a:r>
        </a:p>
      </dgm:t>
    </dgm:pt>
    <dgm:pt modelId="{3CD7BBF4-F6C6-45C0-8FB1-EF43C32D3633}" type="parTrans" cxnId="{82717B49-CA7E-4FA1-8FF4-A8A94E05F968}">
      <dgm:prSet/>
      <dgm:spPr/>
      <dgm:t>
        <a:bodyPr/>
        <a:lstStyle/>
        <a:p>
          <a:endParaRPr lang="zh-CN" altLang="en-US"/>
        </a:p>
      </dgm:t>
    </dgm:pt>
    <dgm:pt modelId="{016A8665-BB24-43D7-9559-8F8B031F64C5}" type="sibTrans" cxnId="{82717B49-CA7E-4FA1-8FF4-A8A94E05F968}">
      <dgm:prSet/>
      <dgm:spPr/>
      <dgm:t>
        <a:bodyPr/>
        <a:lstStyle/>
        <a:p>
          <a:endParaRPr lang="zh-CN" altLang="en-US"/>
        </a:p>
      </dgm:t>
    </dgm:pt>
    <dgm:pt modelId="{40371123-CC07-4B86-90C2-F0DF8C2C5120}" type="pres">
      <dgm:prSet presAssocID="{DAD017FD-EEB6-4792-88B1-2F3401AB63EA}" presName="cycle" presStyleCnt="0">
        <dgm:presLayoutVars>
          <dgm:dir/>
          <dgm:resizeHandles val="exact"/>
        </dgm:presLayoutVars>
      </dgm:prSet>
      <dgm:spPr/>
    </dgm:pt>
    <dgm:pt modelId="{37EEC5F6-44DA-4333-AA47-4E0664239AE4}" type="pres">
      <dgm:prSet presAssocID="{A666CF3D-E439-4B73-86B1-2218F2A24931}" presName="node" presStyleLbl="node1" presStyleIdx="0" presStyleCnt="5">
        <dgm:presLayoutVars>
          <dgm:bulletEnabled val="1"/>
        </dgm:presLayoutVars>
      </dgm:prSet>
      <dgm:spPr/>
    </dgm:pt>
    <dgm:pt modelId="{3258D113-A86C-45BA-A530-B9E8B9E26279}" type="pres">
      <dgm:prSet presAssocID="{A666CF3D-E439-4B73-86B1-2218F2A24931}" presName="spNode" presStyleCnt="0"/>
      <dgm:spPr/>
    </dgm:pt>
    <dgm:pt modelId="{8AB23D37-71DD-4C42-9683-AF9DB30607B7}" type="pres">
      <dgm:prSet presAssocID="{B90DC3AA-A54A-4619-8B74-26CA96681ABA}" presName="sibTrans" presStyleLbl="sibTrans1D1" presStyleIdx="0" presStyleCnt="5"/>
      <dgm:spPr/>
    </dgm:pt>
    <dgm:pt modelId="{E6BCB098-3092-4E86-BD4D-3BBC5373895D}" type="pres">
      <dgm:prSet presAssocID="{6A4E6956-A444-4AAA-BAD4-0DAD7B2E2C7A}" presName="node" presStyleLbl="node1" presStyleIdx="1" presStyleCnt="5">
        <dgm:presLayoutVars>
          <dgm:bulletEnabled val="1"/>
        </dgm:presLayoutVars>
      </dgm:prSet>
      <dgm:spPr/>
    </dgm:pt>
    <dgm:pt modelId="{C6CC9C7A-A3CA-45CC-86FE-4873F23C45B2}" type="pres">
      <dgm:prSet presAssocID="{6A4E6956-A444-4AAA-BAD4-0DAD7B2E2C7A}" presName="spNode" presStyleCnt="0"/>
      <dgm:spPr/>
    </dgm:pt>
    <dgm:pt modelId="{A91B132F-7385-46F2-B7B0-5B3F26FCFD29}" type="pres">
      <dgm:prSet presAssocID="{0BAA8DEF-2F26-4939-9A12-7F60FAD78B21}" presName="sibTrans" presStyleLbl="sibTrans1D1" presStyleIdx="1" presStyleCnt="5"/>
      <dgm:spPr/>
    </dgm:pt>
    <dgm:pt modelId="{5D892353-E444-4D79-929B-A3532BED1124}" type="pres">
      <dgm:prSet presAssocID="{A771A186-8412-4A07-B6B7-C59C37009D22}" presName="node" presStyleLbl="node1" presStyleIdx="2" presStyleCnt="5">
        <dgm:presLayoutVars>
          <dgm:bulletEnabled val="1"/>
        </dgm:presLayoutVars>
      </dgm:prSet>
      <dgm:spPr/>
    </dgm:pt>
    <dgm:pt modelId="{C0CCAD74-45D5-4368-A01F-788CD984C865}" type="pres">
      <dgm:prSet presAssocID="{A771A186-8412-4A07-B6B7-C59C37009D22}" presName="spNode" presStyleCnt="0"/>
      <dgm:spPr/>
    </dgm:pt>
    <dgm:pt modelId="{C81C6CE8-2439-4B9F-BBE1-532C0113C649}" type="pres">
      <dgm:prSet presAssocID="{AE8A3EBA-F33A-4AC4-9B62-422C5E8FD462}" presName="sibTrans" presStyleLbl="sibTrans1D1" presStyleIdx="2" presStyleCnt="5"/>
      <dgm:spPr/>
    </dgm:pt>
    <dgm:pt modelId="{192CE0E3-7CC2-4BBC-BCC6-B433004EE44A}" type="pres">
      <dgm:prSet presAssocID="{BFEB2EC7-C651-46D2-B047-C145FDE755BB}" presName="node" presStyleLbl="node1" presStyleIdx="3" presStyleCnt="5">
        <dgm:presLayoutVars>
          <dgm:bulletEnabled val="1"/>
        </dgm:presLayoutVars>
      </dgm:prSet>
      <dgm:spPr/>
    </dgm:pt>
    <dgm:pt modelId="{F22877E4-8E42-4FF6-BD5D-933E51DA533A}" type="pres">
      <dgm:prSet presAssocID="{BFEB2EC7-C651-46D2-B047-C145FDE755BB}" presName="spNode" presStyleCnt="0"/>
      <dgm:spPr/>
    </dgm:pt>
    <dgm:pt modelId="{32829247-F6F9-4FFF-8AF3-91571407DFF8}" type="pres">
      <dgm:prSet presAssocID="{3D245A57-D6A3-4CE1-8630-3E2CD1BF8258}" presName="sibTrans" presStyleLbl="sibTrans1D1" presStyleIdx="3" presStyleCnt="5"/>
      <dgm:spPr/>
    </dgm:pt>
    <dgm:pt modelId="{F276B811-2DF7-4197-9037-DD6F81D55F83}" type="pres">
      <dgm:prSet presAssocID="{5B45428A-B2CB-42C9-B019-79EAC7270661}" presName="node" presStyleLbl="node1" presStyleIdx="4" presStyleCnt="5">
        <dgm:presLayoutVars>
          <dgm:bulletEnabled val="1"/>
        </dgm:presLayoutVars>
      </dgm:prSet>
      <dgm:spPr/>
    </dgm:pt>
    <dgm:pt modelId="{A70FC319-4182-452C-A7DE-21F1F56A5007}" type="pres">
      <dgm:prSet presAssocID="{5B45428A-B2CB-42C9-B019-79EAC7270661}" presName="spNode" presStyleCnt="0"/>
      <dgm:spPr/>
    </dgm:pt>
    <dgm:pt modelId="{D3609288-5474-49C2-A1D3-A7AA6E1E39E9}" type="pres">
      <dgm:prSet presAssocID="{016A8665-BB24-43D7-9559-8F8B031F64C5}" presName="sibTrans" presStyleLbl="sibTrans1D1" presStyleIdx="4" presStyleCnt="5"/>
      <dgm:spPr/>
    </dgm:pt>
  </dgm:ptLst>
  <dgm:cxnLst>
    <dgm:cxn modelId="{49E64B05-B388-4C82-A2A3-BC192AE579F6}" srcId="{DAD017FD-EEB6-4792-88B1-2F3401AB63EA}" destId="{BFEB2EC7-C651-46D2-B047-C145FDE755BB}" srcOrd="3" destOrd="0" parTransId="{24D9E04A-126B-4443-9B9F-46164177201F}" sibTransId="{3D245A57-D6A3-4CE1-8630-3E2CD1BF8258}"/>
    <dgm:cxn modelId="{E1D49E08-765A-4CB4-A596-3D29B96C2584}" type="presOf" srcId="{6A4E6956-A444-4AAA-BAD4-0DAD7B2E2C7A}" destId="{E6BCB098-3092-4E86-BD4D-3BBC5373895D}" srcOrd="0" destOrd="0" presId="urn:microsoft.com/office/officeart/2005/8/layout/cycle5"/>
    <dgm:cxn modelId="{3B873B11-7C1B-4351-8B89-6ED662F2715B}" type="presOf" srcId="{B90DC3AA-A54A-4619-8B74-26CA96681ABA}" destId="{8AB23D37-71DD-4C42-9683-AF9DB30607B7}" srcOrd="0" destOrd="0" presId="urn:microsoft.com/office/officeart/2005/8/layout/cycle5"/>
    <dgm:cxn modelId="{82717B49-CA7E-4FA1-8FF4-A8A94E05F968}" srcId="{DAD017FD-EEB6-4792-88B1-2F3401AB63EA}" destId="{5B45428A-B2CB-42C9-B019-79EAC7270661}" srcOrd="4" destOrd="0" parTransId="{3CD7BBF4-F6C6-45C0-8FB1-EF43C32D3633}" sibTransId="{016A8665-BB24-43D7-9559-8F8B031F64C5}"/>
    <dgm:cxn modelId="{06ADAC4C-D1FF-4515-A77C-BF4D5825EE04}" srcId="{DAD017FD-EEB6-4792-88B1-2F3401AB63EA}" destId="{6A4E6956-A444-4AAA-BAD4-0DAD7B2E2C7A}" srcOrd="1" destOrd="0" parTransId="{ED0D4082-2701-4386-8F13-78F5818E4978}" sibTransId="{0BAA8DEF-2F26-4939-9A12-7F60FAD78B21}"/>
    <dgm:cxn modelId="{9A13C655-218B-4C05-AC87-8EDD0FEB53BA}" type="presOf" srcId="{AE8A3EBA-F33A-4AC4-9B62-422C5E8FD462}" destId="{C81C6CE8-2439-4B9F-BBE1-532C0113C649}" srcOrd="0" destOrd="0" presId="urn:microsoft.com/office/officeart/2005/8/layout/cycle5"/>
    <dgm:cxn modelId="{12ED115D-0767-4FA5-8711-E582E61EEE53}" type="presOf" srcId="{3D245A57-D6A3-4CE1-8630-3E2CD1BF8258}" destId="{32829247-F6F9-4FFF-8AF3-91571407DFF8}" srcOrd="0" destOrd="0" presId="urn:microsoft.com/office/officeart/2005/8/layout/cycle5"/>
    <dgm:cxn modelId="{172A3361-FE58-4A4E-8E18-D547944D1E20}" type="presOf" srcId="{A771A186-8412-4A07-B6B7-C59C37009D22}" destId="{5D892353-E444-4D79-929B-A3532BED1124}" srcOrd="0" destOrd="0" presId="urn:microsoft.com/office/officeart/2005/8/layout/cycle5"/>
    <dgm:cxn modelId="{16CA6784-1D16-44D3-B0A9-DF31EBB440BD}" type="presOf" srcId="{A666CF3D-E439-4B73-86B1-2218F2A24931}" destId="{37EEC5F6-44DA-4333-AA47-4E0664239AE4}" srcOrd="0" destOrd="0" presId="urn:microsoft.com/office/officeart/2005/8/layout/cycle5"/>
    <dgm:cxn modelId="{9CB9748C-C4AC-4AF4-999C-FDD78433B33F}" type="presOf" srcId="{DAD017FD-EEB6-4792-88B1-2F3401AB63EA}" destId="{40371123-CC07-4B86-90C2-F0DF8C2C5120}" srcOrd="0" destOrd="0" presId="urn:microsoft.com/office/officeart/2005/8/layout/cycle5"/>
    <dgm:cxn modelId="{5D5F3892-1789-4D80-8D9A-086BB6353875}" type="presOf" srcId="{0BAA8DEF-2F26-4939-9A12-7F60FAD78B21}" destId="{A91B132F-7385-46F2-B7B0-5B3F26FCFD29}" srcOrd="0" destOrd="0" presId="urn:microsoft.com/office/officeart/2005/8/layout/cycle5"/>
    <dgm:cxn modelId="{A90FC699-68DB-4D62-83F8-08AA203DD8EA}" srcId="{DAD017FD-EEB6-4792-88B1-2F3401AB63EA}" destId="{A771A186-8412-4A07-B6B7-C59C37009D22}" srcOrd="2" destOrd="0" parTransId="{24E6AC6D-FA4D-4D33-BF73-F4229AE2665A}" sibTransId="{AE8A3EBA-F33A-4AC4-9B62-422C5E8FD462}"/>
    <dgm:cxn modelId="{2025E8CB-4E07-49B6-9665-C4CE45AED731}" type="presOf" srcId="{BFEB2EC7-C651-46D2-B047-C145FDE755BB}" destId="{192CE0E3-7CC2-4BBC-BCC6-B433004EE44A}" srcOrd="0" destOrd="0" presId="urn:microsoft.com/office/officeart/2005/8/layout/cycle5"/>
    <dgm:cxn modelId="{F1111FD9-E739-456F-AD53-1F30C11E53A3}" srcId="{DAD017FD-EEB6-4792-88B1-2F3401AB63EA}" destId="{A666CF3D-E439-4B73-86B1-2218F2A24931}" srcOrd="0" destOrd="0" parTransId="{BCA46D2F-13F1-4ECD-94F8-8D37FBAE1066}" sibTransId="{B90DC3AA-A54A-4619-8B74-26CA96681ABA}"/>
    <dgm:cxn modelId="{E12830E1-8849-419E-8575-EE04DADAFA78}" type="presOf" srcId="{5B45428A-B2CB-42C9-B019-79EAC7270661}" destId="{F276B811-2DF7-4197-9037-DD6F81D55F83}" srcOrd="0" destOrd="0" presId="urn:microsoft.com/office/officeart/2005/8/layout/cycle5"/>
    <dgm:cxn modelId="{3BEE22FA-3B58-4B7F-B587-537B99D033CC}" type="presOf" srcId="{016A8665-BB24-43D7-9559-8F8B031F64C5}" destId="{D3609288-5474-49C2-A1D3-A7AA6E1E39E9}" srcOrd="0" destOrd="0" presId="urn:microsoft.com/office/officeart/2005/8/layout/cycle5"/>
    <dgm:cxn modelId="{91FF6DEC-E592-4006-A02E-AF3B03BD2543}" type="presParOf" srcId="{40371123-CC07-4B86-90C2-F0DF8C2C5120}" destId="{37EEC5F6-44DA-4333-AA47-4E0664239AE4}" srcOrd="0" destOrd="0" presId="urn:microsoft.com/office/officeart/2005/8/layout/cycle5"/>
    <dgm:cxn modelId="{ECE2414F-5E34-47FE-9B8A-33080A0BB6AF}" type="presParOf" srcId="{40371123-CC07-4B86-90C2-F0DF8C2C5120}" destId="{3258D113-A86C-45BA-A530-B9E8B9E26279}" srcOrd="1" destOrd="0" presId="urn:microsoft.com/office/officeart/2005/8/layout/cycle5"/>
    <dgm:cxn modelId="{229552D7-ADB5-4FC2-A6F6-A444431BA516}" type="presParOf" srcId="{40371123-CC07-4B86-90C2-F0DF8C2C5120}" destId="{8AB23D37-71DD-4C42-9683-AF9DB30607B7}" srcOrd="2" destOrd="0" presId="urn:microsoft.com/office/officeart/2005/8/layout/cycle5"/>
    <dgm:cxn modelId="{7096891B-BDC4-438B-A956-E5241B493E07}" type="presParOf" srcId="{40371123-CC07-4B86-90C2-F0DF8C2C5120}" destId="{E6BCB098-3092-4E86-BD4D-3BBC5373895D}" srcOrd="3" destOrd="0" presId="urn:microsoft.com/office/officeart/2005/8/layout/cycle5"/>
    <dgm:cxn modelId="{E9D36147-A999-4CB7-A3D6-7354DC1A9568}" type="presParOf" srcId="{40371123-CC07-4B86-90C2-F0DF8C2C5120}" destId="{C6CC9C7A-A3CA-45CC-86FE-4873F23C45B2}" srcOrd="4" destOrd="0" presId="urn:microsoft.com/office/officeart/2005/8/layout/cycle5"/>
    <dgm:cxn modelId="{8FD77EE0-98AE-45FA-AB8E-B5F9EC72F25F}" type="presParOf" srcId="{40371123-CC07-4B86-90C2-F0DF8C2C5120}" destId="{A91B132F-7385-46F2-B7B0-5B3F26FCFD29}" srcOrd="5" destOrd="0" presId="urn:microsoft.com/office/officeart/2005/8/layout/cycle5"/>
    <dgm:cxn modelId="{B0E93A2A-EB82-48AA-B9A7-ADCB66D1FABD}" type="presParOf" srcId="{40371123-CC07-4B86-90C2-F0DF8C2C5120}" destId="{5D892353-E444-4D79-929B-A3532BED1124}" srcOrd="6" destOrd="0" presId="urn:microsoft.com/office/officeart/2005/8/layout/cycle5"/>
    <dgm:cxn modelId="{736AB228-4CCE-4347-9E12-22C485294697}" type="presParOf" srcId="{40371123-CC07-4B86-90C2-F0DF8C2C5120}" destId="{C0CCAD74-45D5-4368-A01F-788CD984C865}" srcOrd="7" destOrd="0" presId="urn:microsoft.com/office/officeart/2005/8/layout/cycle5"/>
    <dgm:cxn modelId="{7A40FFD4-DEF0-49FF-A525-F2B4CD10B55E}" type="presParOf" srcId="{40371123-CC07-4B86-90C2-F0DF8C2C5120}" destId="{C81C6CE8-2439-4B9F-BBE1-532C0113C649}" srcOrd="8" destOrd="0" presId="urn:microsoft.com/office/officeart/2005/8/layout/cycle5"/>
    <dgm:cxn modelId="{583F69DF-4595-414B-9414-9AD99458882E}" type="presParOf" srcId="{40371123-CC07-4B86-90C2-F0DF8C2C5120}" destId="{192CE0E3-7CC2-4BBC-BCC6-B433004EE44A}" srcOrd="9" destOrd="0" presId="urn:microsoft.com/office/officeart/2005/8/layout/cycle5"/>
    <dgm:cxn modelId="{33DFADDB-22E4-4D29-89F8-62AF64D4DCFC}" type="presParOf" srcId="{40371123-CC07-4B86-90C2-F0DF8C2C5120}" destId="{F22877E4-8E42-4FF6-BD5D-933E51DA533A}" srcOrd="10" destOrd="0" presId="urn:microsoft.com/office/officeart/2005/8/layout/cycle5"/>
    <dgm:cxn modelId="{6CDC024C-9098-4A3C-85A1-A8A819B097F4}" type="presParOf" srcId="{40371123-CC07-4B86-90C2-F0DF8C2C5120}" destId="{32829247-F6F9-4FFF-8AF3-91571407DFF8}" srcOrd="11" destOrd="0" presId="urn:microsoft.com/office/officeart/2005/8/layout/cycle5"/>
    <dgm:cxn modelId="{EC7B48B5-06D3-4F46-84EE-88544E8C7DA0}" type="presParOf" srcId="{40371123-CC07-4B86-90C2-F0DF8C2C5120}" destId="{F276B811-2DF7-4197-9037-DD6F81D55F83}" srcOrd="12" destOrd="0" presId="urn:microsoft.com/office/officeart/2005/8/layout/cycle5"/>
    <dgm:cxn modelId="{6BCC13C9-AD63-4429-BB3F-2029646629CE}" type="presParOf" srcId="{40371123-CC07-4B86-90C2-F0DF8C2C5120}" destId="{A70FC319-4182-452C-A7DE-21F1F56A5007}" srcOrd="13" destOrd="0" presId="urn:microsoft.com/office/officeart/2005/8/layout/cycle5"/>
    <dgm:cxn modelId="{1A7BF713-D7E7-40A4-9306-511EE2FE3706}" type="presParOf" srcId="{40371123-CC07-4B86-90C2-F0DF8C2C5120}" destId="{D3609288-5474-49C2-A1D3-A7AA6E1E39E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DA5AC-4235-4580-9839-C9C74986395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06818CF-6476-4650-B1F0-C6B4139AE978}">
      <dgm:prSet phldrT="[文本]"/>
      <dgm:spPr/>
      <dgm:t>
        <a:bodyPr/>
        <a:lstStyle/>
        <a:p>
          <a:r>
            <a:rPr lang="zh-CN" altLang="en-US" dirty="0"/>
            <a:t>问题和边界分析</a:t>
          </a:r>
        </a:p>
      </dgm:t>
    </dgm:pt>
    <dgm:pt modelId="{0EA4085D-D842-4528-BDB6-A3E5108436D9}" type="parTrans" cxnId="{D7E60227-5390-4CAA-AB43-5A5FE85F693D}">
      <dgm:prSet/>
      <dgm:spPr/>
      <dgm:t>
        <a:bodyPr/>
        <a:lstStyle/>
        <a:p>
          <a:endParaRPr lang="zh-CN" altLang="en-US"/>
        </a:p>
      </dgm:t>
    </dgm:pt>
    <dgm:pt modelId="{7567CEC7-D6F5-40C2-B40D-C7A9B8308161}" type="sibTrans" cxnId="{D7E60227-5390-4CAA-AB43-5A5FE85F693D}">
      <dgm:prSet/>
      <dgm:spPr/>
      <dgm:t>
        <a:bodyPr/>
        <a:lstStyle/>
        <a:p>
          <a:endParaRPr lang="zh-CN" altLang="en-US"/>
        </a:p>
      </dgm:t>
    </dgm:pt>
    <dgm:pt modelId="{0D9013F7-82C2-4D92-A8D0-98F631CEF2B6}">
      <dgm:prSet phldrT="[文本]" custT="1"/>
      <dgm:spPr/>
      <dgm:t>
        <a:bodyPr/>
        <a:lstStyle/>
        <a:p>
          <a:r>
            <a:rPr lang="zh-CN" altLang="en-US" sz="1200" dirty="0"/>
            <a:t>问题是什么</a:t>
          </a:r>
        </a:p>
      </dgm:t>
    </dgm:pt>
    <dgm:pt modelId="{0B899B59-5B3E-402A-9F4B-1B7AEBED3463}" type="parTrans" cxnId="{832DAA55-3BAB-4ECF-B2FB-964F20CE912B}">
      <dgm:prSet/>
      <dgm:spPr/>
      <dgm:t>
        <a:bodyPr/>
        <a:lstStyle/>
        <a:p>
          <a:endParaRPr lang="zh-CN" altLang="en-US"/>
        </a:p>
      </dgm:t>
    </dgm:pt>
    <dgm:pt modelId="{DC048A44-ACAE-44C9-977F-1351E0040A3D}" type="sibTrans" cxnId="{832DAA55-3BAB-4ECF-B2FB-964F20CE912B}">
      <dgm:prSet/>
      <dgm:spPr/>
      <dgm:t>
        <a:bodyPr/>
        <a:lstStyle/>
        <a:p>
          <a:endParaRPr lang="zh-CN" altLang="en-US"/>
        </a:p>
      </dgm:t>
    </dgm:pt>
    <dgm:pt modelId="{DA8AF591-C349-44F3-B173-5D41535476C5}">
      <dgm:prSet phldrT="[文本]"/>
      <dgm:spPr/>
      <dgm:t>
        <a:bodyPr/>
        <a:lstStyle/>
        <a:p>
          <a:r>
            <a:rPr lang="zh-CN" altLang="en-US" dirty="0"/>
            <a:t>系统结构分析</a:t>
          </a:r>
        </a:p>
      </dgm:t>
    </dgm:pt>
    <dgm:pt modelId="{D7436D92-DE8A-4C58-86E0-A2713559F418}" type="parTrans" cxnId="{F3932116-CB35-4997-B708-42E95343EAC1}">
      <dgm:prSet/>
      <dgm:spPr/>
      <dgm:t>
        <a:bodyPr/>
        <a:lstStyle/>
        <a:p>
          <a:endParaRPr lang="zh-CN" altLang="en-US"/>
        </a:p>
      </dgm:t>
    </dgm:pt>
    <dgm:pt modelId="{B8B2E1EE-E2D6-420A-8D06-CFB9742443FE}" type="sibTrans" cxnId="{F3932116-CB35-4997-B708-42E95343EAC1}">
      <dgm:prSet/>
      <dgm:spPr/>
      <dgm:t>
        <a:bodyPr/>
        <a:lstStyle/>
        <a:p>
          <a:endParaRPr lang="zh-CN" altLang="en-US"/>
        </a:p>
      </dgm:t>
    </dgm:pt>
    <dgm:pt modelId="{CED8A37E-FB11-4D97-AB57-7F6FFAC21A16}">
      <dgm:prSet phldrT="[文本]" custT="1"/>
      <dgm:spPr/>
      <dgm:t>
        <a:bodyPr/>
        <a:lstStyle/>
        <a:p>
          <a:r>
            <a:rPr lang="zh-CN" altLang="en-US" sz="1100" dirty="0"/>
            <a:t>提出假设</a:t>
          </a:r>
        </a:p>
      </dgm:t>
    </dgm:pt>
    <dgm:pt modelId="{68472673-093F-473F-87B1-C08518A48A49}" type="parTrans" cxnId="{0643D56B-7ACE-4DB1-831C-BB57794B10DC}">
      <dgm:prSet/>
      <dgm:spPr/>
      <dgm:t>
        <a:bodyPr/>
        <a:lstStyle/>
        <a:p>
          <a:endParaRPr lang="zh-CN" altLang="en-US"/>
        </a:p>
      </dgm:t>
    </dgm:pt>
    <dgm:pt modelId="{7BA3A028-1F29-4612-BB0A-36DAF4B28C4A}" type="sibTrans" cxnId="{0643D56B-7ACE-4DB1-831C-BB57794B10DC}">
      <dgm:prSet/>
      <dgm:spPr/>
      <dgm:t>
        <a:bodyPr/>
        <a:lstStyle/>
        <a:p>
          <a:endParaRPr lang="zh-CN" altLang="en-US"/>
        </a:p>
      </dgm:t>
    </dgm:pt>
    <dgm:pt modelId="{1EFA0ED5-A229-4653-97DB-6730F5044EA1}">
      <dgm:prSet phldrT="[文本]"/>
      <dgm:spPr/>
      <dgm:t>
        <a:bodyPr/>
        <a:lstStyle/>
        <a:p>
          <a:r>
            <a:rPr lang="zh-CN" altLang="en-US" dirty="0"/>
            <a:t>建立定量模型</a:t>
          </a:r>
        </a:p>
      </dgm:t>
    </dgm:pt>
    <dgm:pt modelId="{5075488D-BDAD-415A-84E4-229ED908A727}" type="parTrans" cxnId="{74A35D62-13E7-487E-A7E2-5E69AA65582E}">
      <dgm:prSet/>
      <dgm:spPr/>
      <dgm:t>
        <a:bodyPr/>
        <a:lstStyle/>
        <a:p>
          <a:endParaRPr lang="zh-CN" altLang="en-US"/>
        </a:p>
      </dgm:t>
    </dgm:pt>
    <dgm:pt modelId="{89C3C3F4-A267-4AD6-B157-704716401FFE}" type="sibTrans" cxnId="{74A35D62-13E7-487E-A7E2-5E69AA65582E}">
      <dgm:prSet/>
      <dgm:spPr/>
      <dgm:t>
        <a:bodyPr/>
        <a:lstStyle/>
        <a:p>
          <a:endParaRPr lang="zh-CN" altLang="en-US"/>
        </a:p>
      </dgm:t>
    </dgm:pt>
    <dgm:pt modelId="{660AA3D3-5F19-4055-AC2A-B51AD8C3EC02}">
      <dgm:prSet phldrT="[文本]" phldr="1"/>
      <dgm:spPr/>
      <dgm:t>
        <a:bodyPr/>
        <a:lstStyle/>
        <a:p>
          <a:endParaRPr lang="zh-CN" altLang="en-US"/>
        </a:p>
      </dgm:t>
    </dgm:pt>
    <dgm:pt modelId="{9B356408-E2C7-4F3B-99A7-075E2C69D799}" type="parTrans" cxnId="{DFB8FF44-ADA5-428D-816E-0307BF0C9FDF}">
      <dgm:prSet/>
      <dgm:spPr/>
      <dgm:t>
        <a:bodyPr/>
        <a:lstStyle/>
        <a:p>
          <a:endParaRPr lang="zh-CN" altLang="en-US"/>
        </a:p>
      </dgm:t>
    </dgm:pt>
    <dgm:pt modelId="{C8F1E630-4D1A-4A86-977C-F70B3A126965}" type="sibTrans" cxnId="{DFB8FF44-ADA5-428D-816E-0307BF0C9FDF}">
      <dgm:prSet/>
      <dgm:spPr/>
      <dgm:t>
        <a:bodyPr/>
        <a:lstStyle/>
        <a:p>
          <a:endParaRPr lang="zh-CN" altLang="en-US"/>
        </a:p>
      </dgm:t>
    </dgm:pt>
    <dgm:pt modelId="{B2AF73C4-ED56-446B-B6F8-5F6845932FBD}">
      <dgm:prSet/>
      <dgm:spPr/>
      <dgm:t>
        <a:bodyPr/>
        <a:lstStyle/>
        <a:p>
          <a:r>
            <a:rPr lang="zh-CN" altLang="en-US" dirty="0"/>
            <a:t>政策分析</a:t>
          </a:r>
        </a:p>
      </dgm:t>
    </dgm:pt>
    <dgm:pt modelId="{D9A58C94-0C11-442F-83AF-1466D756B3A9}" type="parTrans" cxnId="{AC3E81E8-2E81-42FA-B89E-C9C3CDEC2158}">
      <dgm:prSet/>
      <dgm:spPr/>
      <dgm:t>
        <a:bodyPr/>
        <a:lstStyle/>
        <a:p>
          <a:endParaRPr lang="zh-CN" altLang="en-US"/>
        </a:p>
      </dgm:t>
    </dgm:pt>
    <dgm:pt modelId="{32B76BEC-616F-4C0F-8BE1-FB06919EB9AE}" type="sibTrans" cxnId="{AC3E81E8-2E81-42FA-B89E-C9C3CDEC2158}">
      <dgm:prSet/>
      <dgm:spPr/>
      <dgm:t>
        <a:bodyPr/>
        <a:lstStyle/>
        <a:p>
          <a:endParaRPr lang="zh-CN" altLang="en-US"/>
        </a:p>
      </dgm:t>
    </dgm:pt>
    <dgm:pt modelId="{D16B61AF-53D3-4D3E-BCC2-E7820F04F6D5}">
      <dgm:prSet phldrT="[文本]" custT="1"/>
      <dgm:spPr/>
      <dgm:t>
        <a:bodyPr/>
        <a:lstStyle/>
        <a:p>
          <a:r>
            <a:rPr lang="zh-CN" altLang="en-US" sz="1200" dirty="0"/>
            <a:t>关键变量</a:t>
          </a:r>
        </a:p>
      </dgm:t>
    </dgm:pt>
    <dgm:pt modelId="{5FB4BA12-B16E-4396-BE7C-2F56DBA6125F}" type="parTrans" cxnId="{8059F4B2-7205-4095-A044-A1036401EE9F}">
      <dgm:prSet/>
      <dgm:spPr/>
      <dgm:t>
        <a:bodyPr/>
        <a:lstStyle/>
        <a:p>
          <a:endParaRPr lang="zh-CN" altLang="en-US"/>
        </a:p>
      </dgm:t>
    </dgm:pt>
    <dgm:pt modelId="{37BACB47-74A5-4998-8976-FC90EEC66A1B}" type="sibTrans" cxnId="{8059F4B2-7205-4095-A044-A1036401EE9F}">
      <dgm:prSet/>
      <dgm:spPr/>
      <dgm:t>
        <a:bodyPr/>
        <a:lstStyle/>
        <a:p>
          <a:endParaRPr lang="zh-CN" altLang="en-US"/>
        </a:p>
      </dgm:t>
    </dgm:pt>
    <dgm:pt modelId="{DE06C9B5-6980-41C9-9512-8D6683A3CB94}">
      <dgm:prSet phldrT="[文本]" custT="1"/>
      <dgm:spPr/>
      <dgm:t>
        <a:bodyPr/>
        <a:lstStyle/>
        <a:p>
          <a:r>
            <a:rPr lang="zh-CN" altLang="en-US" sz="1200" dirty="0"/>
            <a:t>时限</a:t>
          </a:r>
        </a:p>
      </dgm:t>
    </dgm:pt>
    <dgm:pt modelId="{8390DC01-B51F-4BB3-B982-02BFE78A93C5}" type="parTrans" cxnId="{F893D085-A0ED-4A69-B09D-193B37F342A9}">
      <dgm:prSet/>
      <dgm:spPr/>
      <dgm:t>
        <a:bodyPr/>
        <a:lstStyle/>
        <a:p>
          <a:endParaRPr lang="zh-CN" altLang="en-US"/>
        </a:p>
      </dgm:t>
    </dgm:pt>
    <dgm:pt modelId="{37DF3A7A-D190-4AD0-8D1C-79F15AEFC6F8}" type="sibTrans" cxnId="{F893D085-A0ED-4A69-B09D-193B37F342A9}">
      <dgm:prSet/>
      <dgm:spPr/>
      <dgm:t>
        <a:bodyPr/>
        <a:lstStyle/>
        <a:p>
          <a:endParaRPr lang="zh-CN" altLang="en-US"/>
        </a:p>
      </dgm:t>
    </dgm:pt>
    <dgm:pt modelId="{60545B08-63BB-41DF-98C8-2A3F9064BBB7}">
      <dgm:prSet phldrT="[文本]" custT="1"/>
      <dgm:spPr/>
      <dgm:t>
        <a:bodyPr/>
        <a:lstStyle/>
        <a:p>
          <a:r>
            <a:rPr lang="zh-CN" altLang="en-US" sz="1100" dirty="0"/>
            <a:t>明确系统边界</a:t>
          </a:r>
        </a:p>
      </dgm:t>
    </dgm:pt>
    <dgm:pt modelId="{B7A4AB32-B908-43BF-A887-CA8D08A66A43}" type="parTrans" cxnId="{721704C8-C689-4094-BB31-D728DB3DE0D5}">
      <dgm:prSet/>
      <dgm:spPr/>
      <dgm:t>
        <a:bodyPr/>
        <a:lstStyle/>
        <a:p>
          <a:endParaRPr lang="zh-CN" altLang="en-US"/>
        </a:p>
      </dgm:t>
    </dgm:pt>
    <dgm:pt modelId="{306AA3AA-A5B9-4348-8E88-1DCDD4838F62}" type="sibTrans" cxnId="{721704C8-C689-4094-BB31-D728DB3DE0D5}">
      <dgm:prSet/>
      <dgm:spPr/>
      <dgm:t>
        <a:bodyPr/>
        <a:lstStyle/>
        <a:p>
          <a:endParaRPr lang="zh-CN" altLang="en-US"/>
        </a:p>
      </dgm:t>
    </dgm:pt>
    <dgm:pt modelId="{EEDB0C7B-B0CA-4A7E-A2F8-31A3336C5B48}">
      <dgm:prSet phldrT="[文本]" custT="1"/>
      <dgm:spPr/>
      <dgm:t>
        <a:bodyPr/>
        <a:lstStyle/>
        <a:p>
          <a:r>
            <a:rPr lang="zh-CN" altLang="en-US" sz="1100" dirty="0"/>
            <a:t>因果回路</a:t>
          </a:r>
        </a:p>
      </dgm:t>
    </dgm:pt>
    <dgm:pt modelId="{B054B37E-01E6-4B41-BF24-FD7E18501317}" type="parTrans" cxnId="{FE315D09-7C8D-4A6A-98FA-8E77576AD109}">
      <dgm:prSet/>
      <dgm:spPr/>
      <dgm:t>
        <a:bodyPr/>
        <a:lstStyle/>
        <a:p>
          <a:endParaRPr lang="zh-CN" altLang="en-US"/>
        </a:p>
      </dgm:t>
    </dgm:pt>
    <dgm:pt modelId="{98BAAB13-5553-4074-B0E6-B6424F0052D6}" type="sibTrans" cxnId="{FE315D09-7C8D-4A6A-98FA-8E77576AD109}">
      <dgm:prSet/>
      <dgm:spPr/>
      <dgm:t>
        <a:bodyPr/>
        <a:lstStyle/>
        <a:p>
          <a:endParaRPr lang="zh-CN" altLang="en-US"/>
        </a:p>
      </dgm:t>
    </dgm:pt>
    <dgm:pt modelId="{EF1BC291-CB62-4BC9-BCEC-24B89B913435}">
      <dgm:prSet phldrT="[文本]" custT="1"/>
      <dgm:spPr/>
      <dgm:t>
        <a:bodyPr/>
        <a:lstStyle/>
        <a:p>
          <a:r>
            <a:rPr lang="zh-CN" altLang="en-US" sz="1100" dirty="0"/>
            <a:t>系统流图</a:t>
          </a:r>
        </a:p>
      </dgm:t>
    </dgm:pt>
    <dgm:pt modelId="{839F7118-8272-4D3A-B0AB-81DB8791EE7E}" type="parTrans" cxnId="{A46BE0DA-B076-4DB4-BEF9-CDBBF1C40D27}">
      <dgm:prSet/>
      <dgm:spPr/>
      <dgm:t>
        <a:bodyPr/>
        <a:lstStyle/>
        <a:p>
          <a:endParaRPr lang="zh-CN" altLang="en-US"/>
        </a:p>
      </dgm:t>
    </dgm:pt>
    <dgm:pt modelId="{929B8618-0C3A-4FF6-B698-2E52ED765406}" type="sibTrans" cxnId="{A46BE0DA-B076-4DB4-BEF9-CDBBF1C40D27}">
      <dgm:prSet/>
      <dgm:spPr/>
      <dgm:t>
        <a:bodyPr/>
        <a:lstStyle/>
        <a:p>
          <a:endParaRPr lang="zh-CN" altLang="en-US"/>
        </a:p>
      </dgm:t>
    </dgm:pt>
    <dgm:pt modelId="{20644138-2644-44A0-8F86-8D23E7A3B252}" type="pres">
      <dgm:prSet presAssocID="{3B0DA5AC-4235-4580-9839-C9C749863950}" presName="rootnode" presStyleCnt="0">
        <dgm:presLayoutVars>
          <dgm:chMax/>
          <dgm:chPref/>
          <dgm:dir/>
          <dgm:animLvl val="lvl"/>
        </dgm:presLayoutVars>
      </dgm:prSet>
      <dgm:spPr/>
    </dgm:pt>
    <dgm:pt modelId="{A2DCE277-6452-479B-9CCB-AF4A0CB4918F}" type="pres">
      <dgm:prSet presAssocID="{306818CF-6476-4650-B1F0-C6B4139AE978}" presName="composite" presStyleCnt="0"/>
      <dgm:spPr/>
    </dgm:pt>
    <dgm:pt modelId="{F2922100-AAFB-4386-9ACA-97F33E5A92DE}" type="pres">
      <dgm:prSet presAssocID="{306818CF-6476-4650-B1F0-C6B4139AE978}" presName="bentUpArrow1" presStyleLbl="alignImgPlace1" presStyleIdx="0" presStyleCnt="3"/>
      <dgm:spPr/>
    </dgm:pt>
    <dgm:pt modelId="{DACD4287-FF58-4948-A07A-5861A98D49A0}" type="pres">
      <dgm:prSet presAssocID="{306818CF-6476-4650-B1F0-C6B4139AE97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211DC9F-B9F3-4264-8C6F-B5932D9C93E2}" type="pres">
      <dgm:prSet presAssocID="{306818CF-6476-4650-B1F0-C6B4139AE978}" presName="ChildText" presStyleLbl="revTx" presStyleIdx="0" presStyleCnt="3" custScaleX="235448" custLinFactNeighborX="80598" custLinFactNeighborY="3381">
        <dgm:presLayoutVars>
          <dgm:chMax val="0"/>
          <dgm:chPref val="0"/>
          <dgm:bulletEnabled val="1"/>
        </dgm:presLayoutVars>
      </dgm:prSet>
      <dgm:spPr/>
    </dgm:pt>
    <dgm:pt modelId="{68075536-120C-472B-80C4-06FD786E7879}" type="pres">
      <dgm:prSet presAssocID="{7567CEC7-D6F5-40C2-B40D-C7A9B8308161}" presName="sibTrans" presStyleCnt="0"/>
      <dgm:spPr/>
    </dgm:pt>
    <dgm:pt modelId="{97778A54-0737-42B9-82A4-1D6D84C43CC9}" type="pres">
      <dgm:prSet presAssocID="{DA8AF591-C349-44F3-B173-5D41535476C5}" presName="composite" presStyleCnt="0"/>
      <dgm:spPr/>
    </dgm:pt>
    <dgm:pt modelId="{87016A05-E325-49A8-9499-4BF89E20029F}" type="pres">
      <dgm:prSet presAssocID="{DA8AF591-C349-44F3-B173-5D41535476C5}" presName="bentUpArrow1" presStyleLbl="alignImgPlace1" presStyleIdx="1" presStyleCnt="3"/>
      <dgm:spPr/>
    </dgm:pt>
    <dgm:pt modelId="{8B82ABFA-1760-4BE6-ADD9-00BEE70BF6BE}" type="pres">
      <dgm:prSet presAssocID="{DA8AF591-C349-44F3-B173-5D41535476C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30C69D1-218C-4F1C-A122-CCEB88FF0406}" type="pres">
      <dgm:prSet presAssocID="{DA8AF591-C349-44F3-B173-5D41535476C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6E75F03-577F-4A56-B40D-C7338B1E90DD}" type="pres">
      <dgm:prSet presAssocID="{B8B2E1EE-E2D6-420A-8D06-CFB9742443FE}" presName="sibTrans" presStyleCnt="0"/>
      <dgm:spPr/>
    </dgm:pt>
    <dgm:pt modelId="{C53F84BF-081B-4C50-8449-952ED05BEDEA}" type="pres">
      <dgm:prSet presAssocID="{1EFA0ED5-A229-4653-97DB-6730F5044EA1}" presName="composite" presStyleCnt="0"/>
      <dgm:spPr/>
    </dgm:pt>
    <dgm:pt modelId="{B1A46DDE-9625-49FF-A339-37B560C4C0CE}" type="pres">
      <dgm:prSet presAssocID="{1EFA0ED5-A229-4653-97DB-6730F5044EA1}" presName="bentUpArrow1" presStyleLbl="alignImgPlace1" presStyleIdx="2" presStyleCnt="3"/>
      <dgm:spPr/>
    </dgm:pt>
    <dgm:pt modelId="{2074499D-A0D5-4668-A9EE-AEA0016EDB95}" type="pres">
      <dgm:prSet presAssocID="{1EFA0ED5-A229-4653-97DB-6730F5044EA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C092F27-58C8-4AFD-AD5D-E1C34387A08F}" type="pres">
      <dgm:prSet presAssocID="{1EFA0ED5-A229-4653-97DB-6730F5044EA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9895A53-5537-4F38-8C1C-93FF4C5DAE7E}" type="pres">
      <dgm:prSet presAssocID="{89C3C3F4-A267-4AD6-B157-704716401FFE}" presName="sibTrans" presStyleCnt="0"/>
      <dgm:spPr/>
    </dgm:pt>
    <dgm:pt modelId="{7558D974-5B91-44E3-B976-F595855BFB28}" type="pres">
      <dgm:prSet presAssocID="{B2AF73C4-ED56-446B-B6F8-5F6845932FBD}" presName="composite" presStyleCnt="0"/>
      <dgm:spPr/>
    </dgm:pt>
    <dgm:pt modelId="{493C76F1-1744-45E3-8069-1CAE60959216}" type="pres">
      <dgm:prSet presAssocID="{B2AF73C4-ED56-446B-B6F8-5F6845932FBD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E315D09-7C8D-4A6A-98FA-8E77576AD109}" srcId="{DA8AF591-C349-44F3-B173-5D41535476C5}" destId="{EEDB0C7B-B0CA-4A7E-A2F8-31A3336C5B48}" srcOrd="2" destOrd="0" parTransId="{B054B37E-01E6-4B41-BF24-FD7E18501317}" sibTransId="{98BAAB13-5553-4074-B0E6-B6424F0052D6}"/>
    <dgm:cxn modelId="{F3932116-CB35-4997-B708-42E95343EAC1}" srcId="{3B0DA5AC-4235-4580-9839-C9C749863950}" destId="{DA8AF591-C349-44F3-B173-5D41535476C5}" srcOrd="1" destOrd="0" parTransId="{D7436D92-DE8A-4C58-86E0-A2713559F418}" sibTransId="{B8B2E1EE-E2D6-420A-8D06-CFB9742443FE}"/>
    <dgm:cxn modelId="{740F5E1A-CDF5-4C5C-B342-1C5D184B5653}" type="presOf" srcId="{660AA3D3-5F19-4055-AC2A-B51AD8C3EC02}" destId="{4C092F27-58C8-4AFD-AD5D-E1C34387A08F}" srcOrd="0" destOrd="0" presId="urn:microsoft.com/office/officeart/2005/8/layout/StepDownProcess"/>
    <dgm:cxn modelId="{C3C8A61C-B35B-4C7D-9674-4B2A65A853C2}" type="presOf" srcId="{DE06C9B5-6980-41C9-9512-8D6683A3CB94}" destId="{F211DC9F-B9F3-4264-8C6F-B5932D9C93E2}" srcOrd="0" destOrd="2" presId="urn:microsoft.com/office/officeart/2005/8/layout/StepDownProcess"/>
    <dgm:cxn modelId="{D7E60227-5390-4CAA-AB43-5A5FE85F693D}" srcId="{3B0DA5AC-4235-4580-9839-C9C749863950}" destId="{306818CF-6476-4650-B1F0-C6B4139AE978}" srcOrd="0" destOrd="0" parTransId="{0EA4085D-D842-4528-BDB6-A3E5108436D9}" sibTransId="{7567CEC7-D6F5-40C2-B40D-C7A9B8308161}"/>
    <dgm:cxn modelId="{DFB8FF44-ADA5-428D-816E-0307BF0C9FDF}" srcId="{1EFA0ED5-A229-4653-97DB-6730F5044EA1}" destId="{660AA3D3-5F19-4055-AC2A-B51AD8C3EC02}" srcOrd="0" destOrd="0" parTransId="{9B356408-E2C7-4F3B-99A7-075E2C69D799}" sibTransId="{C8F1E630-4D1A-4A86-977C-F70B3A126965}"/>
    <dgm:cxn modelId="{84186546-2B92-4940-8F2A-2C21406BDDDD}" type="presOf" srcId="{0D9013F7-82C2-4D92-A8D0-98F631CEF2B6}" destId="{F211DC9F-B9F3-4264-8C6F-B5932D9C93E2}" srcOrd="0" destOrd="0" presId="urn:microsoft.com/office/officeart/2005/8/layout/StepDownProcess"/>
    <dgm:cxn modelId="{2EDBEE49-087D-4C19-BB61-7E7EDEC88772}" type="presOf" srcId="{CED8A37E-FB11-4D97-AB57-7F6FFAC21A16}" destId="{B30C69D1-218C-4F1C-A122-CCEB88FF0406}" srcOrd="0" destOrd="0" presId="urn:microsoft.com/office/officeart/2005/8/layout/StepDownProcess"/>
    <dgm:cxn modelId="{34FC9B4F-D1C3-45DF-80BF-E7AC993CEA9E}" type="presOf" srcId="{D16B61AF-53D3-4D3E-BCC2-E7820F04F6D5}" destId="{F211DC9F-B9F3-4264-8C6F-B5932D9C93E2}" srcOrd="0" destOrd="1" presId="urn:microsoft.com/office/officeart/2005/8/layout/StepDownProcess"/>
    <dgm:cxn modelId="{2EC2E750-C427-4A99-A49D-71A227272277}" type="presOf" srcId="{DA8AF591-C349-44F3-B173-5D41535476C5}" destId="{8B82ABFA-1760-4BE6-ADD9-00BEE70BF6BE}" srcOrd="0" destOrd="0" presId="urn:microsoft.com/office/officeart/2005/8/layout/StepDownProcess"/>
    <dgm:cxn modelId="{832DAA55-3BAB-4ECF-B2FB-964F20CE912B}" srcId="{306818CF-6476-4650-B1F0-C6B4139AE978}" destId="{0D9013F7-82C2-4D92-A8D0-98F631CEF2B6}" srcOrd="0" destOrd="0" parTransId="{0B899B59-5B3E-402A-9F4B-1B7AEBED3463}" sibTransId="{DC048A44-ACAE-44C9-977F-1351E0040A3D}"/>
    <dgm:cxn modelId="{74A35D62-13E7-487E-A7E2-5E69AA65582E}" srcId="{3B0DA5AC-4235-4580-9839-C9C749863950}" destId="{1EFA0ED5-A229-4653-97DB-6730F5044EA1}" srcOrd="2" destOrd="0" parTransId="{5075488D-BDAD-415A-84E4-229ED908A727}" sibTransId="{89C3C3F4-A267-4AD6-B157-704716401FFE}"/>
    <dgm:cxn modelId="{0643D56B-7ACE-4DB1-831C-BB57794B10DC}" srcId="{DA8AF591-C349-44F3-B173-5D41535476C5}" destId="{CED8A37E-FB11-4D97-AB57-7F6FFAC21A16}" srcOrd="0" destOrd="0" parTransId="{68472673-093F-473F-87B1-C08518A48A49}" sibTransId="{7BA3A028-1F29-4612-BB0A-36DAF4B28C4A}"/>
    <dgm:cxn modelId="{3AD8C670-2274-4453-9B02-FD84BDDDF947}" type="presOf" srcId="{1EFA0ED5-A229-4653-97DB-6730F5044EA1}" destId="{2074499D-A0D5-4668-A9EE-AEA0016EDB95}" srcOrd="0" destOrd="0" presId="urn:microsoft.com/office/officeart/2005/8/layout/StepDownProcess"/>
    <dgm:cxn modelId="{A4B74773-ADA2-4813-A088-8B83D38DA3D9}" type="presOf" srcId="{EEDB0C7B-B0CA-4A7E-A2F8-31A3336C5B48}" destId="{B30C69D1-218C-4F1C-A122-CCEB88FF0406}" srcOrd="0" destOrd="2" presId="urn:microsoft.com/office/officeart/2005/8/layout/StepDownProcess"/>
    <dgm:cxn modelId="{09390580-2D78-4F6F-B126-73684A1D25E6}" type="presOf" srcId="{EF1BC291-CB62-4BC9-BCEC-24B89B913435}" destId="{B30C69D1-218C-4F1C-A122-CCEB88FF0406}" srcOrd="0" destOrd="3" presId="urn:microsoft.com/office/officeart/2005/8/layout/StepDownProcess"/>
    <dgm:cxn modelId="{5FF15584-EC62-403E-863C-078839C8D300}" type="presOf" srcId="{B2AF73C4-ED56-446B-B6F8-5F6845932FBD}" destId="{493C76F1-1744-45E3-8069-1CAE60959216}" srcOrd="0" destOrd="0" presId="urn:microsoft.com/office/officeart/2005/8/layout/StepDownProcess"/>
    <dgm:cxn modelId="{F893D085-A0ED-4A69-B09D-193B37F342A9}" srcId="{306818CF-6476-4650-B1F0-C6B4139AE978}" destId="{DE06C9B5-6980-41C9-9512-8D6683A3CB94}" srcOrd="2" destOrd="0" parTransId="{8390DC01-B51F-4BB3-B982-02BFE78A93C5}" sibTransId="{37DF3A7A-D190-4AD0-8D1C-79F15AEFC6F8}"/>
    <dgm:cxn modelId="{E9CBF28B-D78E-458E-B92E-7A6E73E659FB}" type="presOf" srcId="{306818CF-6476-4650-B1F0-C6B4139AE978}" destId="{DACD4287-FF58-4948-A07A-5861A98D49A0}" srcOrd="0" destOrd="0" presId="urn:microsoft.com/office/officeart/2005/8/layout/StepDownProcess"/>
    <dgm:cxn modelId="{8059F4B2-7205-4095-A044-A1036401EE9F}" srcId="{306818CF-6476-4650-B1F0-C6B4139AE978}" destId="{D16B61AF-53D3-4D3E-BCC2-E7820F04F6D5}" srcOrd="1" destOrd="0" parTransId="{5FB4BA12-B16E-4396-BE7C-2F56DBA6125F}" sibTransId="{37BACB47-74A5-4998-8976-FC90EEC66A1B}"/>
    <dgm:cxn modelId="{721704C8-C689-4094-BB31-D728DB3DE0D5}" srcId="{DA8AF591-C349-44F3-B173-5D41535476C5}" destId="{60545B08-63BB-41DF-98C8-2A3F9064BBB7}" srcOrd="1" destOrd="0" parTransId="{B7A4AB32-B908-43BF-A887-CA8D08A66A43}" sibTransId="{306AA3AA-A5B9-4348-8E88-1DCDD4838F62}"/>
    <dgm:cxn modelId="{A46BE0DA-B076-4DB4-BEF9-CDBBF1C40D27}" srcId="{DA8AF591-C349-44F3-B173-5D41535476C5}" destId="{EF1BC291-CB62-4BC9-BCEC-24B89B913435}" srcOrd="3" destOrd="0" parTransId="{839F7118-8272-4D3A-B0AB-81DB8791EE7E}" sibTransId="{929B8618-0C3A-4FF6-B698-2E52ED765406}"/>
    <dgm:cxn modelId="{B03C60E0-958C-49EB-A090-7A434E09FA12}" type="presOf" srcId="{60545B08-63BB-41DF-98C8-2A3F9064BBB7}" destId="{B30C69D1-218C-4F1C-A122-CCEB88FF0406}" srcOrd="0" destOrd="1" presId="urn:microsoft.com/office/officeart/2005/8/layout/StepDownProcess"/>
    <dgm:cxn modelId="{945380E5-E40E-4892-B208-ACF33E86EE36}" type="presOf" srcId="{3B0DA5AC-4235-4580-9839-C9C749863950}" destId="{20644138-2644-44A0-8F86-8D23E7A3B252}" srcOrd="0" destOrd="0" presId="urn:microsoft.com/office/officeart/2005/8/layout/StepDownProcess"/>
    <dgm:cxn modelId="{AC3E81E8-2E81-42FA-B89E-C9C3CDEC2158}" srcId="{3B0DA5AC-4235-4580-9839-C9C749863950}" destId="{B2AF73C4-ED56-446B-B6F8-5F6845932FBD}" srcOrd="3" destOrd="0" parTransId="{D9A58C94-0C11-442F-83AF-1466D756B3A9}" sibTransId="{32B76BEC-616F-4C0F-8BE1-FB06919EB9AE}"/>
    <dgm:cxn modelId="{2E251066-4A4C-41D0-A413-D1F476832D36}" type="presParOf" srcId="{20644138-2644-44A0-8F86-8D23E7A3B252}" destId="{A2DCE277-6452-479B-9CCB-AF4A0CB4918F}" srcOrd="0" destOrd="0" presId="urn:microsoft.com/office/officeart/2005/8/layout/StepDownProcess"/>
    <dgm:cxn modelId="{A8E9E7D4-3299-4A15-9DB1-DCC02B9D24FE}" type="presParOf" srcId="{A2DCE277-6452-479B-9CCB-AF4A0CB4918F}" destId="{F2922100-AAFB-4386-9ACA-97F33E5A92DE}" srcOrd="0" destOrd="0" presId="urn:microsoft.com/office/officeart/2005/8/layout/StepDownProcess"/>
    <dgm:cxn modelId="{77A08655-CBBA-44C8-AB00-05B173C40CE4}" type="presParOf" srcId="{A2DCE277-6452-479B-9CCB-AF4A0CB4918F}" destId="{DACD4287-FF58-4948-A07A-5861A98D49A0}" srcOrd="1" destOrd="0" presId="urn:microsoft.com/office/officeart/2005/8/layout/StepDownProcess"/>
    <dgm:cxn modelId="{21F0249B-0689-44D2-8DD6-16D07FF76FE2}" type="presParOf" srcId="{A2DCE277-6452-479B-9CCB-AF4A0CB4918F}" destId="{F211DC9F-B9F3-4264-8C6F-B5932D9C93E2}" srcOrd="2" destOrd="0" presId="urn:microsoft.com/office/officeart/2005/8/layout/StepDownProcess"/>
    <dgm:cxn modelId="{9D7906BB-BF3F-4567-861A-77D6195E95EA}" type="presParOf" srcId="{20644138-2644-44A0-8F86-8D23E7A3B252}" destId="{68075536-120C-472B-80C4-06FD786E7879}" srcOrd="1" destOrd="0" presId="urn:microsoft.com/office/officeart/2005/8/layout/StepDownProcess"/>
    <dgm:cxn modelId="{15127913-DDAA-47CE-B1F9-204FF74E24B9}" type="presParOf" srcId="{20644138-2644-44A0-8F86-8D23E7A3B252}" destId="{97778A54-0737-42B9-82A4-1D6D84C43CC9}" srcOrd="2" destOrd="0" presId="urn:microsoft.com/office/officeart/2005/8/layout/StepDownProcess"/>
    <dgm:cxn modelId="{C0CE7092-A887-4049-B6C8-DB571832763F}" type="presParOf" srcId="{97778A54-0737-42B9-82A4-1D6D84C43CC9}" destId="{87016A05-E325-49A8-9499-4BF89E20029F}" srcOrd="0" destOrd="0" presId="urn:microsoft.com/office/officeart/2005/8/layout/StepDownProcess"/>
    <dgm:cxn modelId="{09B7035E-B325-4531-BCCC-87EBE6AF56CD}" type="presParOf" srcId="{97778A54-0737-42B9-82A4-1D6D84C43CC9}" destId="{8B82ABFA-1760-4BE6-ADD9-00BEE70BF6BE}" srcOrd="1" destOrd="0" presId="urn:microsoft.com/office/officeart/2005/8/layout/StepDownProcess"/>
    <dgm:cxn modelId="{7E3B5E7B-FAE0-44A6-BE43-2CA50EC6764A}" type="presParOf" srcId="{97778A54-0737-42B9-82A4-1D6D84C43CC9}" destId="{B30C69D1-218C-4F1C-A122-CCEB88FF0406}" srcOrd="2" destOrd="0" presId="urn:microsoft.com/office/officeart/2005/8/layout/StepDownProcess"/>
    <dgm:cxn modelId="{9CEC4B05-CF22-4672-AB54-A8CAA80071B2}" type="presParOf" srcId="{20644138-2644-44A0-8F86-8D23E7A3B252}" destId="{56E75F03-577F-4A56-B40D-C7338B1E90DD}" srcOrd="3" destOrd="0" presId="urn:microsoft.com/office/officeart/2005/8/layout/StepDownProcess"/>
    <dgm:cxn modelId="{B363FAA8-E3AD-44DD-9F60-94AD75FED56B}" type="presParOf" srcId="{20644138-2644-44A0-8F86-8D23E7A3B252}" destId="{C53F84BF-081B-4C50-8449-952ED05BEDEA}" srcOrd="4" destOrd="0" presId="urn:microsoft.com/office/officeart/2005/8/layout/StepDownProcess"/>
    <dgm:cxn modelId="{3DC2935B-6925-460F-8309-BC1357DF7914}" type="presParOf" srcId="{C53F84BF-081B-4C50-8449-952ED05BEDEA}" destId="{B1A46DDE-9625-49FF-A339-37B560C4C0CE}" srcOrd="0" destOrd="0" presId="urn:microsoft.com/office/officeart/2005/8/layout/StepDownProcess"/>
    <dgm:cxn modelId="{A375DEFB-A3E1-4215-AF7B-1611C52B22A7}" type="presParOf" srcId="{C53F84BF-081B-4C50-8449-952ED05BEDEA}" destId="{2074499D-A0D5-4668-A9EE-AEA0016EDB95}" srcOrd="1" destOrd="0" presId="urn:microsoft.com/office/officeart/2005/8/layout/StepDownProcess"/>
    <dgm:cxn modelId="{66BCEA99-62F5-43EF-8864-5BEA44C80D11}" type="presParOf" srcId="{C53F84BF-081B-4C50-8449-952ED05BEDEA}" destId="{4C092F27-58C8-4AFD-AD5D-E1C34387A08F}" srcOrd="2" destOrd="0" presId="urn:microsoft.com/office/officeart/2005/8/layout/StepDownProcess"/>
    <dgm:cxn modelId="{7276006C-226D-4F39-B0A9-92FF1131F4EF}" type="presParOf" srcId="{20644138-2644-44A0-8F86-8D23E7A3B252}" destId="{39895A53-5537-4F38-8C1C-93FF4C5DAE7E}" srcOrd="5" destOrd="0" presId="urn:microsoft.com/office/officeart/2005/8/layout/StepDownProcess"/>
    <dgm:cxn modelId="{BA12720B-8B0D-4C1C-8513-245E8877EBCF}" type="presParOf" srcId="{20644138-2644-44A0-8F86-8D23E7A3B252}" destId="{7558D974-5B91-44E3-B976-F595855BFB28}" srcOrd="6" destOrd="0" presId="urn:microsoft.com/office/officeart/2005/8/layout/StepDownProcess"/>
    <dgm:cxn modelId="{D1102484-9DA0-4102-BCEA-C8A73BB39C1F}" type="presParOf" srcId="{7558D974-5B91-44E3-B976-F595855BFB28}" destId="{493C76F1-1744-45E3-8069-1CAE6095921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EC5F6-44DA-4333-AA47-4E0664239AE4}">
      <dsp:nvSpPr>
        <dsp:cNvPr id="0" name=""/>
        <dsp:cNvSpPr/>
      </dsp:nvSpPr>
      <dsp:spPr>
        <a:xfrm>
          <a:off x="4139990" y="2365"/>
          <a:ext cx="1502194" cy="9764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明确问题</a:t>
          </a:r>
        </a:p>
      </dsp:txBody>
      <dsp:txXfrm>
        <a:off x="4187655" y="50030"/>
        <a:ext cx="1406864" cy="881096"/>
      </dsp:txXfrm>
    </dsp:sp>
    <dsp:sp modelId="{8AB23D37-71DD-4C42-9683-AF9DB30607B7}">
      <dsp:nvSpPr>
        <dsp:cNvPr id="0" name=""/>
        <dsp:cNvSpPr/>
      </dsp:nvSpPr>
      <dsp:spPr>
        <a:xfrm>
          <a:off x="2941691" y="490578"/>
          <a:ext cx="3898792" cy="3898792"/>
        </a:xfrm>
        <a:custGeom>
          <a:avLst/>
          <a:gdLst/>
          <a:ahLst/>
          <a:cxnLst/>
          <a:rect l="0" t="0" r="0" b="0"/>
          <a:pathLst>
            <a:path>
              <a:moveTo>
                <a:pt x="2901395" y="248265"/>
              </a:moveTo>
              <a:arcTo wR="1949396" hR="1949396" stAng="17953954" swAng="121071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CB098-3092-4E86-BD4D-3BBC5373895D}">
      <dsp:nvSpPr>
        <dsp:cNvPr id="0" name=""/>
        <dsp:cNvSpPr/>
      </dsp:nvSpPr>
      <dsp:spPr>
        <a:xfrm>
          <a:off x="5993976" y="1349365"/>
          <a:ext cx="1502194" cy="9764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动态分析</a:t>
          </a:r>
        </a:p>
      </dsp:txBody>
      <dsp:txXfrm>
        <a:off x="6041641" y="1397030"/>
        <a:ext cx="1406864" cy="881096"/>
      </dsp:txXfrm>
    </dsp:sp>
    <dsp:sp modelId="{A91B132F-7385-46F2-B7B0-5B3F26FCFD29}">
      <dsp:nvSpPr>
        <dsp:cNvPr id="0" name=""/>
        <dsp:cNvSpPr/>
      </dsp:nvSpPr>
      <dsp:spPr>
        <a:xfrm>
          <a:off x="2941691" y="490578"/>
          <a:ext cx="3898792" cy="3898792"/>
        </a:xfrm>
        <a:custGeom>
          <a:avLst/>
          <a:gdLst/>
          <a:ahLst/>
          <a:cxnLst/>
          <a:rect l="0" t="0" r="0" b="0"/>
          <a:pathLst>
            <a:path>
              <a:moveTo>
                <a:pt x="3894105" y="2084493"/>
              </a:moveTo>
              <a:arcTo wR="1949396" hR="1949396" stAng="21838433" swAng="135909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92353-E444-4D79-929B-A3532BED1124}">
      <dsp:nvSpPr>
        <dsp:cNvPr id="0" name=""/>
        <dsp:cNvSpPr/>
      </dsp:nvSpPr>
      <dsp:spPr>
        <a:xfrm>
          <a:off x="5285816" y="3528856"/>
          <a:ext cx="1502194" cy="9764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量化模型</a:t>
          </a:r>
        </a:p>
      </dsp:txBody>
      <dsp:txXfrm>
        <a:off x="5333481" y="3576521"/>
        <a:ext cx="1406864" cy="881096"/>
      </dsp:txXfrm>
    </dsp:sp>
    <dsp:sp modelId="{C81C6CE8-2439-4B9F-BBE1-532C0113C649}">
      <dsp:nvSpPr>
        <dsp:cNvPr id="0" name=""/>
        <dsp:cNvSpPr/>
      </dsp:nvSpPr>
      <dsp:spPr>
        <a:xfrm>
          <a:off x="2941691" y="490578"/>
          <a:ext cx="3898792" cy="3898792"/>
        </a:xfrm>
        <a:custGeom>
          <a:avLst/>
          <a:gdLst/>
          <a:ahLst/>
          <a:cxnLst/>
          <a:rect l="0" t="0" r="0" b="0"/>
          <a:pathLst>
            <a:path>
              <a:moveTo>
                <a:pt x="2188379" y="3884088"/>
              </a:moveTo>
              <a:arcTo wR="1949396" hR="1949396" stAng="4977492" swAng="84501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CE0E3-7CC2-4BBC-BCC6-B433004EE44A}">
      <dsp:nvSpPr>
        <dsp:cNvPr id="0" name=""/>
        <dsp:cNvSpPr/>
      </dsp:nvSpPr>
      <dsp:spPr>
        <a:xfrm>
          <a:off x="2994163" y="3528856"/>
          <a:ext cx="1502194" cy="9764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测试</a:t>
          </a:r>
        </a:p>
      </dsp:txBody>
      <dsp:txXfrm>
        <a:off x="3041828" y="3576521"/>
        <a:ext cx="1406864" cy="881096"/>
      </dsp:txXfrm>
    </dsp:sp>
    <dsp:sp modelId="{32829247-F6F9-4FFF-8AF3-91571407DFF8}">
      <dsp:nvSpPr>
        <dsp:cNvPr id="0" name=""/>
        <dsp:cNvSpPr/>
      </dsp:nvSpPr>
      <dsp:spPr>
        <a:xfrm>
          <a:off x="2941691" y="490578"/>
          <a:ext cx="3898792" cy="3898792"/>
        </a:xfrm>
        <a:custGeom>
          <a:avLst/>
          <a:gdLst/>
          <a:ahLst/>
          <a:cxnLst/>
          <a:rect l="0" t="0" r="0" b="0"/>
          <a:pathLst>
            <a:path>
              <a:moveTo>
                <a:pt x="206722" y="2823028"/>
              </a:moveTo>
              <a:arcTo wR="1949396" hR="1949396" stAng="9202477" swAng="135909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B811-2DF7-4197-9037-DD6F81D55F83}">
      <dsp:nvSpPr>
        <dsp:cNvPr id="0" name=""/>
        <dsp:cNvSpPr/>
      </dsp:nvSpPr>
      <dsp:spPr>
        <a:xfrm>
          <a:off x="2286004" y="1349365"/>
          <a:ext cx="1502194" cy="9764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政策设计</a:t>
          </a:r>
        </a:p>
      </dsp:txBody>
      <dsp:txXfrm>
        <a:off x="2333669" y="1397030"/>
        <a:ext cx="1406864" cy="881096"/>
      </dsp:txXfrm>
    </dsp:sp>
    <dsp:sp modelId="{D3609288-5474-49C2-A1D3-A7AA6E1E39E9}">
      <dsp:nvSpPr>
        <dsp:cNvPr id="0" name=""/>
        <dsp:cNvSpPr/>
      </dsp:nvSpPr>
      <dsp:spPr>
        <a:xfrm>
          <a:off x="2941691" y="490578"/>
          <a:ext cx="3898792" cy="3898792"/>
        </a:xfrm>
        <a:custGeom>
          <a:avLst/>
          <a:gdLst/>
          <a:ahLst/>
          <a:cxnLst/>
          <a:rect l="0" t="0" r="0" b="0"/>
          <a:pathLst>
            <a:path>
              <a:moveTo>
                <a:pt x="469028" y="681067"/>
              </a:moveTo>
              <a:arcTo wR="1949396" hR="1949396" stAng="13235330" swAng="121071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22100-AAFB-4386-9ACA-97F33E5A92DE}">
      <dsp:nvSpPr>
        <dsp:cNvPr id="0" name=""/>
        <dsp:cNvSpPr/>
      </dsp:nvSpPr>
      <dsp:spPr>
        <a:xfrm rot="5400000">
          <a:off x="665339" y="1184056"/>
          <a:ext cx="1039859" cy="11838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D4287-FF58-4948-A07A-5861A98D49A0}">
      <dsp:nvSpPr>
        <dsp:cNvPr id="0" name=""/>
        <dsp:cNvSpPr/>
      </dsp:nvSpPr>
      <dsp:spPr>
        <a:xfrm>
          <a:off x="389840" y="31351"/>
          <a:ext cx="1750510" cy="12253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问题和边界分析</a:t>
          </a:r>
        </a:p>
      </dsp:txBody>
      <dsp:txXfrm>
        <a:off x="449665" y="91176"/>
        <a:ext cx="1630860" cy="1105650"/>
      </dsp:txXfrm>
    </dsp:sp>
    <dsp:sp modelId="{F211DC9F-B9F3-4264-8C6F-B5932D9C93E2}">
      <dsp:nvSpPr>
        <dsp:cNvPr id="0" name=""/>
        <dsp:cNvSpPr/>
      </dsp:nvSpPr>
      <dsp:spPr>
        <a:xfrm>
          <a:off x="2304257" y="181695"/>
          <a:ext cx="2997617" cy="99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问题是什么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关键变量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时限</a:t>
          </a:r>
        </a:p>
      </dsp:txBody>
      <dsp:txXfrm>
        <a:off x="2304257" y="181695"/>
        <a:ext cx="2997617" cy="990342"/>
      </dsp:txXfrm>
    </dsp:sp>
    <dsp:sp modelId="{87016A05-E325-49A8-9499-4BF89E20029F}">
      <dsp:nvSpPr>
        <dsp:cNvPr id="0" name=""/>
        <dsp:cNvSpPr/>
      </dsp:nvSpPr>
      <dsp:spPr>
        <a:xfrm rot="5400000">
          <a:off x="2530570" y="2560473"/>
          <a:ext cx="1039859" cy="11838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2ABFA-1760-4BE6-ADD9-00BEE70BF6BE}">
      <dsp:nvSpPr>
        <dsp:cNvPr id="0" name=""/>
        <dsp:cNvSpPr/>
      </dsp:nvSpPr>
      <dsp:spPr>
        <a:xfrm>
          <a:off x="2255070" y="1407769"/>
          <a:ext cx="1750510" cy="12253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系统结构分析</a:t>
          </a:r>
        </a:p>
      </dsp:txBody>
      <dsp:txXfrm>
        <a:off x="2314895" y="1467594"/>
        <a:ext cx="1630860" cy="1105650"/>
      </dsp:txXfrm>
    </dsp:sp>
    <dsp:sp modelId="{B30C69D1-218C-4F1C-A122-CCEB88FF0406}">
      <dsp:nvSpPr>
        <dsp:cNvPr id="0" name=""/>
        <dsp:cNvSpPr/>
      </dsp:nvSpPr>
      <dsp:spPr>
        <a:xfrm>
          <a:off x="4005581" y="1524629"/>
          <a:ext cx="1273154" cy="99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提出假设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明确系统边界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因果回路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系统流图</a:t>
          </a:r>
        </a:p>
      </dsp:txBody>
      <dsp:txXfrm>
        <a:off x="4005581" y="1524629"/>
        <a:ext cx="1273154" cy="990342"/>
      </dsp:txXfrm>
    </dsp:sp>
    <dsp:sp modelId="{B1A46DDE-9625-49FF-A339-37B560C4C0CE}">
      <dsp:nvSpPr>
        <dsp:cNvPr id="0" name=""/>
        <dsp:cNvSpPr/>
      </dsp:nvSpPr>
      <dsp:spPr>
        <a:xfrm rot="5400000">
          <a:off x="4395800" y="3936890"/>
          <a:ext cx="1039859" cy="11838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4499D-A0D5-4668-A9EE-AEA0016EDB95}">
      <dsp:nvSpPr>
        <dsp:cNvPr id="0" name=""/>
        <dsp:cNvSpPr/>
      </dsp:nvSpPr>
      <dsp:spPr>
        <a:xfrm>
          <a:off x="4120301" y="2784186"/>
          <a:ext cx="1750510" cy="12253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建立定量模型</a:t>
          </a:r>
        </a:p>
      </dsp:txBody>
      <dsp:txXfrm>
        <a:off x="4180126" y="2844011"/>
        <a:ext cx="1630860" cy="1105650"/>
      </dsp:txXfrm>
    </dsp:sp>
    <dsp:sp modelId="{4C092F27-58C8-4AFD-AD5D-E1C34387A08F}">
      <dsp:nvSpPr>
        <dsp:cNvPr id="0" name=""/>
        <dsp:cNvSpPr/>
      </dsp:nvSpPr>
      <dsp:spPr>
        <a:xfrm>
          <a:off x="5870812" y="2901046"/>
          <a:ext cx="1273154" cy="99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700" kern="1200"/>
        </a:p>
      </dsp:txBody>
      <dsp:txXfrm>
        <a:off x="5870812" y="2901046"/>
        <a:ext cx="1273154" cy="990342"/>
      </dsp:txXfrm>
    </dsp:sp>
    <dsp:sp modelId="{493C76F1-1744-45E3-8069-1CAE60959216}">
      <dsp:nvSpPr>
        <dsp:cNvPr id="0" name=""/>
        <dsp:cNvSpPr/>
      </dsp:nvSpPr>
      <dsp:spPr>
        <a:xfrm>
          <a:off x="5985531" y="4160603"/>
          <a:ext cx="1750510" cy="122530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政策分析</a:t>
          </a:r>
        </a:p>
      </dsp:txBody>
      <dsp:txXfrm>
        <a:off x="6045356" y="4220428"/>
        <a:ext cx="1630860" cy="110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2019年5月26日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学生必须管理好功课和各种活动之间的安排，在个人生活中取得平衡。每学期学生将必须参加一定量的课程、完成阅读量以及按时交作业。如果你认为你的分数低于预期，你可能想要更加努力的学习；而当你睡眠不足或体力下降时，则花更多时间停下来休息。那么，你可能面临两种基本策略：（</a:t>
            </a:r>
            <a:r>
              <a:rPr lang="en-US" altLang="zh-CN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）蚂蚁策略</a:t>
            </a:r>
            <a:r>
              <a:rPr lang="en-US" altLang="zh-CN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-</a:t>
            </a:r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今天事今天毕 （</a:t>
            </a:r>
            <a:r>
              <a:rPr lang="en-US" altLang="zh-CN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）蚂蚱策略</a:t>
            </a:r>
            <a:r>
              <a:rPr lang="en-US" altLang="zh-CN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- </a:t>
            </a:r>
            <a:r>
              <a:rPr lang="zh-CN" altLang="en-US" sz="12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可以明天做的事绝不今天做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altLang="zh-CN" noProof="0" smtClean="0"/>
              <a:pPr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5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2019年5月26日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第十七节 系统建模方法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A97A7-28BC-A742-905F-EF653B271B5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框图是图形分析工具中最简便的一种，通常在处理较大系统时不可缺少</a:t>
            </a:r>
            <a:endParaRPr lang="en-US" altLang="zh-CN" dirty="0"/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/>
              <a:t>明确目的，锁定问题</a:t>
            </a:r>
            <a:endParaRPr lang="en-US" altLang="zh-CN" dirty="0"/>
          </a:p>
          <a:p>
            <a:pPr lvl="1"/>
            <a:r>
              <a:rPr lang="zh-CN" altLang="en-US" dirty="0"/>
              <a:t>划定边界</a:t>
            </a:r>
            <a:endParaRPr lang="en-US" altLang="zh-CN" dirty="0"/>
          </a:p>
          <a:p>
            <a:pPr lvl="1"/>
            <a:r>
              <a:rPr lang="zh-CN" altLang="en-US" dirty="0"/>
              <a:t>辨识内部变量与外部变量</a:t>
            </a:r>
          </a:p>
        </p:txBody>
      </p:sp>
    </p:spTree>
    <p:extLst>
      <p:ext uri="{BB962C8B-B14F-4D97-AF65-F5344CB8AC3E}">
        <p14:creationId xmlns:p14="http://schemas.microsoft.com/office/powerpoint/2010/main" val="5561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998068" y="1052736"/>
            <a:ext cx="6840760" cy="4022726"/>
            <a:chOff x="3070076" y="1556792"/>
            <a:chExt cx="6840760" cy="4022726"/>
          </a:xfrm>
        </p:grpSpPr>
        <p:sp>
          <p:nvSpPr>
            <p:cNvPr id="4" name="矩形 3"/>
            <p:cNvSpPr/>
            <p:nvPr/>
          </p:nvSpPr>
          <p:spPr>
            <a:xfrm>
              <a:off x="3070076" y="2420888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非能源部门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58508" y="2420888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传统能源部门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3070076" y="3712171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国民收入及分配投资比例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979790" y="3712171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新能源生产部门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070076" y="5003454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科技教育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983982" y="5003454"/>
              <a:ext cx="2736304" cy="576064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人口、劳动力和消费</a:t>
              </a:r>
            </a:p>
          </p:txBody>
        </p:sp>
        <p:cxnSp>
          <p:nvCxnSpPr>
            <p:cNvPr id="12" name="直接连接符 11"/>
            <p:cNvCxnSpPr>
              <a:stCxn id="4" idx="3"/>
              <a:endCxn id="6" idx="1"/>
            </p:cNvCxnSpPr>
            <p:nvPr/>
          </p:nvCxnSpPr>
          <p:spPr>
            <a:xfrm>
              <a:off x="5806380" y="2708920"/>
              <a:ext cx="1152128" cy="0"/>
            </a:xfrm>
            <a:prstGeom prst="line">
              <a:avLst/>
            </a:prstGeom>
            <a:ln>
              <a:solidFill>
                <a:schemeClr val="tx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806380" y="3861048"/>
              <a:ext cx="117341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806380" y="4077072"/>
              <a:ext cx="115212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5806380" y="4288235"/>
              <a:ext cx="1173410" cy="86409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0" idx="1"/>
            </p:cNvCxnSpPr>
            <p:nvPr/>
          </p:nvCxnSpPr>
          <p:spPr>
            <a:xfrm>
              <a:off x="5806380" y="5291486"/>
              <a:ext cx="1177602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/>
            <p:nvPr/>
          </p:nvCxnSpPr>
          <p:spPr>
            <a:xfrm rot="10800000">
              <a:off x="5806380" y="2996953"/>
              <a:ext cx="1173410" cy="715219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flipV="1">
              <a:off x="5806380" y="3004244"/>
              <a:ext cx="1152128" cy="784796"/>
            </a:xfrm>
            <a:prstGeom prst="bentConnector3">
              <a:avLst>
                <a:gd name="adj1" fmla="val 61574"/>
              </a:avLst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0" idx="3"/>
              <a:endCxn id="4" idx="0"/>
            </p:cNvCxnSpPr>
            <p:nvPr/>
          </p:nvCxnSpPr>
          <p:spPr>
            <a:xfrm flipH="1" flipV="1">
              <a:off x="4438228" y="2420888"/>
              <a:ext cx="5282058" cy="2870598"/>
            </a:xfrm>
            <a:prstGeom prst="bentConnector4">
              <a:avLst>
                <a:gd name="adj1" fmla="val -4328"/>
                <a:gd name="adj2" fmla="val 107963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9" idx="1"/>
              <a:endCxn id="8" idx="3"/>
            </p:cNvCxnSpPr>
            <p:nvPr/>
          </p:nvCxnSpPr>
          <p:spPr>
            <a:xfrm rot="10800000" flipH="1">
              <a:off x="3070076" y="4000204"/>
              <a:ext cx="6646018" cy="1291283"/>
            </a:xfrm>
            <a:prstGeom prst="bentConnector5">
              <a:avLst>
                <a:gd name="adj1" fmla="val -3440"/>
                <a:gd name="adj2" fmla="val 290470"/>
                <a:gd name="adj3" fmla="val 109459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934172" y="1556792"/>
              <a:ext cx="0" cy="86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4" idx="2"/>
              <a:endCxn id="7" idx="0"/>
            </p:cNvCxnSpPr>
            <p:nvPr/>
          </p:nvCxnSpPr>
          <p:spPr>
            <a:xfrm>
              <a:off x="4438228" y="2996952"/>
              <a:ext cx="0" cy="715219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7" idx="2"/>
              <a:endCxn id="9" idx="0"/>
            </p:cNvCxnSpPr>
            <p:nvPr/>
          </p:nvCxnSpPr>
          <p:spPr>
            <a:xfrm>
              <a:off x="4438228" y="4288235"/>
              <a:ext cx="0" cy="715219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6" idx="3"/>
            </p:cNvCxnSpPr>
            <p:nvPr/>
          </p:nvCxnSpPr>
          <p:spPr>
            <a:xfrm flipH="1">
              <a:off x="9694812" y="2708920"/>
              <a:ext cx="21602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9716094" y="3789040"/>
              <a:ext cx="19474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建模过程</a:t>
            </a:r>
            <a:r>
              <a:rPr lang="en-US" altLang="zh-CN" dirty="0"/>
              <a:t>- 2 </a:t>
            </a:r>
            <a:r>
              <a:rPr lang="zh-CN" altLang="en-US" dirty="0"/>
              <a:t>提出动态假设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8068" y="1613250"/>
            <a:ext cx="5256584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/>
              <a:t>系统动力学寻求问题的内生性解释</a:t>
            </a:r>
            <a:endParaRPr lang="en-US" altLang="zh-CN" sz="2400" dirty="0"/>
          </a:p>
          <a:p>
            <a:pPr marL="365760" lvl="1" indent="0" algn="r">
              <a:buNone/>
            </a:pPr>
            <a:r>
              <a:rPr lang="zh-CN" altLang="en-US" sz="2000" dirty="0"/>
              <a:t>从内部产生的发展变化</a:t>
            </a:r>
            <a:endParaRPr lang="en-US" altLang="zh-CN" sz="2000" dirty="0"/>
          </a:p>
          <a:p>
            <a:pPr marL="365760" lvl="1" indent="0" algn="r">
              <a:buNone/>
            </a:pPr>
            <a:r>
              <a:rPr lang="zh-CN" altLang="en-US" sz="2000" dirty="0"/>
              <a:t>即系统中的决策规则</a:t>
            </a:r>
          </a:p>
          <a:p>
            <a:pPr algn="r"/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400" dirty="0"/>
              <a:t>绘制系统结构图</a:t>
            </a:r>
            <a:endParaRPr lang="en-US" altLang="zh-CN" sz="2400" dirty="0"/>
          </a:p>
          <a:p>
            <a:pPr marL="365760" lvl="1" indent="0" algn="r">
              <a:buNone/>
            </a:pPr>
            <a:r>
              <a:rPr lang="zh-CN" altLang="en-US" sz="2000" dirty="0"/>
              <a:t>分析清楚模型的边界</a:t>
            </a:r>
            <a:endParaRPr lang="en-US" altLang="zh-CN" sz="2000" dirty="0"/>
          </a:p>
          <a:p>
            <a:pPr marL="365760" lvl="1" indent="0" algn="r">
              <a:buNone/>
            </a:pPr>
            <a:r>
              <a:rPr lang="zh-CN" altLang="en-US" sz="2000" dirty="0"/>
              <a:t>根据功能划分子系统</a:t>
            </a:r>
            <a:endParaRPr lang="en-US" altLang="zh-CN" sz="2000" dirty="0"/>
          </a:p>
          <a:p>
            <a:pPr marL="365760" lvl="1" indent="0" algn="r">
              <a:buNone/>
            </a:pPr>
            <a:r>
              <a:rPr lang="zh-CN" altLang="en-US" sz="2000" dirty="0"/>
              <a:t>理清变量间因果关系</a:t>
            </a:r>
            <a:endParaRPr lang="en-US" altLang="zh-CN" sz="2000" dirty="0"/>
          </a:p>
          <a:p>
            <a:pPr marL="365760" lvl="1" indent="0" algn="r">
              <a:buNone/>
            </a:pPr>
            <a:r>
              <a:rPr lang="zh-CN" altLang="en-US" sz="2000" dirty="0"/>
              <a:t>制作存量流量图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8758708" y="1122431"/>
            <a:ext cx="60875" cy="5079554"/>
          </a:xfrm>
          <a:prstGeom prst="straightConnector1">
            <a:avLst/>
          </a:prstGeom>
          <a:ln w="177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190756" y="2962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因果逻辑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90756" y="4293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系统流图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90756" y="1706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系统边界</a:t>
            </a:r>
          </a:p>
        </p:txBody>
      </p:sp>
    </p:spTree>
    <p:extLst>
      <p:ext uri="{BB962C8B-B14F-4D97-AF65-F5344CB8AC3E}">
        <p14:creationId xmlns:p14="http://schemas.microsoft.com/office/powerpoint/2010/main" val="11227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因果关系图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因果关系图（</a:t>
            </a:r>
            <a:r>
              <a:rPr kumimoji="1" lang="en-US" altLang="zh-CN" dirty="0"/>
              <a:t>causal loop diagram, CLD</a:t>
            </a:r>
            <a:r>
              <a:rPr kumimoji="1" lang="zh-CN" altLang="en-US" dirty="0"/>
              <a:t>）是表示系统反馈结构的重要工具。</a:t>
            </a:r>
          </a:p>
          <a:p>
            <a:pPr lvl="1"/>
            <a:r>
              <a:rPr kumimoji="1" lang="zh-CN" altLang="en-US" dirty="0"/>
              <a:t>迅速表达系统动态形成的原因</a:t>
            </a:r>
          </a:p>
          <a:p>
            <a:pPr lvl="1"/>
            <a:r>
              <a:rPr kumimoji="1" lang="zh-CN" altLang="en-US" dirty="0"/>
              <a:t>引出一个完整的心智模型</a:t>
            </a:r>
          </a:p>
          <a:p>
            <a:pPr lvl="1"/>
            <a:r>
              <a:rPr kumimoji="1" lang="zh-CN" altLang="en-US" dirty="0"/>
              <a:t>清晰表达对关键关系的分析</a:t>
            </a:r>
          </a:p>
          <a:p>
            <a:r>
              <a:rPr kumimoji="1" lang="en-US" altLang="zh-CN" dirty="0"/>
              <a:t>CLD</a:t>
            </a:r>
            <a:r>
              <a:rPr kumimoji="1" lang="zh-CN" altLang="en-US" dirty="0"/>
              <a:t>要严格遵守符号规范</a:t>
            </a:r>
          </a:p>
        </p:txBody>
      </p:sp>
    </p:spTree>
    <p:extLst>
      <p:ext uri="{BB962C8B-B14F-4D97-AF65-F5344CB8AC3E}">
        <p14:creationId xmlns:p14="http://schemas.microsoft.com/office/powerpoint/2010/main" val="20622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5900" y="188640"/>
            <a:ext cx="9145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宋体" panose="02010600040101010101" pitchFamily="2" charset="-122"/>
                <a:ea typeface="华文宋体" panose="02010600040101010101" pitchFamily="2" charset="-122"/>
              </a:rPr>
              <a:t>学生进入一系列课程的学习，作业布置速率是外部变量（即一旦开始学习便是确定的）。课程有时可能被放弃，但暂不考虑。未完成的作业随作业的布置而增加，并随作业的完成而减少。作业完成速率是每周完成作业花费的时间（每周小时数）乘以完成作业的效率（每小时完成的工作）再乘以作业完成效果。如果作业压力很大，学生可能偷工减料，阅读时略过一部分、逃课或者对作业中问题给出不完全的答案，即作业效果下降。</a:t>
            </a:r>
          </a:p>
        </p:txBody>
      </p:sp>
      <p:sp>
        <p:nvSpPr>
          <p:cNvPr id="3" name="文本框 2"/>
          <p:cNvSpPr txBox="1"/>
          <p:nvPr/>
        </p:nvSpPr>
        <p:spPr>
          <a:xfrm rot="1177641">
            <a:off x="10274684" y="55751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030A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因果分析从何而来</a:t>
            </a:r>
          </a:p>
        </p:txBody>
      </p:sp>
    </p:spTree>
    <p:extLst>
      <p:ext uri="{BB962C8B-B14F-4D97-AF65-F5344CB8AC3E}">
        <p14:creationId xmlns:p14="http://schemas.microsoft.com/office/powerpoint/2010/main" val="6732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36" y="733543"/>
            <a:ext cx="8565752" cy="6156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4F9CDCF-C601-3C41-B3A1-6D5D23A2B6DE}"/>
              </a:ext>
            </a:extLst>
          </p:cNvPr>
          <p:cNvSpPr txBox="1"/>
          <p:nvPr/>
        </p:nvSpPr>
        <p:spPr>
          <a:xfrm>
            <a:off x="1341884" y="166093"/>
            <a:ext cx="421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概念性模型通过</a:t>
            </a:r>
            <a:r>
              <a:rPr kumimoji="1" lang="en-US" altLang="zh-CN" dirty="0"/>
              <a:t>CLD</a:t>
            </a:r>
            <a:r>
              <a:rPr kumimoji="1" lang="zh-CN" altLang="en-US" dirty="0"/>
              <a:t>转化为因果分析图</a:t>
            </a:r>
          </a:p>
        </p:txBody>
      </p:sp>
    </p:spTree>
    <p:extLst>
      <p:ext uri="{BB962C8B-B14F-4D97-AF65-F5344CB8AC3E}">
        <p14:creationId xmlns:p14="http://schemas.microsoft.com/office/powerpoint/2010/main" val="15491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转化为混合图</a:t>
            </a:r>
            <a:r>
              <a:rPr kumimoji="1" lang="en-US" altLang="zh-CN" dirty="0"/>
              <a:t>/</a:t>
            </a:r>
            <a:r>
              <a:rPr kumimoji="1" lang="zh-CN" altLang="en-US" dirty="0"/>
              <a:t>流图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由因果关系图直接进入流图绘制有时并不是一件容易的事情</a:t>
            </a:r>
            <a:endParaRPr kumimoji="1" lang="en-US" altLang="zh-CN" dirty="0"/>
          </a:p>
          <a:p>
            <a:r>
              <a:rPr kumimoji="1" lang="zh-CN" altLang="en-US" dirty="0"/>
              <a:t>混合图 由因果关系图和流图混合的图形分析方法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主要特点：</a:t>
            </a:r>
            <a:endParaRPr kumimoji="1"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dirty="0"/>
              <a:t>抓住关键的存量和流量</a:t>
            </a:r>
            <a:endParaRPr kumimoji="1"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dirty="0"/>
              <a:t>其他变量不区分类型</a:t>
            </a:r>
            <a:endParaRPr kumimoji="1" lang="en-US" altLang="zh-CN" dirty="0"/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dirty="0"/>
              <a:t>合理转化定性与定量分析</a:t>
            </a:r>
          </a:p>
        </p:txBody>
      </p:sp>
    </p:spTree>
    <p:extLst>
      <p:ext uri="{BB962C8B-B14F-4D97-AF65-F5344CB8AC3E}">
        <p14:creationId xmlns:p14="http://schemas.microsoft.com/office/powerpoint/2010/main" val="247072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-20166"/>
            <a:ext cx="10333916" cy="67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建模过程</a:t>
            </a:r>
            <a:r>
              <a:rPr lang="en-US" altLang="zh-CN" dirty="0"/>
              <a:t>- 3 </a:t>
            </a:r>
            <a:r>
              <a:rPr lang="zh-CN" altLang="en-US" dirty="0"/>
              <a:t>流图与系统方程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7750596" y="1196752"/>
            <a:ext cx="60875" cy="5079554"/>
          </a:xfrm>
          <a:prstGeom prst="straightConnector1">
            <a:avLst/>
          </a:prstGeom>
          <a:ln w="177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110636" y="29566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建立规范的模型方程式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10636" y="4287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系统流图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10636" y="1700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设置参考模式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502124" y="181782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收集数据，为模型建立一个参考模式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2650117" y="295668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将概念转化为方程，逻辑转变为变量间的联系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214092" y="428731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设置合理的参数，测试模型的运行流程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7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形成系统方程和流图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流图（流量存量图）被系统动力学软件所执行，配合组件公式后可以进行运算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速率</a:t>
            </a:r>
            <a:endParaRPr lang="en-US" altLang="zh-CN" dirty="0"/>
          </a:p>
          <a:p>
            <a:pPr lvl="1"/>
            <a:r>
              <a:rPr lang="zh-CN" altLang="en-US" dirty="0"/>
              <a:t>辅助变量</a:t>
            </a:r>
            <a:endParaRPr lang="en-US" altLang="zh-CN" dirty="0"/>
          </a:p>
          <a:p>
            <a:pPr lvl="1"/>
            <a:r>
              <a:rPr lang="zh-CN" altLang="en-US" dirty="0"/>
              <a:t>表函数</a:t>
            </a:r>
            <a:endParaRPr lang="en-US" altLang="zh-CN" dirty="0"/>
          </a:p>
          <a:p>
            <a:pPr lvl="1"/>
            <a:r>
              <a:rPr lang="zh-CN" altLang="en-US" dirty="0"/>
              <a:t>常数</a:t>
            </a:r>
            <a:endParaRPr lang="en-US" altLang="zh-CN" dirty="0"/>
          </a:p>
          <a:p>
            <a:pPr lvl="1"/>
            <a:r>
              <a:rPr lang="zh-CN" altLang="en-US" dirty="0"/>
              <a:t>外生变量</a:t>
            </a:r>
            <a:endParaRPr lang="en-US" altLang="zh-CN" dirty="0"/>
          </a:p>
          <a:p>
            <a:pPr lvl="1"/>
            <a:r>
              <a:rPr lang="zh-CN" altLang="en-US" dirty="0"/>
              <a:t>物质链</a:t>
            </a:r>
            <a:r>
              <a:rPr lang="en-US" altLang="zh-CN" dirty="0"/>
              <a:t>/</a:t>
            </a:r>
            <a:r>
              <a:rPr lang="zh-CN" altLang="en-US" dirty="0"/>
              <a:t>信息链</a:t>
            </a:r>
            <a:endParaRPr lang="en-US" altLang="zh-CN" dirty="0"/>
          </a:p>
          <a:p>
            <a:pPr lvl="1"/>
            <a:r>
              <a:rPr lang="zh-CN" altLang="en-US" dirty="0"/>
              <a:t>源</a:t>
            </a:r>
            <a:r>
              <a:rPr lang="en-US" altLang="zh-CN" dirty="0"/>
              <a:t>/</a:t>
            </a:r>
            <a:r>
              <a:rPr lang="zh-CN" altLang="en-US" dirty="0"/>
              <a:t>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308" y="3823312"/>
            <a:ext cx="6075517" cy="30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一、系统建模的目的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1700808"/>
            <a:ext cx="4102199" cy="2437653"/>
          </a:xfrm>
        </p:spPr>
      </p:pic>
      <p:sp>
        <p:nvSpPr>
          <p:cNvPr id="5" name="文本框 4"/>
          <p:cNvSpPr txBox="1"/>
          <p:nvPr/>
        </p:nvSpPr>
        <p:spPr>
          <a:xfrm>
            <a:off x="1381948" y="184482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谁是飞机安全运行最重要的人？</a:t>
            </a:r>
            <a:endParaRPr lang="en-US" altLang="zh-CN" dirty="0"/>
          </a:p>
          <a:p>
            <a:r>
              <a:rPr lang="en-US" altLang="zh-CN" dirty="0"/>
              <a:t>——Jay Forrester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774364" y="2491155"/>
            <a:ext cx="1315744" cy="1235792"/>
            <a:chOff x="1774364" y="2491155"/>
            <a:chExt cx="1315744" cy="1235792"/>
          </a:xfrm>
        </p:grpSpPr>
        <p:sp>
          <p:nvSpPr>
            <p:cNvPr id="6" name="文本框 5"/>
            <p:cNvSpPr txBox="1"/>
            <p:nvPr/>
          </p:nvSpPr>
          <p:spPr>
            <a:xfrm>
              <a:off x="1774364" y="33576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飞行员？</a:t>
              </a:r>
            </a:p>
          </p:txBody>
        </p:sp>
        <p:cxnSp>
          <p:nvCxnSpPr>
            <p:cNvPr id="10" name="直接箭头连接符 9"/>
            <p:cNvCxnSpPr>
              <a:stCxn id="5" idx="2"/>
              <a:endCxn id="6" idx="0"/>
            </p:cNvCxnSpPr>
            <p:nvPr/>
          </p:nvCxnSpPr>
          <p:spPr>
            <a:xfrm flipH="1">
              <a:off x="2328362" y="2491155"/>
              <a:ext cx="761746" cy="8664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090108" y="2491155"/>
            <a:ext cx="1765652" cy="1235792"/>
            <a:chOff x="3090108" y="2491155"/>
            <a:chExt cx="1765652" cy="1235792"/>
          </a:xfrm>
        </p:grpSpPr>
        <p:sp>
          <p:nvSpPr>
            <p:cNvPr id="7" name="文本框 6"/>
            <p:cNvSpPr txBox="1"/>
            <p:nvPr/>
          </p:nvSpPr>
          <p:spPr>
            <a:xfrm>
              <a:off x="3286100" y="335761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飞机设计者？</a:t>
              </a:r>
            </a:p>
          </p:txBody>
        </p:sp>
        <p:cxnSp>
          <p:nvCxnSpPr>
            <p:cNvPr id="11" name="直接箭头连接符 10"/>
            <p:cNvCxnSpPr>
              <a:stCxn id="5" idx="2"/>
              <a:endCxn id="7" idx="0"/>
            </p:cNvCxnSpPr>
            <p:nvPr/>
          </p:nvCxnSpPr>
          <p:spPr>
            <a:xfrm>
              <a:off x="3090108" y="2491155"/>
              <a:ext cx="980822" cy="8664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4683105" y="5229200"/>
            <a:ext cx="312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管理者需要扮演的角色</a:t>
            </a:r>
            <a:endParaRPr lang="en-US" altLang="zh-CN" dirty="0"/>
          </a:p>
          <a:p>
            <a:r>
              <a:rPr lang="zh-CN" altLang="en-US" dirty="0"/>
              <a:t>飞行员</a:t>
            </a:r>
            <a:r>
              <a:rPr lang="en-US" altLang="zh-CN" dirty="0"/>
              <a:t>——</a:t>
            </a:r>
            <a:r>
              <a:rPr lang="zh-CN" altLang="en-US" dirty="0"/>
              <a:t>做出决策</a:t>
            </a:r>
            <a:endParaRPr lang="en-US" altLang="zh-CN" dirty="0"/>
          </a:p>
          <a:p>
            <a:r>
              <a:rPr lang="zh-CN" altLang="en-US" dirty="0"/>
              <a:t>设计者</a:t>
            </a:r>
            <a:r>
              <a:rPr lang="en-US" altLang="zh-CN" dirty="0"/>
              <a:t>——</a:t>
            </a:r>
            <a:r>
              <a:rPr lang="zh-CN" altLang="en-US" dirty="0"/>
              <a:t>设计出合理的流程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166778" y="4226074"/>
            <a:ext cx="5528945" cy="1647306"/>
            <a:chOff x="2166778" y="4226074"/>
            <a:chExt cx="5528945" cy="1647306"/>
          </a:xfrm>
        </p:grpSpPr>
        <p:sp>
          <p:nvSpPr>
            <p:cNvPr id="19" name="文本框 18"/>
            <p:cNvSpPr txBox="1"/>
            <p:nvPr/>
          </p:nvSpPr>
          <p:spPr>
            <a:xfrm>
              <a:off x="4510236" y="4569806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谁是组织运行中最重要的人？</a:t>
              </a:r>
            </a:p>
          </p:txBody>
        </p:sp>
        <p:sp>
          <p:nvSpPr>
            <p:cNvPr id="21" name="圆角右箭头 20"/>
            <p:cNvSpPr/>
            <p:nvPr/>
          </p:nvSpPr>
          <p:spPr>
            <a:xfrm flipV="1">
              <a:off x="2166778" y="4226074"/>
              <a:ext cx="1904152" cy="1647306"/>
            </a:xfrm>
            <a:prstGeom prst="bentArrow">
              <a:avLst>
                <a:gd name="adj1" fmla="val 25000"/>
                <a:gd name="adj2" fmla="val 25286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7"/>
          <a:stretch/>
        </p:blipFill>
        <p:spPr>
          <a:xfrm>
            <a:off x="4810751" y="1720590"/>
            <a:ext cx="4089716" cy="24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建模过程</a:t>
            </a:r>
            <a:r>
              <a:rPr lang="en-US" altLang="zh-CN" dirty="0"/>
              <a:t>- 4 </a:t>
            </a:r>
            <a:r>
              <a:rPr lang="zh-CN" altLang="en-US" dirty="0"/>
              <a:t>测试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6598468" y="1021378"/>
            <a:ext cx="60875" cy="5079554"/>
          </a:xfrm>
          <a:prstGeom prst="straightConnector1">
            <a:avLst/>
          </a:prstGeom>
          <a:ln w="177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09548" y="1881770"/>
            <a:ext cx="1338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系统框架图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因果分析图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系统流图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99889" y="38232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计算软件辅助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2021" y="17688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模型边界的充分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04357" y="27089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结构合理性的评价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32854" y="3691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计算精度测试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60817" y="46746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系统行为方面的测试</a:t>
            </a:r>
          </a:p>
        </p:txBody>
      </p:sp>
    </p:spTree>
    <p:extLst>
      <p:ext uri="{BB962C8B-B14F-4D97-AF65-F5344CB8AC3E}">
        <p14:creationId xmlns:p14="http://schemas.microsoft.com/office/powerpoint/2010/main" val="41099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建模过程</a:t>
            </a:r>
            <a:r>
              <a:rPr lang="en-US" altLang="zh-CN" dirty="0"/>
              <a:t>- 5 </a:t>
            </a:r>
            <a:r>
              <a:rPr lang="zh-CN" altLang="en-US" dirty="0"/>
              <a:t>政策设计与评估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政策效果评估，影响如何扩散到组织的每一个角落</a:t>
            </a:r>
            <a:endParaRPr lang="en-US" altLang="zh-CN" dirty="0"/>
          </a:p>
          <a:p>
            <a:r>
              <a:rPr lang="zh-CN" altLang="en-US" dirty="0"/>
              <a:t>政策的改进</a:t>
            </a:r>
            <a:endParaRPr lang="en-US" altLang="zh-CN" dirty="0"/>
          </a:p>
          <a:p>
            <a:r>
              <a:rPr lang="zh-CN" altLang="en-US" dirty="0"/>
              <a:t>结构敏感性评估</a:t>
            </a:r>
            <a:endParaRPr lang="en-US" altLang="zh-CN" dirty="0"/>
          </a:p>
          <a:p>
            <a:r>
              <a:rPr lang="zh-CN" altLang="en-US" dirty="0"/>
              <a:t>流程稳定性，抵抗风险的能力</a:t>
            </a:r>
            <a:endParaRPr lang="en-US" altLang="zh-CN" dirty="0"/>
          </a:p>
          <a:p>
            <a:r>
              <a:rPr lang="zh-CN" altLang="en-US" dirty="0"/>
              <a:t>流程缺失的评估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14492" y="501317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“如果</a:t>
            </a:r>
            <a:r>
              <a:rPr lang="en-US" altLang="zh-CN" dirty="0">
                <a:solidFill>
                  <a:srgbClr val="7030A0"/>
                </a:solidFill>
              </a:rPr>
              <a:t>……</a:t>
            </a:r>
            <a:r>
              <a:rPr lang="zh-CN" altLang="en-US" dirty="0">
                <a:solidFill>
                  <a:srgbClr val="7030A0"/>
                </a:solidFill>
              </a:rPr>
              <a:t>则</a:t>
            </a:r>
            <a:r>
              <a:rPr lang="en-US" altLang="zh-CN" dirty="0">
                <a:solidFill>
                  <a:srgbClr val="7030A0"/>
                </a:solidFill>
              </a:rPr>
              <a:t>……</a:t>
            </a:r>
            <a:r>
              <a:rPr lang="zh-CN" altLang="en-US" dirty="0">
                <a:solidFill>
                  <a:srgbClr val="7030A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4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19881"/>
            <a:ext cx="9782801" cy="7318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系统建模是一个反复的过程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6499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7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2099" y="70703"/>
            <a:ext cx="9782801" cy="72742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系统的适应和学习是一个反馈过程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08040" y="974484"/>
            <a:ext cx="9222880" cy="4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解决一个预测问题，未来一年企业面临的销售量将会是什么样子？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4060" y="2679301"/>
            <a:ext cx="5766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提出一个治理通货膨胀的对策。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年代尼克松竞选总统时提出迅速治理通货膨胀的策略。通过行政手段限制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CPI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上涨，但是四年之后整个治理对策的效果被市场抵消殆尽。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2540016"/>
            <a:ext cx="4219575" cy="2152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8040" y="1742426"/>
            <a:ext cx="9454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解决一个决策问题，关键设备的供应商招标，从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个投标者中挑出一个最满意的供应商？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6B8711-EC68-8543-ABCE-7C61B885D24C}"/>
              </a:ext>
            </a:extLst>
          </p:cNvPr>
          <p:cNvSpPr/>
          <p:nvPr/>
        </p:nvSpPr>
        <p:spPr>
          <a:xfrm>
            <a:off x="1608040" y="4798544"/>
            <a:ext cx="9454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为降低成本，对供应商压价，供应商转嫁成本，产品竞争力下降导致售后成本上升。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06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413" y="561834"/>
            <a:ext cx="6085151" cy="13394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两种解决问题的思路：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72" y="1634109"/>
            <a:ext cx="4536504" cy="1294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85" y="3467566"/>
            <a:ext cx="3282028" cy="1775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897" y="3242732"/>
            <a:ext cx="4634047" cy="2225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613" y="3229012"/>
            <a:ext cx="4024513" cy="27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建模是反复的过程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221056" cy="4572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建模被嵌入在组织的动态发展的更大循环中</a:t>
            </a:r>
            <a:endParaRPr lang="en-US" altLang="zh-CN" sz="2400" dirty="0"/>
          </a:p>
          <a:p>
            <a:pPr lvl="1"/>
            <a:r>
              <a:rPr lang="zh-CN" altLang="en-US" sz="2000" dirty="0"/>
              <a:t>模型指导决策者和组织更快、更合理的成长</a:t>
            </a:r>
            <a:endParaRPr lang="en-US" altLang="zh-CN" sz="2000" dirty="0"/>
          </a:p>
          <a:p>
            <a:pPr lvl="1"/>
            <a:r>
              <a:rPr lang="zh-CN" altLang="en-US" sz="2000"/>
              <a:t>决策者和组织的发展积累更多经验，反馈给模型设计者改进模型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797718"/>
            <a:ext cx="4591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736600"/>
          </a:xfrm>
        </p:spPr>
        <p:txBody>
          <a:bodyPr/>
          <a:lstStyle/>
          <a:p>
            <a:r>
              <a:rPr lang="zh-CN" altLang="en-US" dirty="0"/>
              <a:t>系统仿真建模的主要步骤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01256843"/>
              </p:ext>
            </p:extLst>
          </p:nvPr>
        </p:nvGraphicFramePr>
        <p:xfrm>
          <a:off x="1341884" y="1124744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6420" y="1412776"/>
            <a:ext cx="5607550" cy="38714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84836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工具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922100-AAFB-4386-9ACA-97F33E5A9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2922100-AAFB-4386-9ACA-97F33E5A9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CD4287-FF58-4948-A07A-5861A98D4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ACD4287-FF58-4948-A07A-5861A98D4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11DC9F-B9F3-4264-8C6F-B5932D9C9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211DC9F-B9F3-4264-8C6F-B5932D9C9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016A05-E325-49A8-9499-4BF89E200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7016A05-E325-49A8-9499-4BF89E200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82ABFA-1760-4BE6-ADD9-00BEE70BF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B82ABFA-1760-4BE6-ADD9-00BEE70BF6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C69D1-218C-4F1C-A122-CCEB88FF04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30C69D1-218C-4F1C-A122-CCEB88FF04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A46DDE-9625-49FF-A339-37B560C4C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B1A46DDE-9625-49FF-A339-37B560C4C0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74499D-A0D5-4668-A9EE-AEA0016ED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074499D-A0D5-4668-A9EE-AEA0016ED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092F27-58C8-4AFD-AD5D-E1C34387A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4C092F27-58C8-4AFD-AD5D-E1C34387A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C76F1-1744-45E3-8069-1CAE60959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493C76F1-1744-45E3-8069-1CAE609592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明确建模目的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037480" cy="2908920"/>
          </a:xfrm>
        </p:spPr>
        <p:txBody>
          <a:bodyPr/>
          <a:lstStyle/>
          <a:p>
            <a:r>
              <a:rPr lang="zh-CN" altLang="en-US" dirty="0"/>
              <a:t>为管理决策提供依据，改变管理者的想法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将组织的参与者、决策者变为组织的设计者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38028" y="2276872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小问题的解决只产生小的回报</a:t>
            </a:r>
            <a:r>
              <a:rPr lang="en-US" altLang="zh-CN" dirty="0">
                <a:solidFill>
                  <a:srgbClr val="7030A0"/>
                </a:solidFill>
              </a:rPr>
              <a:t>……</a:t>
            </a:r>
            <a:r>
              <a:rPr lang="zh-CN" altLang="en-US" dirty="0">
                <a:solidFill>
                  <a:srgbClr val="7030A0"/>
                </a:solidFill>
              </a:rPr>
              <a:t>你的目标应当是找出能导致更大成功的管理政策和组织结构。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——Jay Forrester《</a:t>
            </a:r>
            <a:r>
              <a:rPr lang="zh-CN" altLang="en-US" dirty="0">
                <a:solidFill>
                  <a:srgbClr val="7030A0"/>
                </a:solidFill>
              </a:rPr>
              <a:t>工业动态学</a:t>
            </a:r>
            <a:r>
              <a:rPr lang="en-US" altLang="zh-CN" dirty="0">
                <a:solidFill>
                  <a:srgbClr val="7030A0"/>
                </a:solidFill>
              </a:rPr>
              <a:t>》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系统建模的目的</a:t>
            </a:r>
          </a:p>
        </p:txBody>
      </p:sp>
      <p:sp>
        <p:nvSpPr>
          <p:cNvPr id="4" name="Text Box 119"/>
          <p:cNvSpPr txBox="1">
            <a:spLocks noChangeArrowheads="1"/>
          </p:cNvSpPr>
          <p:nvPr/>
        </p:nvSpPr>
        <p:spPr bwMode="auto">
          <a:xfrm>
            <a:off x="2566020" y="1387386"/>
            <a:ext cx="833278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>
                <a:solidFill>
                  <a:schemeClr val="tx2"/>
                </a:solidFill>
              </a:rPr>
              <a:t>研究复杂系统的问题；</a:t>
            </a:r>
          </a:p>
        </p:txBody>
      </p:sp>
      <p:sp>
        <p:nvSpPr>
          <p:cNvPr id="5" name="Line 122"/>
          <p:cNvSpPr>
            <a:spLocks noChangeShapeType="1"/>
          </p:cNvSpPr>
          <p:nvPr/>
        </p:nvSpPr>
        <p:spPr bwMode="auto">
          <a:xfrm>
            <a:off x="3913807" y="2036674"/>
            <a:ext cx="0" cy="452437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6" name="Text Box 129"/>
          <p:cNvSpPr txBox="1">
            <a:spLocks noChangeArrowheads="1"/>
          </p:cNvSpPr>
          <p:nvPr/>
        </p:nvSpPr>
        <p:spPr bwMode="auto">
          <a:xfrm>
            <a:off x="2566020" y="2443074"/>
            <a:ext cx="83327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2"/>
                </a:solidFill>
              </a:rPr>
              <a:t>加深对系统内部反馈结构与其动态行为关系的认识；</a:t>
            </a:r>
          </a:p>
        </p:txBody>
      </p:sp>
      <p:sp>
        <p:nvSpPr>
          <p:cNvPr id="7" name="Line 136"/>
          <p:cNvSpPr>
            <a:spLocks noChangeShapeType="1"/>
          </p:cNvSpPr>
          <p:nvPr/>
        </p:nvSpPr>
        <p:spPr bwMode="auto">
          <a:xfrm>
            <a:off x="3913807" y="3073311"/>
            <a:ext cx="0" cy="452438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" name="Text Box 145"/>
          <p:cNvSpPr txBox="1">
            <a:spLocks noChangeArrowheads="1"/>
          </p:cNvSpPr>
          <p:nvPr/>
        </p:nvSpPr>
        <p:spPr bwMode="auto">
          <a:xfrm>
            <a:off x="2566020" y="3511461"/>
            <a:ext cx="83327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>
                <a:solidFill>
                  <a:schemeClr val="tx2"/>
                </a:solidFill>
              </a:rPr>
              <a:t>进行改善系统行为的研究；</a:t>
            </a:r>
          </a:p>
        </p:txBody>
      </p:sp>
      <p:sp>
        <p:nvSpPr>
          <p:cNvPr id="9" name="Line 150"/>
          <p:cNvSpPr>
            <a:spLocks noChangeShapeType="1"/>
          </p:cNvSpPr>
          <p:nvPr/>
        </p:nvSpPr>
        <p:spPr bwMode="auto">
          <a:xfrm>
            <a:off x="3913807" y="4152811"/>
            <a:ext cx="0" cy="452438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0" name="Text Box 152"/>
          <p:cNvSpPr txBox="1">
            <a:spLocks noChangeArrowheads="1"/>
          </p:cNvSpPr>
          <p:nvPr/>
        </p:nvSpPr>
        <p:spPr bwMode="auto">
          <a:xfrm>
            <a:off x="2566020" y="4578261"/>
            <a:ext cx="833278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2"/>
                </a:solidFill>
              </a:rPr>
              <a:t>将研究得来的能改善系统行为的策略付诸实践！</a:t>
            </a:r>
          </a:p>
        </p:txBody>
      </p:sp>
      <p:sp>
        <p:nvSpPr>
          <p:cNvPr id="11" name="Text Box 153"/>
          <p:cNvSpPr txBox="1">
            <a:spLocks noChangeArrowheads="1"/>
          </p:cNvSpPr>
          <p:nvPr/>
        </p:nvSpPr>
        <p:spPr bwMode="auto">
          <a:xfrm>
            <a:off x="2566020" y="5762536"/>
            <a:ext cx="833278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zh-CN" altLang="en-US" sz="2200" dirty="0">
                <a:solidFill>
                  <a:schemeClr val="tx2"/>
                </a:solidFill>
              </a:rPr>
              <a:t>对于社经系统而言，其主要工作称之为政策研究或策略研究；</a:t>
            </a:r>
          </a:p>
        </p:txBody>
      </p:sp>
      <p:sp>
        <p:nvSpPr>
          <p:cNvPr id="12" name="Line 150"/>
          <p:cNvSpPr>
            <a:spLocks noChangeShapeType="1"/>
          </p:cNvSpPr>
          <p:nvPr/>
        </p:nvSpPr>
        <p:spPr bwMode="auto">
          <a:xfrm>
            <a:off x="3913807" y="5310098"/>
            <a:ext cx="0" cy="452438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00566940-71B7-174E-AA1C-83400F94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36" y="1556792"/>
            <a:ext cx="9501756" cy="464103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889E7BFD-DE79-554B-A0E9-CDC8E97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913" y="40258"/>
            <a:ext cx="9782801" cy="1239837"/>
          </a:xfrm>
        </p:spPr>
        <p:txBody>
          <a:bodyPr/>
          <a:lstStyle/>
          <a:p>
            <a:r>
              <a:rPr lang="zh-CN" altLang="en-US" dirty="0"/>
              <a:t>二、模型用途</a:t>
            </a:r>
          </a:p>
        </p:txBody>
      </p:sp>
    </p:spTree>
    <p:extLst>
      <p:ext uri="{BB962C8B-B14F-4D97-AF65-F5344CB8AC3E}">
        <p14:creationId xmlns:p14="http://schemas.microsoft.com/office/powerpoint/2010/main" val="210197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68308" y="918997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模型总类</a:t>
            </a:r>
          </a:p>
        </p:txBody>
      </p:sp>
      <p:sp>
        <p:nvSpPr>
          <p:cNvPr id="11" name="矩形 10"/>
          <p:cNvSpPr/>
          <p:nvPr/>
        </p:nvSpPr>
        <p:spPr>
          <a:xfrm>
            <a:off x="2638028" y="535953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4150196" y="555143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描述模型</a:t>
            </a:r>
          </a:p>
        </p:txBody>
      </p:sp>
      <p:sp>
        <p:nvSpPr>
          <p:cNvPr id="13" name="矩形 12"/>
          <p:cNvSpPr/>
          <p:nvPr/>
        </p:nvSpPr>
        <p:spPr>
          <a:xfrm>
            <a:off x="5800052" y="5335412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预测模型</a:t>
            </a:r>
          </a:p>
        </p:txBody>
      </p:sp>
      <p:sp>
        <p:nvSpPr>
          <p:cNvPr id="14" name="矩形 13"/>
          <p:cNvSpPr/>
          <p:nvPr/>
        </p:nvSpPr>
        <p:spPr>
          <a:xfrm>
            <a:off x="7323588" y="555143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规划模型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60750" y="1948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介质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39106" y="3019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变量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39106" y="3937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数据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42354" y="5197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用途</a:t>
            </a:r>
          </a:p>
        </p:txBody>
      </p:sp>
      <p:sp>
        <p:nvSpPr>
          <p:cNvPr id="19" name="下箭头 18"/>
          <p:cNvSpPr/>
          <p:nvPr/>
        </p:nvSpPr>
        <p:spPr>
          <a:xfrm>
            <a:off x="1845940" y="1844824"/>
            <a:ext cx="216024" cy="4320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339106" y="2636912"/>
            <a:ext cx="10037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339105" y="3789040"/>
            <a:ext cx="10037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360750" y="4941168"/>
            <a:ext cx="10037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638028" y="1351044"/>
            <a:ext cx="5567838" cy="1034440"/>
            <a:chOff x="2638028" y="1351044"/>
            <a:chExt cx="5567838" cy="1034440"/>
          </a:xfrm>
        </p:grpSpPr>
        <p:grpSp>
          <p:nvGrpSpPr>
            <p:cNvPr id="37" name="组合 36"/>
            <p:cNvGrpSpPr/>
            <p:nvPr/>
          </p:nvGrpSpPr>
          <p:grpSpPr>
            <a:xfrm>
              <a:off x="2638028" y="1916832"/>
              <a:ext cx="5567838" cy="468652"/>
              <a:chOff x="2638028" y="1916832"/>
              <a:chExt cx="5567838" cy="46865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638028" y="1916832"/>
                <a:ext cx="172819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实体模型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477674" y="1953436"/>
                <a:ext cx="1728192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形式模型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02125" y="1351044"/>
              <a:ext cx="3839646" cy="602391"/>
              <a:chOff x="3502125" y="1351044"/>
              <a:chExt cx="3839646" cy="602391"/>
            </a:xfrm>
          </p:grpSpPr>
          <p:cxnSp>
            <p:nvCxnSpPr>
              <p:cNvPr id="25" name="肘形连接符 24"/>
              <p:cNvCxnSpPr>
                <a:stCxn id="6" idx="2"/>
                <a:endCxn id="4" idx="0"/>
              </p:cNvCxnSpPr>
              <p:nvPr/>
            </p:nvCxnSpPr>
            <p:spPr>
              <a:xfrm rot="5400000">
                <a:off x="4234371" y="618798"/>
                <a:ext cx="565787" cy="2030280"/>
              </a:xfrm>
              <a:prstGeom prst="bentConnector3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>
                <a:stCxn id="6" idx="2"/>
                <a:endCxn id="5" idx="0"/>
              </p:cNvCxnSpPr>
              <p:nvPr/>
            </p:nvCxnSpPr>
            <p:spPr>
              <a:xfrm rot="16200000" flipH="1">
                <a:off x="6135892" y="747557"/>
                <a:ext cx="602391" cy="1809366"/>
              </a:xfrm>
              <a:prstGeom prst="bentConnector3">
                <a:avLst>
                  <a:gd name="adj1" fmla="val 46510"/>
                </a:avLst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/>
          <p:nvPr/>
        </p:nvGrpSpPr>
        <p:grpSpPr>
          <a:xfrm>
            <a:off x="4749482" y="2385484"/>
            <a:ext cx="5567838" cy="1152128"/>
            <a:chOff x="4749482" y="2385484"/>
            <a:chExt cx="5567838" cy="1152128"/>
          </a:xfrm>
        </p:grpSpPr>
        <p:sp>
          <p:nvSpPr>
            <p:cNvPr id="7" name="矩形 6"/>
            <p:cNvSpPr/>
            <p:nvPr/>
          </p:nvSpPr>
          <p:spPr>
            <a:xfrm>
              <a:off x="4749482" y="3068960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动态模型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589128" y="3105564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静态模型</a:t>
              </a:r>
            </a:p>
          </p:txBody>
        </p:sp>
        <p:cxnSp>
          <p:nvCxnSpPr>
            <p:cNvPr id="40" name="肘形连接符 39"/>
            <p:cNvCxnSpPr>
              <a:stCxn id="5" idx="2"/>
              <a:endCxn id="7" idx="0"/>
            </p:cNvCxnSpPr>
            <p:nvPr/>
          </p:nvCxnSpPr>
          <p:spPr>
            <a:xfrm rot="5400000">
              <a:off x="6135936" y="1863126"/>
              <a:ext cx="683476" cy="1728192"/>
            </a:xfrm>
            <a:prstGeom prst="bentConnector3">
              <a:avLst>
                <a:gd name="adj1" fmla="val 59227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5" idx="2"/>
              <a:endCxn id="8" idx="0"/>
            </p:cNvCxnSpPr>
            <p:nvPr/>
          </p:nvCxnSpPr>
          <p:spPr>
            <a:xfrm rot="16200000" flipH="1">
              <a:off x="8037457" y="1689797"/>
              <a:ext cx="720080" cy="2111454"/>
            </a:xfrm>
            <a:prstGeom prst="bentConnector3">
              <a:avLst>
                <a:gd name="adj1" fmla="val 55839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2782044" y="3501008"/>
            <a:ext cx="5636693" cy="1168258"/>
            <a:chOff x="2782044" y="3501008"/>
            <a:chExt cx="5636693" cy="1168258"/>
          </a:xfrm>
        </p:grpSpPr>
        <p:sp>
          <p:nvSpPr>
            <p:cNvPr id="9" name="矩形 8"/>
            <p:cNvSpPr/>
            <p:nvPr/>
          </p:nvSpPr>
          <p:spPr>
            <a:xfrm>
              <a:off x="2782044" y="4207402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连续模型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690545" y="4237218"/>
              <a:ext cx="172819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离散模型</a:t>
              </a:r>
            </a:p>
          </p:txBody>
        </p:sp>
        <p:cxnSp>
          <p:nvCxnSpPr>
            <p:cNvPr id="46" name="肘形连接符 45"/>
            <p:cNvCxnSpPr>
              <a:stCxn id="7" idx="2"/>
              <a:endCxn id="9" idx="0"/>
            </p:cNvCxnSpPr>
            <p:nvPr/>
          </p:nvCxnSpPr>
          <p:spPr>
            <a:xfrm rot="5400000">
              <a:off x="4276662" y="2870486"/>
              <a:ext cx="706394" cy="1967438"/>
            </a:xfrm>
            <a:prstGeom prst="bentConnector3">
              <a:avLst>
                <a:gd name="adj1" fmla="val 6785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7" idx="2"/>
              <a:endCxn id="10" idx="0"/>
            </p:cNvCxnSpPr>
            <p:nvPr/>
          </p:nvCxnSpPr>
          <p:spPr>
            <a:xfrm rot="16200000" flipH="1">
              <a:off x="6216004" y="2898581"/>
              <a:ext cx="736210" cy="1941063"/>
            </a:xfrm>
            <a:prstGeom prst="bentConnector3">
              <a:avLst>
                <a:gd name="adj1" fmla="val 6427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右大括号 54"/>
          <p:cNvSpPr/>
          <p:nvPr/>
        </p:nvSpPr>
        <p:spPr>
          <a:xfrm rot="16200000">
            <a:off x="5469143" y="1968799"/>
            <a:ext cx="751522" cy="6413752"/>
          </a:xfrm>
          <a:prstGeom prst="rightBrace">
            <a:avLst>
              <a:gd name="adj1" fmla="val 8333"/>
              <a:gd name="adj2" fmla="val 74872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9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 animBg="1"/>
      <p:bldP spid="12" grpId="0" build="p" animBg="1"/>
      <p:bldP spid="13" grpId="0" build="p" animBg="1"/>
      <p:bldP spid="14" grpId="0" build="p" animBg="1"/>
      <p:bldP spid="15" grpId="0"/>
      <p:bldP spid="16" grpId="0"/>
      <p:bldP spid="17" grpId="0"/>
      <p:bldP spid="18" grpId="0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三、系统建模的过程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365072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明确问题，确定边界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提出动态假设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写方程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测试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政策设计与评估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268760"/>
            <a:ext cx="3816424" cy="27468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2464" y="47245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建模的基本过程在动态中会反复出现，相互影响</a:t>
            </a:r>
          </a:p>
        </p:txBody>
      </p:sp>
    </p:spTree>
    <p:extLst>
      <p:ext uri="{BB962C8B-B14F-4D97-AF65-F5344CB8AC3E}">
        <p14:creationId xmlns:p14="http://schemas.microsoft.com/office/powerpoint/2010/main" val="423235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/>
          <p:cNvCxnSpPr/>
          <p:nvPr/>
        </p:nvCxnSpPr>
        <p:spPr>
          <a:xfrm>
            <a:off x="9921969" y="797718"/>
            <a:ext cx="60875" cy="5079554"/>
          </a:xfrm>
          <a:prstGeom prst="straightConnector1">
            <a:avLst/>
          </a:prstGeom>
          <a:ln w="177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建模过程</a:t>
            </a:r>
            <a:r>
              <a:rPr lang="en-US" altLang="zh-CN" dirty="0"/>
              <a:t>-1 </a:t>
            </a:r>
            <a:r>
              <a:rPr lang="zh-CN" altLang="en-US" dirty="0"/>
              <a:t>明确问题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3115139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明确系统的边界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建模的艺术</a:t>
            </a:r>
            <a:r>
              <a:rPr lang="en-US" altLang="zh-CN" dirty="0"/>
              <a:t>——</a:t>
            </a:r>
            <a:r>
              <a:rPr lang="zh-CN" altLang="en-US" dirty="0"/>
              <a:t>完美切割不必要的变量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考虑特定的目的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设定时限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6973" y="1538486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模型是针对问题的简化，而非详细反应整个系统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01968" y="242395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隐去过度的细节，保留必要的元素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25297" y="330943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建立系统层面的参考模式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162904" y="26844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研究目的</a:t>
            </a:r>
          </a:p>
        </p:txBody>
      </p:sp>
      <p:sp>
        <p:nvSpPr>
          <p:cNvPr id="8" name="矩形 7"/>
          <p:cNvSpPr/>
          <p:nvPr/>
        </p:nvSpPr>
        <p:spPr>
          <a:xfrm>
            <a:off x="7486962" y="42003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设定合理的研究时限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0162904" y="4015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时间范围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62904" y="1428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明确问题</a:t>
            </a:r>
          </a:p>
        </p:txBody>
      </p:sp>
    </p:spTree>
    <p:extLst>
      <p:ext uri="{BB962C8B-B14F-4D97-AF65-F5344CB8AC3E}">
        <p14:creationId xmlns:p14="http://schemas.microsoft.com/office/powerpoint/2010/main" val="19228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系统的轮廓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明确系统边界</a:t>
            </a:r>
            <a:endParaRPr lang="en-US" altLang="zh-CN" dirty="0"/>
          </a:p>
          <a:p>
            <a:r>
              <a:rPr lang="zh-CN" altLang="en-US" dirty="0"/>
              <a:t>任务：哪部分应当划入模型，哪部分不应归入模型</a:t>
            </a:r>
            <a:endParaRPr lang="en-US" altLang="zh-CN" dirty="0"/>
          </a:p>
          <a:p>
            <a:r>
              <a:rPr lang="zh-CN" altLang="en-US" dirty="0"/>
              <a:t>关键点：界定出闭合回路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将重要变量划入边界，边界是封闭的。</a:t>
            </a:r>
          </a:p>
        </p:txBody>
      </p:sp>
      <p:sp>
        <p:nvSpPr>
          <p:cNvPr id="4" name="云形 3"/>
          <p:cNvSpPr/>
          <p:nvPr/>
        </p:nvSpPr>
        <p:spPr>
          <a:xfrm>
            <a:off x="8614692" y="4149080"/>
            <a:ext cx="2761545" cy="18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想象中的轮廓</a:t>
            </a:r>
          </a:p>
        </p:txBody>
      </p:sp>
      <p:sp>
        <p:nvSpPr>
          <p:cNvPr id="5" name="椭圆 4"/>
          <p:cNvSpPr/>
          <p:nvPr/>
        </p:nvSpPr>
        <p:spPr>
          <a:xfrm>
            <a:off x="6166420" y="2924944"/>
            <a:ext cx="5662365" cy="3672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06696" y="37797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客观世界</a:t>
            </a:r>
          </a:p>
        </p:txBody>
      </p:sp>
    </p:spTree>
    <p:extLst>
      <p:ext uri="{BB962C8B-B14F-4D97-AF65-F5344CB8AC3E}">
        <p14:creationId xmlns:p14="http://schemas.microsoft.com/office/powerpoint/2010/main" val="3528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7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7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1304</TotalTime>
  <Words>1229</Words>
  <Application>Microsoft Macintosh PowerPoint</Application>
  <PresentationFormat>自定义</PresentationFormat>
  <Paragraphs>176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华文琥珀</vt:lpstr>
      <vt:lpstr>华文宋体</vt:lpstr>
      <vt:lpstr>楷体</vt:lpstr>
      <vt:lpstr>微软雅黑</vt:lpstr>
      <vt:lpstr>Arial</vt:lpstr>
      <vt:lpstr>Euphemia</vt:lpstr>
      <vt:lpstr>数学 16x9</vt:lpstr>
      <vt:lpstr>物流系统建模与仿真</vt:lpstr>
      <vt:lpstr>一、系统建模的目的</vt:lpstr>
      <vt:lpstr>明确建模目的</vt:lpstr>
      <vt:lpstr>系统建模的目的</vt:lpstr>
      <vt:lpstr>二、模型用途</vt:lpstr>
      <vt:lpstr>PowerPoint 演示文稿</vt:lpstr>
      <vt:lpstr>三、系统建模的过程</vt:lpstr>
      <vt:lpstr>建模过程-1 明确问题</vt:lpstr>
      <vt:lpstr>系统的轮廓</vt:lpstr>
      <vt:lpstr>系统框图</vt:lpstr>
      <vt:lpstr>PowerPoint 演示文稿</vt:lpstr>
      <vt:lpstr>建模过程- 2 提出动态假设</vt:lpstr>
      <vt:lpstr>因果关系图</vt:lpstr>
      <vt:lpstr>PowerPoint 演示文稿</vt:lpstr>
      <vt:lpstr>PowerPoint 演示文稿</vt:lpstr>
      <vt:lpstr>转化为混合图/流图</vt:lpstr>
      <vt:lpstr>PowerPoint 演示文稿</vt:lpstr>
      <vt:lpstr>建模过程- 3 流图与系统方程</vt:lpstr>
      <vt:lpstr>形成系统方程和流图</vt:lpstr>
      <vt:lpstr>建模过程- 4 测试</vt:lpstr>
      <vt:lpstr>建模过程- 5 政策设计与评估</vt:lpstr>
      <vt:lpstr>系统建模是一个反复的过程</vt:lpstr>
      <vt:lpstr>系统的适应和学习是一个反馈过程</vt:lpstr>
      <vt:lpstr>PowerPoint 演示文稿</vt:lpstr>
      <vt:lpstr>建模是反复的过程</vt:lpstr>
      <vt:lpstr>系统仿真建模的主要步骤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103</cp:revision>
  <dcterms:created xsi:type="dcterms:W3CDTF">2018-02-25T17:57:50Z</dcterms:created>
  <dcterms:modified xsi:type="dcterms:W3CDTF">2019-05-26T15:01:46Z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