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8"/>
  </p:sldMasterIdLst>
  <p:notesMasterIdLst>
    <p:notesMasterId r:id="rId25"/>
  </p:notesMasterIdLst>
  <p:handoutMasterIdLst>
    <p:handoutMasterId r:id="rId26"/>
  </p:handoutMasterIdLst>
  <p:sldIdLst>
    <p:sldId id="256" r:id="rId9"/>
    <p:sldId id="265" r:id="rId10"/>
    <p:sldId id="263" r:id="rId11"/>
    <p:sldId id="264" r:id="rId12"/>
    <p:sldId id="266" r:id="rId13"/>
    <p:sldId id="267" r:id="rId14"/>
    <p:sldId id="290" r:id="rId15"/>
    <p:sldId id="289" r:id="rId16"/>
    <p:sldId id="269" r:id="rId17"/>
    <p:sldId id="285" r:id="rId18"/>
    <p:sldId id="279" r:id="rId19"/>
    <p:sldId id="283" r:id="rId20"/>
    <p:sldId id="272" r:id="rId21"/>
    <p:sldId id="280" r:id="rId22"/>
    <p:sldId id="281" r:id="rId23"/>
    <p:sldId id="282" r:id="rId24"/>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383" autoAdjust="0"/>
    <p:restoredTop sz="95405" autoAdjust="0"/>
  </p:normalViewPr>
  <p:slideViewPr>
    <p:cSldViewPr showGuides="1">
      <p:cViewPr varScale="1">
        <p:scale>
          <a:sx n="78" d="100"/>
          <a:sy n="78" d="100"/>
        </p:scale>
        <p:origin x="200" y="768"/>
      </p:cViewPr>
      <p:guideLst>
        <p:guide orient="horz" pos="2160"/>
        <p:guide pos="3839"/>
        <p:guide pos="1007"/>
      </p:guideLst>
    </p:cSldViewPr>
  </p:slideViewPr>
  <p:notesTextViewPr>
    <p:cViewPr>
      <p:scale>
        <a:sx n="1" d="1"/>
        <a:sy n="1" d="1"/>
      </p:scale>
      <p:origin x="0" y="0"/>
    </p:cViewPr>
  </p:notesTextViewPr>
  <p:notesViewPr>
    <p:cSldViewPr showGuides="1">
      <p:cViewPr varScale="1">
        <p:scale>
          <a:sx n="99" d="100"/>
          <a:sy n="99" d="100"/>
        </p:scale>
        <p:origin x="282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C18CD539-FAD5-4365-8C96-1C15728EA4FB}" type="datetime2">
              <a:rPr lang="zh-CN" altLang="en-US" smtClean="0">
                <a:latin typeface="微软雅黑" panose="020B0503020204020204" pitchFamily="34" charset="-122"/>
                <a:ea typeface="微软雅黑" panose="020B0503020204020204" pitchFamily="34" charset="-122"/>
              </a:rPr>
              <a:t>2019年3月28日 Thursday</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latin typeface="微软雅黑" panose="020B0503020204020204" pitchFamily="34" charset="-122"/>
                <a:ea typeface="微软雅黑" panose="020B0503020204020204" pitchFamily="34" charset="-122"/>
              </a:defRPr>
            </a:lvl1pPr>
          </a:lstStyle>
          <a:p>
            <a:fld id="{07D6BDDC-F39A-4E16-93D6-E40B88AA6D58}" type="datetime2">
              <a:rPr lang="zh-CN" altLang="en-US" smtClean="0"/>
              <a:pPr/>
              <a:t>2019年3月28日 Thursday</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latin typeface="微软雅黑" panose="020B0503020204020204" pitchFamily="34" charset="-122"/>
                <a:ea typeface="微软雅黑" panose="020B0503020204020204" pitchFamily="34" charset="-122"/>
              </a:defRPr>
            </a:lvl1pPr>
          </a:lstStyle>
          <a:p>
            <a:fld id="{841221E5-7225-48EB-A4EE-420E7BFCF705}" type="slidenum">
              <a:rPr lang="en-US" altLang="zh-CN" noProof="0" smtClean="0"/>
              <a:pPr/>
              <a:t>‹#›</a:t>
            </a:fld>
            <a:endParaRPr lang="zh-CN" altLang="en-US"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1</a:t>
            </a:fld>
            <a:endParaRPr lang="zh-CN" altLang="en-US" dirty="0"/>
          </a:p>
        </p:txBody>
      </p:sp>
    </p:spTree>
    <p:extLst>
      <p:ext uri="{BB962C8B-B14F-4D97-AF65-F5344CB8AC3E}">
        <p14:creationId xmlns:p14="http://schemas.microsoft.com/office/powerpoint/2010/main" val="3317138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矩形​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0" name="矩形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1" name="矩形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2" name="矩形​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3" name="直接连接符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5" name="直接连接符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2428669" y="1600200"/>
            <a:ext cx="8329031" cy="2680127"/>
          </a:xfrm>
        </p:spPr>
        <p:txBody>
          <a:bodyPr rtlCol="0">
            <a:noAutofit/>
          </a:bodyPr>
          <a:lstStyle>
            <a:lvl1pPr>
              <a:defRPr sz="54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2428669" y="4344915"/>
            <a:ext cx="7516442" cy="1116085"/>
          </a:xfrm>
        </p:spPr>
        <p:txBody>
          <a:bodyPr rtlCol="0">
            <a:normAutofit/>
          </a:bodyPr>
          <a:lstStyle>
            <a:lvl1pPr marL="0" indent="0" algn="l">
              <a:spcBef>
                <a:spcPts val="0"/>
              </a:spcBef>
              <a:buNone/>
              <a:defRPr sz="32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endParaRPr lang="zh-CN" altLang="en-US" noProof="0" dirty="0"/>
          </a:p>
        </p:txBody>
      </p:sp>
      <p:sp>
        <p:nvSpPr>
          <p:cNvPr id="4" name="日期占位符 3"/>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4947C3F0-2957-4D41-9FB7-182757A04D67}" type="datetime2">
              <a:rPr lang="zh-CN" altLang="en-US" smtClean="0"/>
              <a:pPr/>
              <a:t>2019年3月28日 Thursday</a:t>
            </a:fld>
            <a:endParaRPr lang="zh-CN" altLang="en-US" dirty="0"/>
          </a:p>
        </p:txBody>
      </p:sp>
      <p:sp>
        <p:nvSpPr>
          <p:cNvPr id="5" name="页脚占位符 4"/>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幻灯片编号占位符 5"/>
          <p:cNvSpPr>
            <a:spLocks noGrp="1"/>
          </p:cNvSpPr>
          <p:nvPr>
            <p:ph type="sldNum" sz="quarter" idx="12"/>
          </p:nvPr>
        </p:nvSpPr>
        <p:spPr>
          <a:xfrm>
            <a:off x="10666412" y="6356351"/>
            <a:ext cx="609441" cy="365125"/>
          </a:xfrm>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8DF8E148-EC1F-43A2-8C9E-1F57F6D08A76}" type="datetime2">
              <a:rPr lang="zh-CN" altLang="en-US" smtClean="0"/>
              <a:pPr/>
              <a:t>2019年3月28日 Thursday</a:t>
            </a:fld>
            <a:endParaRPr lang="zh-CN" altLang="en-US"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6" name="灯片编号占位符 5"/>
          <p:cNvSpPr>
            <a:spLocks noGrp="1"/>
          </p:cNvSpPr>
          <p:nvPr>
            <p:ph type="sldNum" sz="quarter" idx="12"/>
          </p:nvPr>
        </p:nvSpPr>
        <p:spPr/>
        <p:txBody>
          <a:bodyPr rtlCol="0"/>
          <a:lstStyle/>
          <a:p>
            <a:pPr rtl="0"/>
            <a:fld id="{7DC1BBB0-96F0-4077-A278-0F3FB5C104D3}" type="slidenum">
              <a:rPr lang="en-US" altLang="zh-CN" noProof="0" smtClean="0"/>
              <a:t>‹#›</a:t>
            </a:fld>
            <a:endParaRPr lang="zh-CN" altLang="en-US" noProof="0" dirty="0"/>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矩形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8" name="矩形​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0" name="矩形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1" name="直接连接符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垂直标题 1"/>
          <p:cNvSpPr>
            <a:spLocks noGrp="1"/>
          </p:cNvSpPr>
          <p:nvPr>
            <p:ph type="title" orient="vert"/>
          </p:nvPr>
        </p:nvSpPr>
        <p:spPr>
          <a:xfrm>
            <a:off x="9599612" y="685800"/>
            <a:ext cx="1787526" cy="5486400"/>
          </a:xfrm>
        </p:spPr>
        <p:txBody>
          <a:bodyPr vert="eaVert"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598613" y="685800"/>
            <a:ext cx="7848599" cy="5486400"/>
          </a:xfrm>
        </p:spPr>
        <p:txBody>
          <a:bodyPr vert="eaVert"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FB7B4C11-1E14-4887-9E78-A9346EC068F1}" type="datetime2">
              <a:rPr lang="zh-CN" altLang="en-US" smtClean="0"/>
              <a:pPr/>
              <a:t>2019年3月28日 Thursday</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vl6pPr>
              <a:defRPr/>
            </a:lvl6pPr>
            <a:lvl7pPr>
              <a:defRPr/>
            </a:lvl7pPr>
            <a:lvl8pPr>
              <a:defRPr/>
            </a:lvl8pPr>
            <a:lvl9pPr>
              <a:defRPr/>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86FD5D46-E987-42B2-B42C-B8920598FADE}" type="datetime2">
              <a:rPr lang="zh-CN" altLang="en-US" smtClean="0"/>
              <a:pPr/>
              <a:t>2019年3月28日 Thursday</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9" name="矩形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0" name="矩形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4" name="矩形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1" name="矩形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22" name="直接连接符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cxnSp>
        <p:nvCxnSpPr>
          <p:cNvPr id="23" name="直接连接符​​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7" name="矩形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8" name="矩形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9" name="矩形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30" name="矩形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31" name="直接连接符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33" name="直接连接符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598613" y="1600201"/>
            <a:ext cx="8283272" cy="2654064"/>
          </a:xfrm>
        </p:spPr>
        <p:txBody>
          <a:bodyPr rtlCol="0" anchor="b">
            <a:normAutofit/>
          </a:bodyPr>
          <a:lstStyle>
            <a:lvl1pPr algn="l">
              <a:defRPr sz="5400" b="0" cap="none"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98613" y="4259996"/>
            <a:ext cx="7264623" cy="1150203"/>
          </a:xfrm>
        </p:spPr>
        <p:txBody>
          <a:bodyPr rtlCol="0" anchor="t">
            <a:normAutofit/>
          </a:bodyPr>
          <a:lstStyle>
            <a:lvl1pPr marL="0" indent="0">
              <a:spcBef>
                <a:spcPts val="0"/>
              </a:spcBef>
              <a:buNone/>
              <a:defRPr sz="3200">
                <a:solidFill>
                  <a:schemeClr val="tx1"/>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8365F240-A7EF-41C8-A85B-C448CF84B5E5}" type="datetime2">
              <a:rPr lang="zh-CN" altLang="en-US" smtClean="0"/>
              <a:pPr/>
              <a:t>2019年3月28日 Thursday</a:t>
            </a:fld>
            <a:endParaRPr lang="zh-CN" altLang="en-US" dirty="0"/>
          </a:p>
        </p:txBody>
      </p:sp>
      <p:sp>
        <p:nvSpPr>
          <p:cNvPr id="5" name="页脚占位符 4"/>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幻灯片编号占位符 5"/>
          <p:cNvSpPr>
            <a:spLocks noGrp="1"/>
          </p:cNvSpPr>
          <p:nvPr>
            <p:ph type="sldNum" sz="quarter" idx="12"/>
          </p:nvPr>
        </p:nvSpPr>
        <p:spPr>
          <a:xfrm>
            <a:off x="10666571" y="6356351"/>
            <a:ext cx="609441" cy="365125"/>
          </a:xfrm>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1593436" y="1600200"/>
            <a:ext cx="4814586"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内容占位符 3"/>
          <p:cNvSpPr>
            <a:spLocks noGrp="1"/>
          </p:cNvSpPr>
          <p:nvPr>
            <p:ph sz="half" idx="2"/>
          </p:nvPr>
        </p:nvSpPr>
        <p:spPr>
          <a:xfrm>
            <a:off x="6561651" y="1600200"/>
            <a:ext cx="4814586"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日期占位符 4"/>
          <p:cNvSpPr>
            <a:spLocks noGrp="1"/>
          </p:cNvSpPr>
          <p:nvPr>
            <p:ph type="dt" sz="half" idx="10"/>
          </p:nvPr>
        </p:nvSpPr>
        <p:spPr/>
        <p:txBody>
          <a:bodyPr rtlCol="0"/>
          <a:lstStyle>
            <a:lvl1pPr>
              <a:defRPr/>
            </a:lvl1pPr>
          </a:lstStyle>
          <a:p>
            <a:fld id="{F770B30E-8728-44DB-AEE3-E4A75AEDBBD9}" type="datetime2">
              <a:rPr lang="zh-CN" altLang="en-US" smtClean="0"/>
              <a:pPr/>
              <a:t>2019年3月28日 Thursday</a:t>
            </a:fld>
            <a:endParaRPr lang="zh-CN" altLang="en-US" dirty="0"/>
          </a:p>
        </p:txBody>
      </p:sp>
      <p:sp>
        <p:nvSpPr>
          <p:cNvPr id="6" name="页脚占位符 5"/>
          <p:cNvSpPr>
            <a:spLocks noGrp="1"/>
          </p:cNvSpPr>
          <p:nvPr>
            <p:ph type="ftr" sz="quarter" idx="11"/>
          </p:nvPr>
        </p:nvSpPr>
        <p:spPr/>
        <p:txBody>
          <a:bodyPr rtlCol="0"/>
          <a:lstStyle/>
          <a:p>
            <a:pPr rtl="0"/>
            <a:r>
              <a:rPr lang="zh-CN" altLang="en-US" dirty="0"/>
              <a:t>添加页脚</a:t>
            </a:r>
          </a:p>
        </p:txBody>
      </p:sp>
      <p:sp>
        <p:nvSpPr>
          <p:cNvPr id="7" name="灯片编号占位符 6"/>
          <p:cNvSpPr>
            <a:spLocks noGrp="1"/>
          </p:cNvSpPr>
          <p:nvPr>
            <p:ph type="sldNum" sz="quarter" idx="12"/>
          </p:nvPr>
        </p:nvSpPr>
        <p:spPr/>
        <p:txBody>
          <a:bodyPr rtlCol="0"/>
          <a:lstStyle/>
          <a:p>
            <a:pPr rtl="0"/>
            <a:fld id="{7DC1BBB0-96F0-4077-A278-0F3FB5C104D3}" type="slidenum">
              <a:rPr lang="en-US" altLang="zh-CN" smtClean="0"/>
              <a:t>‹#›</a:t>
            </a:fld>
            <a:endParaRPr lang="zh-CN" altLang="en-US" dirty="0"/>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593436" y="1499616"/>
            <a:ext cx="4818888" cy="938784"/>
          </a:xfrm>
        </p:spPr>
        <p:txBody>
          <a:bodyPr rtlCol="0" anchor="b">
            <a:noAutofit/>
          </a:bodyPr>
          <a:lstStyle>
            <a:lvl1pPr marL="0" indent="0">
              <a:spcBef>
                <a:spcPts val="0"/>
              </a:spcBef>
              <a:buNone/>
              <a:defRPr sz="2400" b="0" cap="all" baseline="0">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4" name="内容占位符 3"/>
          <p:cNvSpPr>
            <a:spLocks noGrp="1"/>
          </p:cNvSpPr>
          <p:nvPr>
            <p:ph sz="half" idx="2"/>
          </p:nvPr>
        </p:nvSpPr>
        <p:spPr>
          <a:xfrm>
            <a:off x="1593436" y="2514706"/>
            <a:ext cx="4814586" cy="3657493"/>
          </a:xfrm>
        </p:spPr>
        <p:txBody>
          <a:bodyPr rtlCol="0">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vl6pPr>
              <a:defRPr sz="1600"/>
            </a:lvl6pPr>
            <a:lvl7pPr>
              <a:defRPr sz="1600"/>
            </a:lvl7pPr>
            <a:lvl8pPr>
              <a:defRPr sz="1600" baseline="0"/>
            </a:lvl8pPr>
            <a:lvl9pPr>
              <a:defRPr sz="1600" baseline="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文本占位符 4"/>
          <p:cNvSpPr>
            <a:spLocks noGrp="1"/>
          </p:cNvSpPr>
          <p:nvPr>
            <p:ph type="body" sz="quarter" idx="3"/>
          </p:nvPr>
        </p:nvSpPr>
        <p:spPr>
          <a:xfrm>
            <a:off x="6557349" y="1499616"/>
            <a:ext cx="4818888" cy="938784"/>
          </a:xfrm>
        </p:spPr>
        <p:txBody>
          <a:bodyPr rtlCol="0" anchor="b">
            <a:noAutofit/>
          </a:bodyPr>
          <a:lstStyle>
            <a:lvl1pPr marL="0" indent="0">
              <a:spcBef>
                <a:spcPts val="0"/>
              </a:spcBef>
              <a:buNone/>
              <a:defRPr sz="2400" b="0" cap="all" baseline="0">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6" name="内容占位符 5"/>
          <p:cNvSpPr>
            <a:spLocks noGrp="1"/>
          </p:cNvSpPr>
          <p:nvPr>
            <p:ph sz="quarter" idx="4"/>
          </p:nvPr>
        </p:nvSpPr>
        <p:spPr>
          <a:xfrm>
            <a:off x="6557349" y="2514600"/>
            <a:ext cx="4818888" cy="3655568"/>
          </a:xfrm>
        </p:spPr>
        <p:txBody>
          <a:bodyPr rtlCol="0">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680BCF82-A51A-4389-A573-378AD02C5141}" type="datetime2">
              <a:rPr lang="zh-CN" altLang="en-US" smtClean="0"/>
              <a:pPr/>
              <a:t>2019年3月28日 Thursday</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9" name="灯片编号占位符 8"/>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日期占位符 2"/>
          <p:cNvSpPr>
            <a:spLocks noGrp="1"/>
          </p:cNvSpPr>
          <p:nvPr>
            <p:ph type="dt" sz="half" idx="10"/>
          </p:nvPr>
        </p:nvSpPr>
        <p:spPr/>
        <p:txBody>
          <a:bodyPr rtlCol="0"/>
          <a:lstStyle>
            <a:lvl1pPr>
              <a:defRPr/>
            </a:lvl1pPr>
          </a:lstStyle>
          <a:p>
            <a:fld id="{CE03A716-E3DC-4D9D-823C-60FCD8C9B163}" type="datetime2">
              <a:rPr lang="zh-CN" altLang="en-US" smtClean="0"/>
              <a:pPr/>
              <a:t>2019年3月28日 Thursday</a:t>
            </a:fld>
            <a:endParaRPr lang="zh-CN" altLang="en-US" dirty="0"/>
          </a:p>
        </p:txBody>
      </p:sp>
      <p:sp>
        <p:nvSpPr>
          <p:cNvPr id="4" name="页脚占位符 3"/>
          <p:cNvSpPr>
            <a:spLocks noGrp="1"/>
          </p:cNvSpPr>
          <p:nvPr>
            <p:ph type="ftr" sz="quarter" idx="11"/>
          </p:nvPr>
        </p:nvSpPr>
        <p:spPr/>
        <p:txBody>
          <a:bodyPr rtlCol="0"/>
          <a:lstStyle/>
          <a:p>
            <a:pPr rtl="0"/>
            <a:r>
              <a:rPr lang="zh-CN" altLang="en-US" dirty="0"/>
              <a:t>添加页脚</a:t>
            </a:r>
          </a:p>
        </p:txBody>
      </p:sp>
      <p:sp>
        <p:nvSpPr>
          <p:cNvPr id="5" name="灯片编号占位符 4"/>
          <p:cNvSpPr>
            <a:spLocks noGrp="1"/>
          </p:cNvSpPr>
          <p:nvPr>
            <p:ph type="sldNum" sz="quarter" idx="12"/>
          </p:nvPr>
        </p:nvSpPr>
        <p:spPr/>
        <p:txBody>
          <a:bodyPr rtlCol="0"/>
          <a:lstStyle/>
          <a:p>
            <a:pPr rtl="0"/>
            <a:fld id="{7DC1BBB0-96F0-4077-A278-0F3FB5C104D3}" type="slidenum">
              <a:rPr lang="en-US" altLang="zh-CN" smtClean="0"/>
              <a:t>‹#›</a:t>
            </a:fld>
            <a:endParaRPr lang="zh-CN" altLang="en-US" dirty="0"/>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6" name="矩形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cxnSp>
        <p:nvCxnSpPr>
          <p:cNvPr id="7" name="直接连接符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16B8A94-44E5-4844-A22C-F796FCAA90D9}" type="datetime2">
              <a:rPr lang="zh-CN" altLang="en-US" smtClean="0"/>
              <a:pPr/>
              <a:t>2019年3月28日 Thursday</a:t>
            </a:fld>
            <a:endParaRPr lang="zh-CN" altLang="en-US" dirty="0"/>
          </a:p>
        </p:txBody>
      </p:sp>
      <p:sp>
        <p:nvSpPr>
          <p:cNvPr id="3" name="页脚占位符 2"/>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4" name="灯片编号占位符 3"/>
          <p:cNvSpPr>
            <a:spLocks noGrp="1"/>
          </p:cNvSpPr>
          <p:nvPr>
            <p:ph type="sldNum" sz="quarter" idx="12"/>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题注的内容">
    <p:spTree>
      <p:nvGrpSpPr>
        <p:cNvPr id="1" name=""/>
        <p:cNvGrpSpPr/>
        <p:nvPr/>
      </p:nvGrpSpPr>
      <p:grpSpPr>
        <a:xfrm>
          <a:off x="0" y="0"/>
          <a:ext cx="0" cy="0"/>
          <a:chOff x="0" y="0"/>
          <a:chExt cx="0" cy="0"/>
        </a:xfrm>
      </p:grpSpPr>
      <p:sp>
        <p:nvSpPr>
          <p:cNvPr id="8" name="矩形​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cxnSp>
        <p:nvCxnSpPr>
          <p:cNvPr id="10" name="直接连接符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bwMode="white">
          <a:xfrm>
            <a:off x="1074240" y="381000"/>
            <a:ext cx="3293422" cy="1371600"/>
          </a:xfrm>
        </p:spPr>
        <p:txBody>
          <a:bodyPr rtlCol="0" anchor="b">
            <a:normAutofit/>
          </a:bodyPr>
          <a:lstStyle>
            <a:lvl1pPr algn="l">
              <a:defRPr sz="2800" b="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180251" y="482600"/>
            <a:ext cx="6195986" cy="5689600"/>
          </a:xfrm>
        </p:spPr>
        <p:txBody>
          <a:bodyPr rtlCol="0">
            <a:normAutofit/>
          </a:bodyPr>
          <a:lstStyle>
            <a:lvl1pPr>
              <a:defRPr sz="2800">
                <a:latin typeface="微软雅黑" panose="020B0503020204020204" pitchFamily="34" charset="-122"/>
                <a:ea typeface="微软雅黑" panose="020B0503020204020204" pitchFamily="34" charset="-122"/>
              </a:defRPr>
            </a:lvl1pPr>
            <a:lvl2pPr>
              <a:defRPr sz="2400">
                <a:latin typeface="微软雅黑" panose="020B0503020204020204" pitchFamily="34" charset="-122"/>
                <a:ea typeface="微软雅黑" panose="020B0503020204020204" pitchFamily="34" charset="-122"/>
              </a:defRPr>
            </a:lvl2pPr>
            <a:lvl3pPr>
              <a:defRPr sz="2000">
                <a:latin typeface="微软雅黑" panose="020B0503020204020204" pitchFamily="34" charset="-122"/>
                <a:ea typeface="微软雅黑" panose="020B0503020204020204" pitchFamily="34" charset="-122"/>
              </a:defRPr>
            </a:lvl3pPr>
            <a:lvl4pPr>
              <a:defRPr sz="1800">
                <a:latin typeface="微软雅黑" panose="020B0503020204020204" pitchFamily="34" charset="-122"/>
                <a:ea typeface="微软雅黑" panose="020B0503020204020204" pitchFamily="34" charset="-122"/>
              </a:defRPr>
            </a:lvl4pPr>
            <a:lvl5pPr>
              <a:defRPr sz="1800">
                <a:latin typeface="微软雅黑" panose="020B0503020204020204" pitchFamily="34" charset="-122"/>
                <a:ea typeface="微软雅黑" panose="020B0503020204020204" pitchFamily="34" charset="-122"/>
              </a:defRPr>
            </a:lvl5pPr>
            <a:lvl6pPr>
              <a:defRPr sz="1800"/>
            </a:lvl6pPr>
            <a:lvl7pPr>
              <a:defRPr sz="1800"/>
            </a:lvl7pPr>
            <a:lvl8pPr>
              <a:defRPr sz="1800" baseline="0"/>
            </a:lvl8pPr>
            <a:lvl9pPr>
              <a:defRPr sz="1800"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bwMode="white">
          <a:xfrm>
            <a:off x="1074240" y="1828800"/>
            <a:ext cx="3293422" cy="4343400"/>
          </a:xfrm>
        </p:spPr>
        <p:txBody>
          <a:bodyPr rtlCol="0">
            <a:normAutofit/>
          </a:bodyPr>
          <a:lstStyle>
            <a:lvl1pPr marL="0" indent="0">
              <a:buNone/>
              <a:defRPr sz="2000">
                <a:solidFill>
                  <a:schemeClr val="bg1"/>
                </a:solidFill>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F288B2AC-AC0A-4E49-82A3-94EE74FA7FBF}" type="datetime2">
              <a:rPr lang="zh-CN" altLang="en-US" smtClean="0"/>
              <a:pPr/>
              <a:t>2019年3月28日 Thursday</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11" name="矩形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1">
                    <a:lumMod val="75000"/>
                  </a:schemeClr>
                </a:solidFill>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图片占位符 2" descr="为添加图像预留的空占位符。单击占位符，选择要添加的图像。"/>
          <p:cNvSpPr>
            <a:spLocks noGrp="1"/>
          </p:cNvSpPr>
          <p:nvPr>
            <p:ph type="pic" idx="1"/>
          </p:nvPr>
        </p:nvSpPr>
        <p:spPr bwMode="auto">
          <a:xfrm>
            <a:off x="5180251" y="482600"/>
            <a:ext cx="6195986" cy="5689600"/>
          </a:xfrm>
          <a:ln w="19050">
            <a:solidFill>
              <a:schemeClr val="bg1"/>
            </a:solidFill>
          </a:ln>
        </p:spPr>
        <p:txBody>
          <a:bodyPr rtlCol="0">
            <a:normAutofit/>
          </a:bodyPr>
          <a:lstStyle>
            <a:lvl1pPr marL="0" indent="0">
              <a:buNone/>
              <a:defRPr sz="2800" baseline="0">
                <a:solidFill>
                  <a:schemeClr val="tx2"/>
                </a:solidFill>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zh-CN" altLang="en-US" dirty="0"/>
          </a:p>
        </p:txBody>
      </p:sp>
      <p:sp>
        <p:nvSpPr>
          <p:cNvPr id="4" name="文本占位符 3"/>
          <p:cNvSpPr>
            <a:spLocks noGrp="1"/>
          </p:cNvSpPr>
          <p:nvPr>
            <p:ph type="body" sz="half" idx="2"/>
          </p:nvPr>
        </p:nvSpPr>
        <p:spPr>
          <a:xfrm>
            <a:off x="1074240" y="1828800"/>
            <a:ext cx="3293422" cy="4343400"/>
          </a:xfrm>
        </p:spPr>
        <p:txBody>
          <a:bodyPr rtlCol="0">
            <a:normAutofit/>
          </a:bodyPr>
          <a:lstStyle>
            <a:lvl1pPr marL="0" indent="0">
              <a:buNone/>
              <a:defRPr sz="2000">
                <a:solidFill>
                  <a:schemeClr val="tx1"/>
                </a:solidFill>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编辑母版文本样式</a:t>
            </a:r>
          </a:p>
        </p:txBody>
      </p:sp>
      <p:sp>
        <p:nvSpPr>
          <p:cNvPr id="5" name="日期占位符 4"/>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1878E339-1BD2-4FEE-A113-9A0301740CF6}" type="datetime2">
              <a:rPr lang="zh-CN" altLang="en-US" smtClean="0"/>
              <a:pPr/>
              <a:t>2019年3月28日 Thursday</a:t>
            </a:fld>
            <a:endParaRPr lang="zh-CN" altLang="en-US" dirty="0"/>
          </a:p>
        </p:txBody>
      </p:sp>
      <p:sp>
        <p:nvSpPr>
          <p:cNvPr id="6" name="页脚占位符 5"/>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7" name="灯片编号占位符 6"/>
          <p:cNvSpPr>
            <a:spLocks noGrp="1"/>
          </p:cNvSpPr>
          <p:nvPr>
            <p:ph type="sldNum" sz="quarter" idx="12"/>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cxnSp>
        <p:nvCxnSpPr>
          <p:cNvPr id="10" name="直接连接符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cxnSp>
        <p:nvCxnSpPr>
          <p:cNvPr id="16" name="直接连接符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pPr rtl="0"/>
            <a:r>
              <a:rPr lang="zh-CN" altLang="en-US" dirty="0"/>
              <a:t>单击此处编辑母版标题样式</a:t>
            </a:r>
          </a:p>
        </p:txBody>
      </p:sp>
      <p:sp>
        <p:nvSpPr>
          <p:cNvPr id="3" name="文本占位符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4" name="日期占位符 3"/>
          <p:cNvSpPr>
            <a:spLocks noGrp="1"/>
          </p:cNvSpPr>
          <p:nvPr>
            <p:ph type="dt" sz="half" idx="2"/>
          </p:nvPr>
        </p:nvSpPr>
        <p:spPr>
          <a:xfrm>
            <a:off x="5027612" y="6356351"/>
            <a:ext cx="1371521" cy="365125"/>
          </a:xfrm>
          <a:prstGeom prst="rect">
            <a:avLst/>
          </a:prstGeom>
        </p:spPr>
        <p:txBody>
          <a:bodyPr vert="horz" lIns="91440" tIns="45720" rIns="91440" bIns="45720" rtlCol="0" anchor="ctr"/>
          <a:lstStyle>
            <a:lvl1pPr algn="l">
              <a:defRPr sz="1200" cap="all" baseline="0">
                <a:solidFill>
                  <a:schemeClr val="tx1"/>
                </a:solidFill>
                <a:latin typeface="微软雅黑" panose="020B0503020204020204" pitchFamily="34" charset="-122"/>
                <a:ea typeface="微软雅黑" panose="020B0503020204020204" pitchFamily="34" charset="-122"/>
              </a:defRPr>
            </a:lvl1pPr>
          </a:lstStyle>
          <a:p>
            <a:fld id="{A339CB27-C670-4AAB-948C-7E3D1D9FAE30}" type="datetime2">
              <a:rPr lang="zh-CN" altLang="en-US" smtClean="0"/>
              <a:pPr/>
              <a:t>2019年3月28日 Thursday</a:t>
            </a:fld>
            <a:endParaRPr lang="zh-CN" altLang="en-US" dirty="0"/>
          </a:p>
        </p:txBody>
      </p:sp>
      <p:sp>
        <p:nvSpPr>
          <p:cNvPr id="5" name="页脚占位符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6" name="灯片编号占位符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微软雅黑" panose="020B0503020204020204" pitchFamily="34" charset="-122"/>
          <a:ea typeface="微软雅黑" panose="020B0503020204020204" pitchFamily="34" charset="-122"/>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file:////var/folders/0p/28fhj7kx57q1s1fdls53n2v80000gn/T/com.microsoft.Powerpoint/converted_emf.emf"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latin typeface="Arial" panose="020B0604020202020204" pitchFamily="34" charset="0"/>
                <a:ea typeface="微软雅黑" panose="020B0503020204020204" pitchFamily="34" charset="-122"/>
                <a:sym typeface="Arial" panose="020B0604020202020204" pitchFamily="34" charset="0"/>
              </a:rPr>
              <a:t>物流系统建模与仿真</a:t>
            </a:r>
          </a:p>
        </p:txBody>
      </p:sp>
      <p:sp>
        <p:nvSpPr>
          <p:cNvPr id="3" name="副标题 2"/>
          <p:cNvSpPr>
            <a:spLocks noGrp="1"/>
          </p:cNvSpPr>
          <p:nvPr>
            <p:ph type="subTitle" idx="1"/>
          </p:nvPr>
        </p:nvSpPr>
        <p:spPr/>
        <p:txBody>
          <a:bodyPr rtlCol="0"/>
          <a:lstStyle/>
          <a:p>
            <a:pPr rtl="0"/>
            <a:r>
              <a:rPr lang="zh-CN" altLang="en-US" dirty="0">
                <a:latin typeface="Arial" panose="020B0604020202020204" pitchFamily="34" charset="0"/>
                <a:ea typeface="微软雅黑" panose="020B0503020204020204" pitchFamily="34" charset="-122"/>
                <a:sym typeface="Arial" panose="020B0604020202020204" pitchFamily="34" charset="0"/>
              </a:rPr>
              <a:t>第八节 反馈回路</a:t>
            </a:r>
          </a:p>
        </p:txBody>
      </p:sp>
      <p:pic>
        <p:nvPicPr>
          <p:cNvPr id="5" name="图片 4">
            <a:extLst>
              <a:ext uri="{FF2B5EF4-FFF2-40B4-BE49-F238E27FC236}">
                <a16:creationId xmlns:a16="http://schemas.microsoft.com/office/drawing/2014/main" id="{28CA37EC-10AB-374C-A4C3-069AF290D45F}"/>
              </a:ext>
            </a:extLst>
          </p:cNvPr>
          <p:cNvPicPr>
            <a:picLocks noChangeAspect="1"/>
          </p:cNvPicPr>
          <p:nvPr/>
        </p:nvPicPr>
        <p:blipFill>
          <a:blip r:link="rId3"/>
          <a:stretch>
            <a:fillRect/>
          </a:stretch>
        </p:blipFill>
        <p:spPr>
          <a:xfrm>
            <a:off x="1270000" y="1270000"/>
            <a:ext cx="63500" cy="76200"/>
          </a:xfrm>
          <a:prstGeom prst="rect">
            <a:avLst/>
          </a:prstGeom>
        </p:spPr>
      </p:pic>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三、混合图</a:t>
            </a:r>
          </a:p>
        </p:txBody>
      </p:sp>
      <p:sp>
        <p:nvSpPr>
          <p:cNvPr id="3" name="内容占位符 2"/>
          <p:cNvSpPr>
            <a:spLocks noGrp="1"/>
          </p:cNvSpPr>
          <p:nvPr>
            <p:ph idx="1"/>
          </p:nvPr>
        </p:nvSpPr>
        <p:spPr/>
        <p:txBody>
          <a:bodyPr/>
          <a:lstStyle/>
          <a:p>
            <a:r>
              <a:rPr kumimoji="1" lang="zh-CN" altLang="en-US" dirty="0"/>
              <a:t>由因果关系图直接进入流图绘制有时并不是一件容易的事情</a:t>
            </a:r>
            <a:endParaRPr kumimoji="1" lang="en-US" altLang="zh-CN" dirty="0"/>
          </a:p>
          <a:p>
            <a:r>
              <a:rPr kumimoji="1" lang="zh-CN" altLang="en-US" dirty="0"/>
              <a:t>混合图 由因果关系图和流图混合的图形分析方法</a:t>
            </a:r>
            <a:endParaRPr kumimoji="1" lang="en-US" altLang="zh-CN" dirty="0"/>
          </a:p>
          <a:p>
            <a:pPr lvl="1"/>
            <a:r>
              <a:rPr kumimoji="1" lang="zh-CN" altLang="en-US" dirty="0"/>
              <a:t>主要特点：</a:t>
            </a:r>
            <a:endParaRPr kumimoji="1" lang="en-US" altLang="zh-CN" dirty="0"/>
          </a:p>
          <a:p>
            <a:pPr marL="822960" lvl="1" indent="-457200">
              <a:buFont typeface="+mj-lt"/>
              <a:buAutoNum type="arabicPeriod"/>
            </a:pPr>
            <a:r>
              <a:rPr kumimoji="1" lang="zh-CN" altLang="en-US" dirty="0"/>
              <a:t>抓住关键的存量和流量</a:t>
            </a:r>
            <a:endParaRPr kumimoji="1" lang="en-US" altLang="zh-CN" dirty="0"/>
          </a:p>
          <a:p>
            <a:pPr marL="822960" lvl="1" indent="-457200">
              <a:buFont typeface="+mj-lt"/>
              <a:buAutoNum type="arabicPeriod"/>
            </a:pPr>
            <a:r>
              <a:rPr kumimoji="1" lang="zh-CN" altLang="en-US" dirty="0"/>
              <a:t>其他变量不区分类型</a:t>
            </a:r>
            <a:endParaRPr kumimoji="1" lang="en-US" altLang="zh-CN" dirty="0"/>
          </a:p>
          <a:p>
            <a:pPr marL="822960" lvl="1" indent="-457200">
              <a:buFont typeface="+mj-lt"/>
              <a:buAutoNum type="arabicPeriod"/>
            </a:pPr>
            <a:r>
              <a:rPr kumimoji="1" lang="zh-CN" altLang="en-US" dirty="0"/>
              <a:t>合理转化定性与定量分析</a:t>
            </a:r>
          </a:p>
        </p:txBody>
      </p:sp>
    </p:spTree>
    <p:extLst>
      <p:ext uri="{BB962C8B-B14F-4D97-AF65-F5344CB8AC3E}">
        <p14:creationId xmlns:p14="http://schemas.microsoft.com/office/powerpoint/2010/main" val="120134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混合图（因果分析向模型转化）</a:t>
            </a:r>
          </a:p>
        </p:txBody>
      </p:sp>
      <p:sp>
        <p:nvSpPr>
          <p:cNvPr id="3" name="内容占位符 2"/>
          <p:cNvSpPr>
            <a:spLocks noGrp="1"/>
          </p:cNvSpPr>
          <p:nvPr>
            <p:ph idx="1"/>
          </p:nvPr>
        </p:nvSpPr>
        <p:spPr/>
        <p:txBody>
          <a:bodyPr/>
          <a:lstStyle/>
          <a:p>
            <a:r>
              <a:rPr lang="zh-CN" altLang="en-US" dirty="0"/>
              <a:t>将因果分析转化为模型</a:t>
            </a:r>
            <a:endParaRPr lang="en-US" altLang="zh-CN" dirty="0"/>
          </a:p>
          <a:p>
            <a:r>
              <a:rPr lang="zh-CN" altLang="en-US" dirty="0"/>
              <a:t>找出关键的存量和流量</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2638028" y="3573016"/>
            <a:ext cx="3629341" cy="2124240"/>
          </a:xfrm>
          <a:prstGeom prst="rect">
            <a:avLst/>
          </a:prstGeom>
        </p:spPr>
      </p:pic>
      <p:pic>
        <p:nvPicPr>
          <p:cNvPr id="5" name="图片 4"/>
          <p:cNvPicPr>
            <a:picLocks noChangeAspect="1"/>
          </p:cNvPicPr>
          <p:nvPr/>
        </p:nvPicPr>
        <p:blipFill>
          <a:blip r:embed="rId3"/>
          <a:stretch>
            <a:fillRect/>
          </a:stretch>
        </p:blipFill>
        <p:spPr>
          <a:xfrm>
            <a:off x="8686700" y="3623380"/>
            <a:ext cx="2944081" cy="2086080"/>
          </a:xfrm>
          <a:prstGeom prst="rect">
            <a:avLst/>
          </a:prstGeom>
        </p:spPr>
      </p:pic>
    </p:spTree>
    <p:extLst>
      <p:ext uri="{BB962C8B-B14F-4D97-AF65-F5344CB8AC3E}">
        <p14:creationId xmlns:p14="http://schemas.microsoft.com/office/powerpoint/2010/main" val="215746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1885" y="10841"/>
            <a:ext cx="7920880" cy="763602"/>
          </a:xfrm>
        </p:spPr>
        <p:txBody>
          <a:bodyPr>
            <a:normAutofit/>
          </a:bodyPr>
          <a:lstStyle/>
          <a:p>
            <a:r>
              <a:rPr lang="zh-CN" altLang="en-US" sz="2400" dirty="0"/>
              <a:t>模型复杂的时候仅转化部分关键变量，其他变量区分类型</a:t>
            </a:r>
          </a:p>
        </p:txBody>
      </p:sp>
      <p:pic>
        <p:nvPicPr>
          <p:cNvPr id="6" name="图片 5"/>
          <p:cNvPicPr>
            <a:picLocks noChangeAspect="1"/>
          </p:cNvPicPr>
          <p:nvPr/>
        </p:nvPicPr>
        <p:blipFill>
          <a:blip r:embed="rId2"/>
          <a:stretch>
            <a:fillRect/>
          </a:stretch>
        </p:blipFill>
        <p:spPr>
          <a:xfrm>
            <a:off x="2566020" y="774442"/>
            <a:ext cx="9109780" cy="5913321"/>
          </a:xfrm>
          <a:prstGeom prst="rect">
            <a:avLst/>
          </a:prstGeom>
        </p:spPr>
      </p:pic>
    </p:spTree>
    <p:extLst>
      <p:ext uri="{BB962C8B-B14F-4D97-AF65-F5344CB8AC3E}">
        <p14:creationId xmlns:p14="http://schemas.microsoft.com/office/powerpoint/2010/main" val="19089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四、系统流图</a:t>
            </a:r>
          </a:p>
        </p:txBody>
      </p:sp>
      <p:sp>
        <p:nvSpPr>
          <p:cNvPr id="3" name="内容占位符 2"/>
          <p:cNvSpPr>
            <a:spLocks noGrp="1"/>
          </p:cNvSpPr>
          <p:nvPr>
            <p:ph idx="1"/>
          </p:nvPr>
        </p:nvSpPr>
        <p:spPr/>
        <p:txBody>
          <a:bodyPr/>
          <a:lstStyle/>
          <a:p>
            <a:r>
              <a:rPr lang="zh-CN" altLang="en-US" dirty="0"/>
              <a:t>流图（流量存量图）被系统动力学软件所执行，配合组件公式后可以进行运算</a:t>
            </a:r>
            <a:endParaRPr lang="en-US" altLang="zh-CN" dirty="0"/>
          </a:p>
          <a:p>
            <a:pPr lvl="1"/>
            <a:r>
              <a:rPr lang="zh-CN" altLang="en-US" dirty="0"/>
              <a:t>状态</a:t>
            </a:r>
            <a:endParaRPr lang="en-US" altLang="zh-CN" dirty="0"/>
          </a:p>
          <a:p>
            <a:pPr lvl="1"/>
            <a:r>
              <a:rPr lang="zh-CN" altLang="en-US" dirty="0"/>
              <a:t>速率</a:t>
            </a:r>
            <a:endParaRPr lang="en-US" altLang="zh-CN" dirty="0"/>
          </a:p>
          <a:p>
            <a:pPr lvl="1"/>
            <a:r>
              <a:rPr lang="zh-CN" altLang="en-US" dirty="0"/>
              <a:t>辅助变量</a:t>
            </a:r>
            <a:endParaRPr lang="en-US" altLang="zh-CN" dirty="0"/>
          </a:p>
          <a:p>
            <a:pPr lvl="1"/>
            <a:r>
              <a:rPr lang="zh-CN" altLang="en-US" dirty="0"/>
              <a:t>表函数</a:t>
            </a:r>
            <a:endParaRPr lang="en-US" altLang="zh-CN" dirty="0"/>
          </a:p>
          <a:p>
            <a:pPr lvl="1"/>
            <a:r>
              <a:rPr lang="zh-CN" altLang="en-US" dirty="0"/>
              <a:t>常数</a:t>
            </a:r>
            <a:endParaRPr lang="en-US" altLang="zh-CN" dirty="0"/>
          </a:p>
          <a:p>
            <a:pPr lvl="1"/>
            <a:r>
              <a:rPr lang="zh-CN" altLang="en-US" dirty="0"/>
              <a:t>外生变量</a:t>
            </a:r>
            <a:endParaRPr lang="en-US" altLang="zh-CN" dirty="0"/>
          </a:p>
          <a:p>
            <a:pPr lvl="1"/>
            <a:r>
              <a:rPr lang="zh-CN" altLang="en-US" dirty="0"/>
              <a:t>物质链</a:t>
            </a:r>
            <a:r>
              <a:rPr lang="en-US" altLang="zh-CN" dirty="0"/>
              <a:t>/</a:t>
            </a:r>
            <a:r>
              <a:rPr lang="zh-CN" altLang="en-US" dirty="0"/>
              <a:t>信息链</a:t>
            </a:r>
            <a:endParaRPr lang="en-US" altLang="zh-CN" dirty="0"/>
          </a:p>
          <a:p>
            <a:pPr lvl="1"/>
            <a:r>
              <a:rPr lang="zh-CN" altLang="en-US" dirty="0"/>
              <a:t>源</a:t>
            </a:r>
            <a:r>
              <a:rPr lang="en-US" altLang="zh-CN" dirty="0"/>
              <a:t>/</a:t>
            </a:r>
            <a:r>
              <a:rPr lang="zh-CN" altLang="en-US" dirty="0"/>
              <a:t>漏</a:t>
            </a:r>
          </a:p>
        </p:txBody>
      </p:sp>
      <p:pic>
        <p:nvPicPr>
          <p:cNvPr id="4" name="图片 3"/>
          <p:cNvPicPr>
            <a:picLocks noChangeAspect="1"/>
          </p:cNvPicPr>
          <p:nvPr/>
        </p:nvPicPr>
        <p:blipFill>
          <a:blip r:embed="rId2"/>
          <a:stretch>
            <a:fillRect/>
          </a:stretch>
        </p:blipFill>
        <p:spPr>
          <a:xfrm>
            <a:off x="6113308" y="3823312"/>
            <a:ext cx="6075517" cy="3034688"/>
          </a:xfrm>
          <a:prstGeom prst="rect">
            <a:avLst/>
          </a:prstGeom>
        </p:spPr>
      </p:pic>
    </p:spTree>
    <p:extLst>
      <p:ext uri="{BB962C8B-B14F-4D97-AF65-F5344CB8AC3E}">
        <p14:creationId xmlns:p14="http://schemas.microsoft.com/office/powerpoint/2010/main" val="3826819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五、速率</a:t>
            </a:r>
            <a:r>
              <a:rPr lang="en-US" altLang="zh-CN" dirty="0"/>
              <a:t>-</a:t>
            </a:r>
            <a:r>
              <a:rPr lang="zh-CN" altLang="en-US" dirty="0"/>
              <a:t>状态图</a:t>
            </a:r>
          </a:p>
        </p:txBody>
      </p:sp>
      <p:sp>
        <p:nvSpPr>
          <p:cNvPr id="3" name="内容占位符 2"/>
          <p:cNvSpPr>
            <a:spLocks noGrp="1"/>
          </p:cNvSpPr>
          <p:nvPr>
            <p:ph idx="1"/>
          </p:nvPr>
        </p:nvSpPr>
        <p:spPr/>
        <p:txBody>
          <a:bodyPr/>
          <a:lstStyle/>
          <a:p>
            <a:r>
              <a:rPr lang="zh-CN" altLang="en-US" dirty="0"/>
              <a:t>目的：便于思考变量之间随时间变化的关系，分析变量特征，寻找解决系统问题途径</a:t>
            </a:r>
            <a:endParaRPr lang="en-US" altLang="zh-CN" dirty="0"/>
          </a:p>
          <a:p>
            <a:r>
              <a:rPr lang="zh-CN" altLang="en-US" dirty="0"/>
              <a:t>以反馈系统为基础</a:t>
            </a:r>
          </a:p>
        </p:txBody>
      </p:sp>
      <p:sp>
        <p:nvSpPr>
          <p:cNvPr id="5" name="文本框 4"/>
          <p:cNvSpPr txBox="1"/>
          <p:nvPr/>
        </p:nvSpPr>
        <p:spPr>
          <a:xfrm>
            <a:off x="6958508" y="5301208"/>
            <a:ext cx="4320480" cy="646331"/>
          </a:xfrm>
          <a:prstGeom prst="rect">
            <a:avLst/>
          </a:prstGeom>
          <a:noFill/>
        </p:spPr>
        <p:txBody>
          <a:bodyPr wrap="square" rtlCol="0">
            <a:spAutoFit/>
          </a:bodyPr>
          <a:lstStyle/>
          <a:p>
            <a:r>
              <a:rPr lang="en-US" altLang="zh-CN" dirty="0">
                <a:latin typeface="Times New Roman" panose="02020603050405020304" pitchFamily="18" charset="0"/>
                <a:ea typeface="KaiTi" panose="02010609060101010101" pitchFamily="49" charset="-122"/>
                <a:cs typeface="Times New Roman" panose="02020603050405020304" pitchFamily="18" charset="0"/>
              </a:rPr>
              <a:t>VENSIM</a:t>
            </a:r>
            <a:r>
              <a:rPr lang="zh-CN" altLang="en-US"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dirty="0">
                <a:latin typeface="Times New Roman" panose="02020603050405020304" pitchFamily="18" charset="0"/>
                <a:ea typeface="KaiTi" panose="02010609060101010101" pitchFamily="49" charset="-122"/>
                <a:cs typeface="Times New Roman" panose="02020603050405020304" pitchFamily="18" charset="0"/>
              </a:rPr>
              <a:t>PLE</a:t>
            </a:r>
            <a:r>
              <a:rPr lang="zh-CN" altLang="en-US" dirty="0">
                <a:latin typeface="Times New Roman" panose="02020603050405020304" pitchFamily="18" charset="0"/>
                <a:ea typeface="KaiTi" panose="02010609060101010101" pitchFamily="49" charset="-122"/>
                <a:cs typeface="Times New Roman" panose="02020603050405020304" pitchFamily="18" charset="0"/>
              </a:rPr>
              <a:t>版无此作图功能，可以到</a:t>
            </a:r>
            <a:r>
              <a:rPr lang="en-US" altLang="zh-CN" dirty="0">
                <a:latin typeface="Times New Roman" panose="02020603050405020304" pitchFamily="18" charset="0"/>
                <a:ea typeface="KaiTi" panose="02010609060101010101" pitchFamily="49" charset="-122"/>
                <a:cs typeface="Times New Roman" panose="02020603050405020304" pitchFamily="18" charset="0"/>
              </a:rPr>
              <a:t>ITHINK</a:t>
            </a:r>
            <a:r>
              <a:rPr lang="zh-CN" altLang="en-US" dirty="0">
                <a:latin typeface="Times New Roman" panose="02020603050405020304" pitchFamily="18" charset="0"/>
                <a:ea typeface="KaiTi" panose="02010609060101010101" pitchFamily="49" charset="-122"/>
                <a:cs typeface="Times New Roman" panose="02020603050405020304" pitchFamily="18" charset="0"/>
              </a:rPr>
              <a:t>中速率</a:t>
            </a:r>
            <a:r>
              <a:rPr lang="en-US" altLang="zh-CN" dirty="0">
                <a:latin typeface="Times New Roman" panose="02020603050405020304" pitchFamily="18" charset="0"/>
                <a:ea typeface="KaiTi" panose="02010609060101010101" pitchFamily="49" charset="-122"/>
                <a:cs typeface="Times New Roman" panose="02020603050405020304" pitchFamily="18" charset="0"/>
              </a:rPr>
              <a:t>-</a:t>
            </a:r>
            <a:r>
              <a:rPr lang="zh-CN" altLang="en-US" dirty="0">
                <a:latin typeface="Times New Roman" panose="02020603050405020304" pitchFamily="18" charset="0"/>
                <a:ea typeface="KaiTi" panose="02010609060101010101" pitchFamily="49" charset="-122"/>
                <a:cs typeface="Times New Roman" panose="02020603050405020304" pitchFamily="18" charset="0"/>
              </a:rPr>
              <a:t>状态图</a:t>
            </a:r>
          </a:p>
        </p:txBody>
      </p:sp>
    </p:spTree>
    <p:extLst>
      <p:ext uri="{BB962C8B-B14F-4D97-AF65-F5344CB8AC3E}">
        <p14:creationId xmlns:p14="http://schemas.microsoft.com/office/powerpoint/2010/main" val="2572663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a:t>
            </a:r>
          </a:p>
        </p:txBody>
      </p:sp>
      <p:sp>
        <p:nvSpPr>
          <p:cNvPr id="3" name="内容占位符 2"/>
          <p:cNvSpPr>
            <a:spLocks noGrp="1"/>
          </p:cNvSpPr>
          <p:nvPr>
            <p:ph idx="1"/>
          </p:nvPr>
        </p:nvSpPr>
        <p:spPr>
          <a:xfrm>
            <a:off x="1439987" y="2905870"/>
            <a:ext cx="5040560" cy="2116832"/>
          </a:xfrm>
        </p:spPr>
        <p:txBody>
          <a:bodyPr>
            <a:normAutofit/>
          </a:bodyPr>
          <a:lstStyle/>
          <a:p>
            <a:pPr marL="0" indent="0">
              <a:buNone/>
            </a:pPr>
            <a:r>
              <a:rPr lang="en-US" altLang="zh-CN" sz="1600" dirty="0"/>
              <a:t>L STOCK.K=STOCK.J+(INPUT.JK-OUTPUT.JK)*DT</a:t>
            </a:r>
          </a:p>
          <a:p>
            <a:pPr marL="0" indent="0">
              <a:buNone/>
            </a:pPr>
            <a:r>
              <a:rPr lang="en-US" altLang="zh-CN" sz="1600" dirty="0"/>
              <a:t>N STOCK=20</a:t>
            </a:r>
          </a:p>
          <a:p>
            <a:pPr marL="0" indent="0">
              <a:buNone/>
            </a:pPr>
            <a:r>
              <a:rPr lang="en-US" altLang="zh-CN" sz="1600" dirty="0"/>
              <a:t>R INPUT.KL=SIN(0.1*3.14*TIME.K)+0.1*STOCK.K</a:t>
            </a:r>
          </a:p>
          <a:p>
            <a:pPr marL="0" indent="0">
              <a:buNone/>
            </a:pPr>
            <a:r>
              <a:rPr lang="en-US" altLang="zh-CN" sz="1600" dirty="0"/>
              <a:t>R OUTPUT.KL=0.7</a:t>
            </a:r>
          </a:p>
          <a:p>
            <a:pPr marL="0" indent="0">
              <a:buNone/>
            </a:pPr>
            <a:endParaRPr lang="zh-CN" altLang="en-US" sz="1600" dirty="0"/>
          </a:p>
        </p:txBody>
      </p:sp>
      <p:pic>
        <p:nvPicPr>
          <p:cNvPr id="4" name="图片 3"/>
          <p:cNvPicPr>
            <a:picLocks noChangeAspect="1"/>
          </p:cNvPicPr>
          <p:nvPr/>
        </p:nvPicPr>
        <p:blipFill>
          <a:blip r:embed="rId2"/>
          <a:stretch>
            <a:fillRect/>
          </a:stretch>
        </p:blipFill>
        <p:spPr>
          <a:xfrm>
            <a:off x="6310436" y="1700808"/>
            <a:ext cx="4695301" cy="928560"/>
          </a:xfrm>
          <a:prstGeom prst="rect">
            <a:avLst/>
          </a:prstGeom>
        </p:spPr>
      </p:pic>
      <p:grpSp>
        <p:nvGrpSpPr>
          <p:cNvPr id="9" name="组合 8"/>
          <p:cNvGrpSpPr/>
          <p:nvPr/>
        </p:nvGrpSpPr>
        <p:grpSpPr>
          <a:xfrm>
            <a:off x="7606580" y="4293096"/>
            <a:ext cx="3035318" cy="369332"/>
            <a:chOff x="7678588" y="4509120"/>
            <a:chExt cx="3035318" cy="369332"/>
          </a:xfrm>
        </p:grpSpPr>
        <p:sp>
          <p:nvSpPr>
            <p:cNvPr id="6" name="文本框 5"/>
            <p:cNvSpPr txBox="1"/>
            <p:nvPr/>
          </p:nvSpPr>
          <p:spPr>
            <a:xfrm>
              <a:off x="7678588" y="4509120"/>
              <a:ext cx="3035318" cy="369332"/>
            </a:xfrm>
            <a:prstGeom prst="rect">
              <a:avLst/>
            </a:prstGeom>
            <a:noFill/>
          </p:spPr>
          <p:txBody>
            <a:bodyPr wrap="none" rtlCol="0">
              <a:spAutoFit/>
            </a:bodyPr>
            <a:lstStyle/>
            <a:p>
              <a:r>
                <a:rPr lang="en-US" altLang="zh-CN" dirty="0"/>
                <a:t>INPUT             STOCK</a:t>
              </a:r>
              <a:endParaRPr lang="zh-CN" altLang="en-US" dirty="0"/>
            </a:p>
          </p:txBody>
        </p:sp>
        <p:cxnSp>
          <p:nvCxnSpPr>
            <p:cNvPr id="8" name="直接箭头连接符 7"/>
            <p:cNvCxnSpPr/>
            <p:nvPr/>
          </p:nvCxnSpPr>
          <p:spPr>
            <a:xfrm>
              <a:off x="8470676" y="4693786"/>
              <a:ext cx="12961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7606580" y="5022702"/>
            <a:ext cx="2492990" cy="369332"/>
          </a:xfrm>
          <a:prstGeom prst="rect">
            <a:avLst/>
          </a:prstGeom>
          <a:noFill/>
        </p:spPr>
        <p:txBody>
          <a:bodyPr wrap="none" rtlCol="0">
            <a:spAutoFit/>
          </a:bodyPr>
          <a:lstStyle/>
          <a:p>
            <a:r>
              <a:rPr lang="zh-CN" altLang="en-US" dirty="0"/>
              <a:t>这对关系是什么样子的</a:t>
            </a:r>
          </a:p>
        </p:txBody>
      </p:sp>
    </p:spTree>
    <p:extLst>
      <p:ext uri="{BB962C8B-B14F-4D97-AF65-F5344CB8AC3E}">
        <p14:creationId xmlns:p14="http://schemas.microsoft.com/office/powerpoint/2010/main" val="2996928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950396" y="116632"/>
            <a:ext cx="5320067" cy="3061133"/>
          </a:xfrm>
          <a:prstGeom prst="rect">
            <a:avLst/>
          </a:prstGeom>
        </p:spPr>
      </p:pic>
      <p:pic>
        <p:nvPicPr>
          <p:cNvPr id="5" name="图片 4"/>
          <p:cNvPicPr>
            <a:picLocks noChangeAspect="1"/>
          </p:cNvPicPr>
          <p:nvPr/>
        </p:nvPicPr>
        <p:blipFill>
          <a:blip r:embed="rId3"/>
          <a:stretch>
            <a:fillRect/>
          </a:stretch>
        </p:blipFill>
        <p:spPr>
          <a:xfrm>
            <a:off x="5940474" y="3573016"/>
            <a:ext cx="5329989" cy="3066842"/>
          </a:xfrm>
          <a:prstGeom prst="rect">
            <a:avLst/>
          </a:prstGeom>
        </p:spPr>
      </p:pic>
      <p:sp>
        <p:nvSpPr>
          <p:cNvPr id="6" name="标题 5"/>
          <p:cNvSpPr>
            <a:spLocks noGrp="1"/>
          </p:cNvSpPr>
          <p:nvPr>
            <p:ph type="title"/>
          </p:nvPr>
        </p:nvSpPr>
        <p:spPr/>
        <p:txBody>
          <a:bodyPr/>
          <a:lstStyle/>
          <a:p>
            <a:r>
              <a:rPr lang="zh-CN" altLang="en-US" dirty="0"/>
              <a:t>思考</a:t>
            </a:r>
          </a:p>
        </p:txBody>
      </p:sp>
      <p:sp>
        <p:nvSpPr>
          <p:cNvPr id="8" name="文本占位符 7"/>
          <p:cNvSpPr>
            <a:spLocks noGrp="1"/>
          </p:cNvSpPr>
          <p:nvPr>
            <p:ph type="body" sz="half" idx="2"/>
          </p:nvPr>
        </p:nvSpPr>
        <p:spPr/>
        <p:txBody>
          <a:bodyPr/>
          <a:lstStyle/>
          <a:p>
            <a:r>
              <a:rPr lang="zh-CN" altLang="en-US" dirty="0"/>
              <a:t>速率</a:t>
            </a:r>
            <a:r>
              <a:rPr lang="en-US" altLang="zh-CN" dirty="0"/>
              <a:t>-</a:t>
            </a:r>
            <a:r>
              <a:rPr lang="zh-CN" altLang="en-US" dirty="0"/>
              <a:t>状态关系图能够做什么事情</a:t>
            </a:r>
          </a:p>
        </p:txBody>
      </p:sp>
    </p:spTree>
    <p:extLst>
      <p:ext uri="{BB962C8B-B14F-4D97-AF65-F5344CB8AC3E}">
        <p14:creationId xmlns:p14="http://schemas.microsoft.com/office/powerpoint/2010/main" val="226254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a:t>一、因果分析做图</a:t>
            </a:r>
          </a:p>
        </p:txBody>
      </p:sp>
      <p:sp>
        <p:nvSpPr>
          <p:cNvPr id="3" name="内容占位符 2"/>
          <p:cNvSpPr>
            <a:spLocks noGrp="1"/>
          </p:cNvSpPr>
          <p:nvPr>
            <p:ph idx="1"/>
          </p:nvPr>
        </p:nvSpPr>
        <p:spPr/>
        <p:txBody>
          <a:bodyPr>
            <a:normAutofit fontScale="85000" lnSpcReduction="20000"/>
          </a:bodyPr>
          <a:lstStyle/>
          <a:p>
            <a:pPr>
              <a:lnSpc>
                <a:spcPct val="110000"/>
              </a:lnSpc>
            </a:pPr>
            <a:r>
              <a:rPr kumimoji="1" lang="zh-CN" altLang="en-US" dirty="0"/>
              <a:t>因果关系图（</a:t>
            </a:r>
            <a:r>
              <a:rPr kumimoji="1" lang="en-US" altLang="zh-CN" dirty="0"/>
              <a:t>causal loop diagram, CLD</a:t>
            </a:r>
            <a:r>
              <a:rPr kumimoji="1" lang="zh-CN" altLang="en-US" dirty="0"/>
              <a:t>）是表示系统反馈结构的重要工具。</a:t>
            </a:r>
          </a:p>
          <a:p>
            <a:pPr lvl="1">
              <a:lnSpc>
                <a:spcPct val="110000"/>
              </a:lnSpc>
            </a:pPr>
            <a:r>
              <a:rPr kumimoji="1" lang="zh-CN" altLang="en-US" dirty="0"/>
              <a:t>迅速表达系统动态形成的原因</a:t>
            </a:r>
          </a:p>
          <a:p>
            <a:pPr lvl="1">
              <a:lnSpc>
                <a:spcPct val="110000"/>
              </a:lnSpc>
            </a:pPr>
            <a:r>
              <a:rPr kumimoji="1" lang="zh-CN" altLang="en-US" dirty="0"/>
              <a:t>引出一个完整的心智模型</a:t>
            </a:r>
          </a:p>
          <a:p>
            <a:pPr lvl="1">
              <a:lnSpc>
                <a:spcPct val="110000"/>
              </a:lnSpc>
            </a:pPr>
            <a:r>
              <a:rPr kumimoji="1" lang="zh-CN" altLang="en-US" dirty="0"/>
              <a:t>清晰表达对关键关系的分析</a:t>
            </a:r>
            <a:endParaRPr kumimoji="1" lang="en-US" altLang="zh-CN" dirty="0"/>
          </a:p>
          <a:p>
            <a:pPr>
              <a:lnSpc>
                <a:spcPct val="110000"/>
              </a:lnSpc>
            </a:pPr>
            <a:r>
              <a:rPr kumimoji="1" lang="zh-CN" altLang="en-US" dirty="0"/>
              <a:t>制图方式</a:t>
            </a:r>
          </a:p>
          <a:p>
            <a:pPr lvl="1">
              <a:lnSpc>
                <a:spcPct val="110000"/>
              </a:lnSpc>
            </a:pPr>
            <a:r>
              <a:rPr kumimoji="1" lang="zh-CN" altLang="en-US" dirty="0"/>
              <a:t>计算机：以</a:t>
            </a:r>
            <a:r>
              <a:rPr kumimoji="1" lang="en-US" altLang="zh-CN" dirty="0" err="1"/>
              <a:t>Vensim</a:t>
            </a:r>
            <a:r>
              <a:rPr kumimoji="1" lang="zh-CN" altLang="en-US" dirty="0"/>
              <a:t>图形为标准</a:t>
            </a:r>
          </a:p>
          <a:p>
            <a:pPr lvl="1">
              <a:lnSpc>
                <a:spcPct val="110000"/>
              </a:lnSpc>
            </a:pPr>
            <a:r>
              <a:rPr kumimoji="1" lang="zh-CN" altLang="en-US" dirty="0"/>
              <a:t>手绘：作为分析图遵守符号标准</a:t>
            </a:r>
          </a:p>
          <a:p>
            <a:pPr>
              <a:lnSpc>
                <a:spcPct val="110000"/>
              </a:lnSpc>
            </a:pPr>
            <a:r>
              <a:rPr kumimoji="1" lang="zh-CN" altLang="en-US" dirty="0"/>
              <a:t>基本元素</a:t>
            </a:r>
          </a:p>
          <a:p>
            <a:pPr lvl="1">
              <a:lnSpc>
                <a:spcPct val="110000"/>
              </a:lnSpc>
            </a:pPr>
            <a:r>
              <a:rPr kumimoji="1" lang="en-US" altLang="zh-CN" dirty="0"/>
              <a:t>variable</a:t>
            </a:r>
            <a:r>
              <a:rPr kumimoji="1" lang="zh-CN" altLang="en-US" dirty="0"/>
              <a:t>控件（所有变量不区分类型）</a:t>
            </a:r>
          </a:p>
          <a:p>
            <a:pPr lvl="1">
              <a:lnSpc>
                <a:spcPct val="110000"/>
              </a:lnSpc>
            </a:pPr>
            <a:r>
              <a:rPr kumimoji="1" lang="zh-CN" altLang="en-US" dirty="0"/>
              <a:t>连接线（仅有示意图功能）</a:t>
            </a:r>
          </a:p>
          <a:p>
            <a:pPr lvl="1">
              <a:lnSpc>
                <a:spcPct val="110000"/>
              </a:lnSpc>
            </a:pPr>
            <a:r>
              <a:rPr kumimoji="1" lang="en-US" altLang="zh-CN" dirty="0"/>
              <a:t>comment</a:t>
            </a:r>
            <a:r>
              <a:rPr kumimoji="1" lang="zh-CN" altLang="en-US" dirty="0"/>
              <a:t>控件（产生回路标注和其他说明）</a:t>
            </a:r>
          </a:p>
          <a:p>
            <a:endParaRPr kumimoji="1" lang="zh-CN" altLang="en-US" dirty="0"/>
          </a:p>
        </p:txBody>
      </p:sp>
      <p:pic>
        <p:nvPicPr>
          <p:cNvPr id="4" name="图片 3"/>
          <p:cNvPicPr>
            <a:picLocks noChangeAspect="1"/>
          </p:cNvPicPr>
          <p:nvPr/>
        </p:nvPicPr>
        <p:blipFill>
          <a:blip r:embed="rId2"/>
          <a:stretch>
            <a:fillRect/>
          </a:stretch>
        </p:blipFill>
        <p:spPr>
          <a:xfrm>
            <a:off x="8902724" y="3215663"/>
            <a:ext cx="2305050" cy="695325"/>
          </a:xfrm>
          <a:prstGeom prst="rect">
            <a:avLst/>
          </a:prstGeom>
        </p:spPr>
      </p:pic>
    </p:spTree>
    <p:extLst>
      <p:ext uri="{BB962C8B-B14F-4D97-AF65-F5344CB8AC3E}">
        <p14:creationId xmlns:p14="http://schemas.microsoft.com/office/powerpoint/2010/main" val="1740862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作图符号</a:t>
            </a:r>
          </a:p>
        </p:txBody>
      </p:sp>
      <p:sp>
        <p:nvSpPr>
          <p:cNvPr id="3" name="内容占位符 2"/>
          <p:cNvSpPr>
            <a:spLocks noGrp="1"/>
          </p:cNvSpPr>
          <p:nvPr>
            <p:ph idx="1"/>
          </p:nvPr>
        </p:nvSpPr>
        <p:spPr/>
        <p:txBody>
          <a:bodyPr/>
          <a:lstStyle/>
          <a:p>
            <a:r>
              <a:rPr lang="zh-CN" altLang="en-US" dirty="0"/>
              <a:t>因果链的标记符号</a:t>
            </a:r>
          </a:p>
          <a:p>
            <a:pPr lvl="1"/>
            <a:r>
              <a:rPr lang="zh-CN" altLang="en-US" dirty="0"/>
              <a:t>变量（使用名词）</a:t>
            </a:r>
          </a:p>
          <a:p>
            <a:pPr lvl="1"/>
            <a:r>
              <a:rPr lang="zh-CN" altLang="en-US" dirty="0"/>
              <a:t>有向向量</a:t>
            </a:r>
          </a:p>
          <a:p>
            <a:pPr lvl="1"/>
            <a:r>
              <a:rPr lang="zh-CN" altLang="en-US" dirty="0"/>
              <a:t>因果链极性</a:t>
            </a:r>
          </a:p>
          <a:p>
            <a:pPr lvl="1"/>
            <a:r>
              <a:rPr lang="zh-CN" altLang="en-US" dirty="0"/>
              <a:t>延迟符号（若存在延迟）</a:t>
            </a:r>
          </a:p>
          <a:p>
            <a:pPr lvl="1"/>
            <a:endParaRPr lang="zh-CN" altLang="en-US" dirty="0"/>
          </a:p>
        </p:txBody>
      </p:sp>
      <p:pic>
        <p:nvPicPr>
          <p:cNvPr id="5" name="图片 4"/>
          <p:cNvPicPr>
            <a:picLocks noChangeAspect="1"/>
          </p:cNvPicPr>
          <p:nvPr/>
        </p:nvPicPr>
        <p:blipFill>
          <a:blip r:embed="rId2"/>
          <a:stretch>
            <a:fillRect/>
          </a:stretch>
        </p:blipFill>
        <p:spPr>
          <a:xfrm>
            <a:off x="7801739" y="2520143"/>
            <a:ext cx="3543300" cy="1295400"/>
          </a:xfrm>
          <a:prstGeom prst="rect">
            <a:avLst/>
          </a:prstGeom>
        </p:spPr>
      </p:pic>
      <p:pic>
        <p:nvPicPr>
          <p:cNvPr id="6" name="图片 5"/>
          <p:cNvPicPr>
            <a:picLocks noChangeAspect="1"/>
          </p:cNvPicPr>
          <p:nvPr/>
        </p:nvPicPr>
        <p:blipFill>
          <a:blip r:embed="rId3"/>
          <a:stretch>
            <a:fillRect/>
          </a:stretch>
        </p:blipFill>
        <p:spPr>
          <a:xfrm>
            <a:off x="7833199" y="504818"/>
            <a:ext cx="3136900" cy="1117600"/>
          </a:xfrm>
          <a:prstGeom prst="rect">
            <a:avLst/>
          </a:prstGeom>
        </p:spPr>
      </p:pic>
      <p:sp>
        <p:nvSpPr>
          <p:cNvPr id="7" name="文本框 6"/>
          <p:cNvSpPr txBox="1"/>
          <p:nvPr/>
        </p:nvSpPr>
        <p:spPr>
          <a:xfrm>
            <a:off x="8049223" y="1704638"/>
            <a:ext cx="2492990" cy="369332"/>
          </a:xfrm>
          <a:prstGeom prst="rect">
            <a:avLst/>
          </a:prstGeom>
          <a:noFill/>
        </p:spPr>
        <p:txBody>
          <a:bodyPr wrap="none" rtlCol="0">
            <a:spAutoFit/>
          </a:bodyPr>
          <a:lstStyle/>
          <a:p>
            <a:r>
              <a:rPr kumimoji="1" lang="zh-CN" altLang="en-US" dirty="0"/>
              <a:t>单个因果链</a:t>
            </a:r>
            <a:r>
              <a:rPr kumimoji="1" lang="zh-CN" altLang="en-US"/>
              <a:t>的标记符号</a:t>
            </a:r>
          </a:p>
        </p:txBody>
      </p:sp>
      <p:sp>
        <p:nvSpPr>
          <p:cNvPr id="8" name="文本框 7"/>
          <p:cNvSpPr txBox="1"/>
          <p:nvPr/>
        </p:nvSpPr>
        <p:spPr>
          <a:xfrm>
            <a:off x="8205187" y="3752288"/>
            <a:ext cx="2262158" cy="369332"/>
          </a:xfrm>
          <a:prstGeom prst="rect">
            <a:avLst/>
          </a:prstGeom>
          <a:noFill/>
        </p:spPr>
        <p:txBody>
          <a:bodyPr wrap="none" rtlCol="0">
            <a:spAutoFit/>
          </a:bodyPr>
          <a:lstStyle/>
          <a:p>
            <a:r>
              <a:rPr kumimoji="1" lang="zh-CN" altLang="en-US" dirty="0"/>
              <a:t>带延迟的</a:t>
            </a:r>
            <a:r>
              <a:rPr kumimoji="1" lang="zh-CN" altLang="en-US"/>
              <a:t>因果链标记</a:t>
            </a:r>
          </a:p>
        </p:txBody>
      </p:sp>
      <p:sp>
        <p:nvSpPr>
          <p:cNvPr id="13" name="文本框 12"/>
          <p:cNvSpPr txBox="1"/>
          <p:nvPr/>
        </p:nvSpPr>
        <p:spPr>
          <a:xfrm>
            <a:off x="1989956" y="6172200"/>
            <a:ext cx="4570482" cy="369332"/>
          </a:xfrm>
          <a:prstGeom prst="rect">
            <a:avLst/>
          </a:prstGeom>
          <a:noFill/>
        </p:spPr>
        <p:txBody>
          <a:bodyPr wrap="none" rtlCol="0">
            <a:spAutoFit/>
          </a:bodyPr>
          <a:lstStyle/>
          <a:p>
            <a:r>
              <a:rPr kumimoji="1" lang="zh-CN" altLang="en-US" dirty="0"/>
              <a:t>通常，因果链线段带有一定弧度</a:t>
            </a:r>
            <a:r>
              <a:rPr kumimoji="1" lang="zh-CN" altLang="en-US"/>
              <a:t>，便于观看</a:t>
            </a:r>
          </a:p>
        </p:txBody>
      </p:sp>
      <p:pic>
        <p:nvPicPr>
          <p:cNvPr id="15" name="图片 14"/>
          <p:cNvPicPr>
            <a:picLocks noChangeAspect="1"/>
          </p:cNvPicPr>
          <p:nvPr/>
        </p:nvPicPr>
        <p:blipFill>
          <a:blip r:embed="rId4"/>
          <a:stretch>
            <a:fillRect/>
          </a:stretch>
        </p:blipFill>
        <p:spPr>
          <a:xfrm>
            <a:off x="6097113" y="4769876"/>
            <a:ext cx="4889500" cy="1308100"/>
          </a:xfrm>
          <a:prstGeom prst="rect">
            <a:avLst/>
          </a:prstGeom>
        </p:spPr>
      </p:pic>
      <p:pic>
        <p:nvPicPr>
          <p:cNvPr id="16" name="图片 15"/>
          <p:cNvPicPr>
            <a:picLocks noChangeAspect="1"/>
          </p:cNvPicPr>
          <p:nvPr/>
        </p:nvPicPr>
        <p:blipFill>
          <a:blip r:embed="rId5"/>
          <a:stretch>
            <a:fillRect/>
          </a:stretch>
        </p:blipFill>
        <p:spPr>
          <a:xfrm>
            <a:off x="1053852" y="4393809"/>
            <a:ext cx="5168900" cy="1663700"/>
          </a:xfrm>
          <a:prstGeom prst="rect">
            <a:avLst/>
          </a:prstGeom>
        </p:spPr>
      </p:pic>
    </p:spTree>
    <p:extLst>
      <p:ext uri="{BB962C8B-B14F-4D97-AF65-F5344CB8AC3E}">
        <p14:creationId xmlns:p14="http://schemas.microsoft.com/office/powerpoint/2010/main" val="2383574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反馈回路的符号</a:t>
            </a:r>
          </a:p>
        </p:txBody>
      </p:sp>
      <p:sp>
        <p:nvSpPr>
          <p:cNvPr id="3" name="内容占位符 2"/>
          <p:cNvSpPr>
            <a:spLocks noGrp="1"/>
          </p:cNvSpPr>
          <p:nvPr>
            <p:ph idx="1"/>
          </p:nvPr>
        </p:nvSpPr>
        <p:spPr/>
        <p:txBody>
          <a:bodyPr/>
          <a:lstStyle/>
          <a:p>
            <a:r>
              <a:rPr kumimoji="1" lang="zh-CN" altLang="en-US" dirty="0"/>
              <a:t>反馈回路的标记</a:t>
            </a:r>
          </a:p>
          <a:p>
            <a:pPr lvl="1"/>
            <a:r>
              <a:rPr kumimoji="1" lang="zh-CN" altLang="en-US" dirty="0"/>
              <a:t>因果链构成闭合回路</a:t>
            </a:r>
          </a:p>
          <a:p>
            <a:pPr lvl="1"/>
            <a:r>
              <a:rPr kumimoji="1" lang="zh-CN" altLang="en-US" dirty="0"/>
              <a:t>因果链的正确标记</a:t>
            </a:r>
          </a:p>
          <a:p>
            <a:pPr lvl="1"/>
            <a:r>
              <a:rPr kumimoji="1" lang="zh-CN" altLang="en-US" dirty="0"/>
              <a:t>反馈回路极性符号</a:t>
            </a:r>
          </a:p>
          <a:p>
            <a:pPr lvl="1"/>
            <a:r>
              <a:rPr kumimoji="1" lang="zh-CN" altLang="en-US" dirty="0"/>
              <a:t>回路序号（同一个系统中存在多回路时）</a:t>
            </a:r>
          </a:p>
        </p:txBody>
      </p:sp>
      <p:pic>
        <p:nvPicPr>
          <p:cNvPr id="4" name="图片 3"/>
          <p:cNvPicPr>
            <a:picLocks noChangeAspect="1"/>
          </p:cNvPicPr>
          <p:nvPr/>
        </p:nvPicPr>
        <p:blipFill>
          <a:blip r:embed="rId2"/>
          <a:stretch>
            <a:fillRect/>
          </a:stretch>
        </p:blipFill>
        <p:spPr>
          <a:xfrm>
            <a:off x="5315058" y="3746500"/>
            <a:ext cx="3035300" cy="2425700"/>
          </a:xfrm>
          <a:prstGeom prst="rect">
            <a:avLst/>
          </a:prstGeom>
        </p:spPr>
      </p:pic>
      <p:pic>
        <p:nvPicPr>
          <p:cNvPr id="5" name="图片 4"/>
          <p:cNvPicPr>
            <a:picLocks noChangeAspect="1"/>
          </p:cNvPicPr>
          <p:nvPr/>
        </p:nvPicPr>
        <p:blipFill>
          <a:blip r:embed="rId3"/>
          <a:stretch>
            <a:fillRect/>
          </a:stretch>
        </p:blipFill>
        <p:spPr>
          <a:xfrm>
            <a:off x="8559181" y="3886200"/>
            <a:ext cx="3111500" cy="2298700"/>
          </a:xfrm>
          <a:prstGeom prst="rect">
            <a:avLst/>
          </a:prstGeom>
        </p:spPr>
      </p:pic>
      <p:pic>
        <p:nvPicPr>
          <p:cNvPr id="6" name="图片 5"/>
          <p:cNvPicPr>
            <a:picLocks noChangeAspect="1"/>
          </p:cNvPicPr>
          <p:nvPr/>
        </p:nvPicPr>
        <p:blipFill>
          <a:blip r:embed="rId4"/>
          <a:stretch>
            <a:fillRect/>
          </a:stretch>
        </p:blipFill>
        <p:spPr>
          <a:xfrm>
            <a:off x="9387153" y="513197"/>
            <a:ext cx="2527300" cy="2120900"/>
          </a:xfrm>
          <a:prstGeom prst="rect">
            <a:avLst/>
          </a:prstGeom>
        </p:spPr>
      </p:pic>
      <p:sp>
        <p:nvSpPr>
          <p:cNvPr id="7" name="文本框 6"/>
          <p:cNvSpPr txBox="1"/>
          <p:nvPr/>
        </p:nvSpPr>
        <p:spPr>
          <a:xfrm>
            <a:off x="8048190" y="219534"/>
            <a:ext cx="2031325" cy="2031325"/>
          </a:xfrm>
          <a:prstGeom prst="rect">
            <a:avLst/>
          </a:prstGeom>
          <a:noFill/>
        </p:spPr>
        <p:txBody>
          <a:bodyPr wrap="none" rtlCol="0">
            <a:spAutoFit/>
          </a:bodyPr>
          <a:lstStyle/>
          <a:p>
            <a:r>
              <a:rPr kumimoji="1" lang="zh-CN" altLang="en-US" dirty="0"/>
              <a:t>反馈回路极性符号</a:t>
            </a:r>
          </a:p>
          <a:p>
            <a:endParaRPr kumimoji="1" lang="zh-CN" altLang="en-US" dirty="0"/>
          </a:p>
          <a:p>
            <a:r>
              <a:rPr kumimoji="1" lang="zh-CN" altLang="en-US" dirty="0"/>
              <a:t>符号类型</a:t>
            </a:r>
            <a:r>
              <a:rPr kumimoji="1" lang="en-US" altLang="zh-CN" dirty="0"/>
              <a:t>1</a:t>
            </a:r>
            <a:endParaRPr kumimoji="1" lang="zh-CN" altLang="en-US" dirty="0"/>
          </a:p>
          <a:p>
            <a:endParaRPr kumimoji="1" lang="zh-CN" altLang="en-US" dirty="0"/>
          </a:p>
          <a:p>
            <a:endParaRPr kumimoji="1" lang="zh-CN" altLang="en-US" dirty="0"/>
          </a:p>
          <a:p>
            <a:endParaRPr kumimoji="1" lang="zh-CN" altLang="en-US" dirty="0"/>
          </a:p>
          <a:p>
            <a:r>
              <a:rPr kumimoji="1" lang="zh-CN" altLang="en-US" dirty="0"/>
              <a:t>符号类型</a:t>
            </a:r>
            <a:r>
              <a:rPr kumimoji="1" lang="en-US" altLang="zh-CN" dirty="0"/>
              <a:t>2</a:t>
            </a:r>
            <a:endParaRPr kumimoji="1" lang="zh-CN" altLang="en-US" dirty="0"/>
          </a:p>
        </p:txBody>
      </p:sp>
      <p:sp>
        <p:nvSpPr>
          <p:cNvPr id="8" name="文本框 7"/>
          <p:cNvSpPr txBox="1"/>
          <p:nvPr/>
        </p:nvSpPr>
        <p:spPr>
          <a:xfrm>
            <a:off x="7612897" y="2544522"/>
            <a:ext cx="4032448" cy="646331"/>
          </a:xfrm>
          <a:prstGeom prst="rect">
            <a:avLst/>
          </a:prstGeom>
          <a:noFill/>
        </p:spPr>
        <p:txBody>
          <a:bodyPr wrap="square" rtlCol="0">
            <a:spAutoFit/>
          </a:bodyPr>
          <a:lstStyle/>
          <a:p>
            <a:r>
              <a:rPr kumimoji="1" lang="zh-CN" altLang="en-US" dirty="0"/>
              <a:t>注意：反馈回路极性符号中箭头方向随因果链环路的方向</a:t>
            </a:r>
          </a:p>
        </p:txBody>
      </p:sp>
    </p:spTree>
    <p:extLst>
      <p:ext uri="{BB962C8B-B14F-4D97-AF65-F5344CB8AC3E}">
        <p14:creationId xmlns:p14="http://schemas.microsoft.com/office/powerpoint/2010/main" val="1071397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练习</a:t>
            </a:r>
            <a:r>
              <a:rPr kumimoji="1" lang="en-US" altLang="zh-CN" dirty="0"/>
              <a:t>1</a:t>
            </a:r>
            <a:endParaRPr kumimoji="1" lang="zh-CN" altLang="en-US" dirty="0"/>
          </a:p>
        </p:txBody>
      </p:sp>
      <p:sp>
        <p:nvSpPr>
          <p:cNvPr id="3" name="内容占位符 2"/>
          <p:cNvSpPr>
            <a:spLocks noGrp="1"/>
          </p:cNvSpPr>
          <p:nvPr>
            <p:ph idx="1"/>
          </p:nvPr>
        </p:nvSpPr>
        <p:spPr/>
        <p:txBody>
          <a:bodyPr/>
          <a:lstStyle/>
          <a:p>
            <a:r>
              <a:rPr kumimoji="1" lang="zh-CN" altLang="en-US" dirty="0"/>
              <a:t>尝试作出人口系统的增长关系图</a:t>
            </a:r>
          </a:p>
          <a:p>
            <a:r>
              <a:rPr kumimoji="1" lang="zh-CN" altLang="en-US" dirty="0"/>
              <a:t>涉及变量</a:t>
            </a:r>
          </a:p>
          <a:p>
            <a:pPr lvl="1"/>
            <a:r>
              <a:rPr kumimoji="1" lang="zh-CN" altLang="en-US" dirty="0"/>
              <a:t>人口总量</a:t>
            </a:r>
          </a:p>
          <a:p>
            <a:pPr lvl="1"/>
            <a:r>
              <a:rPr kumimoji="1" lang="zh-CN" altLang="en-US" dirty="0"/>
              <a:t>出生人口</a:t>
            </a:r>
          </a:p>
          <a:p>
            <a:pPr lvl="1"/>
            <a:r>
              <a:rPr kumimoji="1" lang="zh-CN" altLang="en-US" dirty="0"/>
              <a:t>出生率</a:t>
            </a:r>
          </a:p>
          <a:p>
            <a:pPr lvl="1"/>
            <a:r>
              <a:rPr kumimoji="1" lang="zh-CN" altLang="en-US" dirty="0"/>
              <a:t>死亡人口</a:t>
            </a:r>
          </a:p>
          <a:p>
            <a:pPr lvl="1"/>
            <a:r>
              <a:rPr kumimoji="1" lang="zh-CN" altLang="en-US" dirty="0"/>
              <a:t>死亡率</a:t>
            </a:r>
          </a:p>
        </p:txBody>
      </p:sp>
      <p:pic>
        <p:nvPicPr>
          <p:cNvPr id="4" name="图片 3"/>
          <p:cNvPicPr>
            <a:picLocks noChangeAspect="1"/>
          </p:cNvPicPr>
          <p:nvPr/>
        </p:nvPicPr>
        <p:blipFill>
          <a:blip r:embed="rId2"/>
          <a:stretch>
            <a:fillRect/>
          </a:stretch>
        </p:blipFill>
        <p:spPr>
          <a:xfrm>
            <a:off x="4870276" y="3573016"/>
            <a:ext cx="6219631" cy="2229945"/>
          </a:xfrm>
          <a:prstGeom prst="rect">
            <a:avLst/>
          </a:prstGeom>
        </p:spPr>
      </p:pic>
    </p:spTree>
    <p:extLst>
      <p:ext uri="{BB962C8B-B14F-4D97-AF65-F5344CB8AC3E}">
        <p14:creationId xmlns:p14="http://schemas.microsoft.com/office/powerpoint/2010/main" val="1734300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反馈回路的极性：复杂反馈</a:t>
            </a:r>
          </a:p>
        </p:txBody>
      </p:sp>
      <p:sp>
        <p:nvSpPr>
          <p:cNvPr id="3" name="内容占位符 2"/>
          <p:cNvSpPr>
            <a:spLocks noGrp="1"/>
          </p:cNvSpPr>
          <p:nvPr>
            <p:ph idx="1"/>
          </p:nvPr>
        </p:nvSpPr>
        <p:spPr>
          <a:xfrm>
            <a:off x="1269876" y="1600200"/>
            <a:ext cx="5112568" cy="4572000"/>
          </a:xfrm>
        </p:spPr>
        <p:txBody>
          <a:bodyPr>
            <a:normAutofit/>
          </a:bodyPr>
          <a:lstStyle/>
          <a:p>
            <a:r>
              <a:rPr lang="zh-CN" altLang="en-US" sz="2400"/>
              <a:t>复杂反馈</a:t>
            </a:r>
            <a:r>
              <a:rPr lang="en-US" altLang="zh-CN" sz="2400"/>
              <a:t>——</a:t>
            </a:r>
            <a:r>
              <a:rPr lang="zh-CN" altLang="en-US" sz="2400"/>
              <a:t>由多个反馈回路构成的系统</a:t>
            </a:r>
            <a:endParaRPr lang="en-US" altLang="zh-CN" sz="2400"/>
          </a:p>
          <a:p>
            <a:r>
              <a:rPr lang="zh-CN" altLang="en-US" sz="2400"/>
              <a:t>特点：环中套环，回路中套回路</a:t>
            </a:r>
            <a:endParaRPr lang="en-US" altLang="zh-CN" sz="2400"/>
          </a:p>
          <a:p>
            <a:r>
              <a:rPr lang="zh-CN" altLang="en-US" sz="2400"/>
              <a:t>分析方法：逐个找出回路，判断极性，分析系统合理性</a:t>
            </a:r>
          </a:p>
        </p:txBody>
      </p:sp>
      <p:pic>
        <p:nvPicPr>
          <p:cNvPr id="5" name="图片 4"/>
          <p:cNvPicPr>
            <a:picLocks noChangeAspect="1"/>
          </p:cNvPicPr>
          <p:nvPr/>
        </p:nvPicPr>
        <p:blipFill>
          <a:blip r:embed="rId2"/>
          <a:stretch>
            <a:fillRect/>
          </a:stretch>
        </p:blipFill>
        <p:spPr>
          <a:xfrm>
            <a:off x="4870276" y="3573016"/>
            <a:ext cx="6219631" cy="2229945"/>
          </a:xfrm>
          <a:prstGeom prst="rect">
            <a:avLst/>
          </a:prstGeom>
        </p:spPr>
      </p:pic>
    </p:spTree>
    <p:extLst>
      <p:ext uri="{BB962C8B-B14F-4D97-AF65-F5344CB8AC3E}">
        <p14:creationId xmlns:p14="http://schemas.microsoft.com/office/powerpoint/2010/main" val="623696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984248" y="3063204"/>
            <a:ext cx="1107996" cy="369332"/>
          </a:xfrm>
          <a:prstGeom prst="rect">
            <a:avLst/>
          </a:prstGeom>
          <a:noFill/>
        </p:spPr>
        <p:txBody>
          <a:bodyPr wrap="none" rtlCol="0">
            <a:spAutoFit/>
          </a:bodyPr>
          <a:lstStyle/>
          <a:p>
            <a:r>
              <a:rPr lang="zh-CN" altLang="en-US" dirty="0"/>
              <a:t>人口数量</a:t>
            </a:r>
          </a:p>
        </p:txBody>
      </p:sp>
      <p:sp>
        <p:nvSpPr>
          <p:cNvPr id="7" name="文本框 6"/>
          <p:cNvSpPr txBox="1"/>
          <p:nvPr/>
        </p:nvSpPr>
        <p:spPr>
          <a:xfrm>
            <a:off x="2824008" y="3063204"/>
            <a:ext cx="1107996" cy="369332"/>
          </a:xfrm>
          <a:prstGeom prst="rect">
            <a:avLst/>
          </a:prstGeom>
          <a:noFill/>
        </p:spPr>
        <p:txBody>
          <a:bodyPr wrap="none" rtlCol="0">
            <a:spAutoFit/>
          </a:bodyPr>
          <a:lstStyle/>
          <a:p>
            <a:r>
              <a:rPr lang="zh-CN" altLang="en-US" dirty="0"/>
              <a:t>出生人口</a:t>
            </a:r>
          </a:p>
        </p:txBody>
      </p:sp>
      <p:sp>
        <p:nvSpPr>
          <p:cNvPr id="8" name="文本框 7"/>
          <p:cNvSpPr txBox="1"/>
          <p:nvPr/>
        </p:nvSpPr>
        <p:spPr>
          <a:xfrm>
            <a:off x="7288504" y="3135212"/>
            <a:ext cx="1107996" cy="369332"/>
          </a:xfrm>
          <a:prstGeom prst="rect">
            <a:avLst/>
          </a:prstGeom>
          <a:noFill/>
        </p:spPr>
        <p:txBody>
          <a:bodyPr wrap="none" rtlCol="0">
            <a:spAutoFit/>
          </a:bodyPr>
          <a:lstStyle/>
          <a:p>
            <a:r>
              <a:rPr lang="zh-CN" altLang="en-US" dirty="0"/>
              <a:t>死亡人口</a:t>
            </a:r>
          </a:p>
        </p:txBody>
      </p:sp>
      <p:sp>
        <p:nvSpPr>
          <p:cNvPr id="9" name="文本框 8"/>
          <p:cNvSpPr txBox="1"/>
          <p:nvPr/>
        </p:nvSpPr>
        <p:spPr>
          <a:xfrm>
            <a:off x="2824008" y="4287340"/>
            <a:ext cx="1569660" cy="369332"/>
          </a:xfrm>
          <a:prstGeom prst="rect">
            <a:avLst/>
          </a:prstGeom>
          <a:noFill/>
        </p:spPr>
        <p:txBody>
          <a:bodyPr wrap="none" rtlCol="0">
            <a:spAutoFit/>
          </a:bodyPr>
          <a:lstStyle/>
          <a:p>
            <a:r>
              <a:rPr lang="zh-CN" altLang="en-US" dirty="0"/>
              <a:t>出生速率比例</a:t>
            </a:r>
          </a:p>
        </p:txBody>
      </p:sp>
      <p:sp>
        <p:nvSpPr>
          <p:cNvPr id="10" name="文本框 9"/>
          <p:cNvSpPr txBox="1"/>
          <p:nvPr/>
        </p:nvSpPr>
        <p:spPr>
          <a:xfrm>
            <a:off x="5014292" y="4293096"/>
            <a:ext cx="1569660" cy="369332"/>
          </a:xfrm>
          <a:prstGeom prst="rect">
            <a:avLst/>
          </a:prstGeom>
          <a:noFill/>
        </p:spPr>
        <p:txBody>
          <a:bodyPr wrap="none" rtlCol="0">
            <a:spAutoFit/>
          </a:bodyPr>
          <a:lstStyle/>
          <a:p>
            <a:r>
              <a:rPr lang="zh-CN" altLang="en-US" dirty="0"/>
              <a:t>死亡速率比例</a:t>
            </a:r>
          </a:p>
        </p:txBody>
      </p:sp>
      <p:sp>
        <p:nvSpPr>
          <p:cNvPr id="11" name="文本框 10"/>
          <p:cNvSpPr txBox="1"/>
          <p:nvPr/>
        </p:nvSpPr>
        <p:spPr>
          <a:xfrm>
            <a:off x="7223180" y="4287340"/>
            <a:ext cx="1338828" cy="369332"/>
          </a:xfrm>
          <a:prstGeom prst="rect">
            <a:avLst/>
          </a:prstGeom>
          <a:noFill/>
        </p:spPr>
        <p:txBody>
          <a:bodyPr wrap="none" rtlCol="0">
            <a:spAutoFit/>
          </a:bodyPr>
          <a:lstStyle/>
          <a:p>
            <a:r>
              <a:rPr lang="zh-CN" altLang="en-US" dirty="0"/>
              <a:t>实际承载力</a:t>
            </a:r>
          </a:p>
        </p:txBody>
      </p:sp>
      <p:sp>
        <p:nvSpPr>
          <p:cNvPr id="12" name="文本框 11"/>
          <p:cNvSpPr txBox="1"/>
          <p:nvPr/>
        </p:nvSpPr>
        <p:spPr>
          <a:xfrm>
            <a:off x="2794216" y="5326810"/>
            <a:ext cx="1338828" cy="369332"/>
          </a:xfrm>
          <a:prstGeom prst="rect">
            <a:avLst/>
          </a:prstGeom>
          <a:noFill/>
        </p:spPr>
        <p:txBody>
          <a:bodyPr wrap="none" rtlCol="0">
            <a:spAutoFit/>
          </a:bodyPr>
          <a:lstStyle/>
          <a:p>
            <a:r>
              <a:rPr lang="zh-CN" altLang="en-US" dirty="0"/>
              <a:t>资源承载力</a:t>
            </a:r>
          </a:p>
        </p:txBody>
      </p:sp>
      <p:sp>
        <p:nvSpPr>
          <p:cNvPr id="13" name="文本框 12"/>
          <p:cNvSpPr txBox="1"/>
          <p:nvPr/>
        </p:nvSpPr>
        <p:spPr>
          <a:xfrm>
            <a:off x="1586017" y="667729"/>
            <a:ext cx="6984776" cy="1692771"/>
          </a:xfrm>
          <a:prstGeom prst="rect">
            <a:avLst/>
          </a:prstGeom>
          <a:noFill/>
        </p:spPr>
        <p:txBody>
          <a:bodyPr wrap="square" rtlCol="0">
            <a:spAutoFit/>
          </a:bodyPr>
          <a:lstStyle/>
          <a:p>
            <a:r>
              <a:rPr lang="zh-CN" altLang="en-US" sz="3200" dirty="0">
                <a:latin typeface="华文宋体" panose="02010600040101010101" pitchFamily="2" charset="-122"/>
                <a:ea typeface="华文宋体" panose="02010600040101010101" pitchFamily="2" charset="-122"/>
              </a:rPr>
              <a:t>练习</a:t>
            </a:r>
            <a:r>
              <a:rPr lang="en-US" altLang="zh-CN" sz="3200" dirty="0">
                <a:latin typeface="华文宋体" panose="02010600040101010101" pitchFamily="2" charset="-122"/>
                <a:ea typeface="华文宋体" panose="02010600040101010101" pitchFamily="2" charset="-122"/>
              </a:rPr>
              <a:t>2:</a:t>
            </a:r>
          </a:p>
          <a:p>
            <a:endParaRPr lang="en-US" altLang="zh-CN" sz="2400" dirty="0">
              <a:latin typeface="华文宋体" panose="02010600040101010101" pitchFamily="2" charset="-122"/>
              <a:ea typeface="华文宋体" panose="02010600040101010101" pitchFamily="2" charset="-122"/>
            </a:endParaRPr>
          </a:p>
          <a:p>
            <a:r>
              <a:rPr lang="zh-CN" altLang="en-US" sz="2400" dirty="0">
                <a:latin typeface="华文宋体" panose="02010600040101010101" pitchFamily="2" charset="-122"/>
                <a:ea typeface="华文宋体" panose="02010600040101010101" pitchFamily="2" charset="-122"/>
              </a:rPr>
              <a:t>当自然资源承载因素被加入后，系统的因果关系如何发生变化。</a:t>
            </a:r>
          </a:p>
        </p:txBody>
      </p:sp>
    </p:spTree>
    <p:extLst>
      <p:ext uri="{BB962C8B-B14F-4D97-AF65-F5344CB8AC3E}">
        <p14:creationId xmlns:p14="http://schemas.microsoft.com/office/powerpoint/2010/main" val="4163409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从访谈调研中分析因果关系</a:t>
            </a:r>
          </a:p>
        </p:txBody>
      </p:sp>
      <p:sp>
        <p:nvSpPr>
          <p:cNvPr id="4" name="内容占位符 3"/>
          <p:cNvSpPr txBox="1">
            <a:spLocks noGrp="1"/>
          </p:cNvSpPr>
          <p:nvPr>
            <p:ph idx="1"/>
          </p:nvPr>
        </p:nvSpPr>
        <p:spPr>
          <a:xfrm>
            <a:off x="1593436" y="1600200"/>
            <a:ext cx="9782801" cy="4264629"/>
          </a:xfrm>
          <a:prstGeom prst="rect">
            <a:avLst/>
          </a:prstGeom>
          <a:noFill/>
        </p:spPr>
        <p:txBody>
          <a:bodyPr wrap="square" rtlCol="0">
            <a:spAutoFit/>
          </a:bodyPr>
          <a:lstStyle/>
          <a:p>
            <a:r>
              <a:rPr lang="zh-CN" altLang="en-US" sz="3600" dirty="0">
                <a:solidFill>
                  <a:schemeClr val="tx2"/>
                </a:solidFill>
                <a:latin typeface="华文楷体" panose="02010600040101010101" pitchFamily="2" charset="-122"/>
                <a:ea typeface="华文楷体" panose="02010600040101010101" pitchFamily="2" charset="-122"/>
              </a:rPr>
              <a:t>每种特定商品的市场价格受实际供应能力和愿意支付商品自然价格者的需求见的比例所决定，当商品供给数量小于有效需求时，不是所有愿意购买者都能得到他们所需的商品。供给有时会超过有效需求，有时会低于有效需求。</a:t>
            </a:r>
            <a:endParaRPr lang="en-US" altLang="zh-CN" sz="3600" dirty="0">
              <a:solidFill>
                <a:schemeClr val="tx2"/>
              </a:solidFill>
              <a:latin typeface="华文楷体" panose="02010600040101010101" pitchFamily="2" charset="-122"/>
              <a:ea typeface="华文楷体" panose="02010600040101010101" pitchFamily="2" charset="-122"/>
            </a:endParaRPr>
          </a:p>
          <a:p>
            <a:r>
              <a:rPr lang="zh-CN" altLang="en-US" sz="3600" dirty="0">
                <a:solidFill>
                  <a:schemeClr val="tx2"/>
                </a:solidFill>
                <a:latin typeface="华文楷体" panose="02010600040101010101" pitchFamily="2" charset="-122"/>
                <a:ea typeface="华文楷体" panose="02010600040101010101" pitchFamily="2" charset="-122"/>
              </a:rPr>
              <a:t>需求对应了该商品同其替代品而言的相对价值，较高的相对价值增加需求，而抬高价格最终导致相对价值的降低。</a:t>
            </a:r>
          </a:p>
        </p:txBody>
      </p:sp>
    </p:spTree>
    <p:extLst>
      <p:ext uri="{BB962C8B-B14F-4D97-AF65-F5344CB8AC3E}">
        <p14:creationId xmlns:p14="http://schemas.microsoft.com/office/powerpoint/2010/main" val="339686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3: </a:t>
            </a:r>
            <a:r>
              <a:rPr lang="zh-CN" altLang="en-US" dirty="0"/>
              <a:t>市场供需关系</a:t>
            </a:r>
          </a:p>
        </p:txBody>
      </p:sp>
      <p:sp>
        <p:nvSpPr>
          <p:cNvPr id="4" name="文本框 3"/>
          <p:cNvSpPr txBox="1"/>
          <p:nvPr/>
        </p:nvSpPr>
        <p:spPr>
          <a:xfrm>
            <a:off x="1701924" y="1556792"/>
            <a:ext cx="9073008" cy="1631216"/>
          </a:xfrm>
          <a:prstGeom prst="rect">
            <a:avLst/>
          </a:prstGeom>
          <a:noFill/>
        </p:spPr>
        <p:txBody>
          <a:bodyPr wrap="square" rtlCol="0">
            <a:spAutoFit/>
          </a:bodyPr>
          <a:lstStyle/>
          <a:p>
            <a:r>
              <a:rPr lang="zh-CN" altLang="en-US" sz="2000" dirty="0"/>
              <a:t>每种特定商品的市场价格受实际供应能力和愿意支付商品自然价格者的需求见的比例所决定，当商品供给数量小于有效需求时，不是所有愿意购买者都能得到他们所需的商品。供给有时会超过有效需求，有时会低于有效需求。</a:t>
            </a:r>
            <a:endParaRPr lang="en-US" altLang="zh-CN" sz="2000" dirty="0"/>
          </a:p>
          <a:p>
            <a:r>
              <a:rPr lang="zh-CN" altLang="en-US" sz="2000" dirty="0"/>
              <a:t>需求对应了该商品同其替代品而言的相对价值，较高的相对价值增加需求，而抬高价格最终导致相对价值的降低。</a:t>
            </a:r>
          </a:p>
        </p:txBody>
      </p:sp>
      <p:sp>
        <p:nvSpPr>
          <p:cNvPr id="6" name="文本框 5"/>
          <p:cNvSpPr txBox="1"/>
          <p:nvPr/>
        </p:nvSpPr>
        <p:spPr>
          <a:xfrm>
            <a:off x="2782044" y="3573016"/>
            <a:ext cx="1107996" cy="369332"/>
          </a:xfrm>
          <a:prstGeom prst="rect">
            <a:avLst/>
          </a:prstGeom>
          <a:noFill/>
        </p:spPr>
        <p:txBody>
          <a:bodyPr wrap="none" rtlCol="0">
            <a:spAutoFit/>
          </a:bodyPr>
          <a:lstStyle/>
          <a:p>
            <a:r>
              <a:rPr lang="zh-CN" altLang="en-US" dirty="0"/>
              <a:t>产品需求</a:t>
            </a:r>
          </a:p>
        </p:txBody>
      </p:sp>
      <p:sp>
        <p:nvSpPr>
          <p:cNvPr id="7" name="文本框 6"/>
          <p:cNvSpPr txBox="1"/>
          <p:nvPr/>
        </p:nvSpPr>
        <p:spPr>
          <a:xfrm>
            <a:off x="4366220" y="3561699"/>
            <a:ext cx="1107996" cy="369332"/>
          </a:xfrm>
          <a:prstGeom prst="rect">
            <a:avLst/>
          </a:prstGeom>
          <a:noFill/>
        </p:spPr>
        <p:txBody>
          <a:bodyPr wrap="none" rtlCol="0">
            <a:spAutoFit/>
          </a:bodyPr>
          <a:lstStyle/>
          <a:p>
            <a:r>
              <a:rPr lang="zh-CN" altLang="en-US" dirty="0"/>
              <a:t>产品价格</a:t>
            </a:r>
          </a:p>
        </p:txBody>
      </p:sp>
      <p:sp>
        <p:nvSpPr>
          <p:cNvPr id="8" name="文本框 7"/>
          <p:cNvSpPr txBox="1"/>
          <p:nvPr/>
        </p:nvSpPr>
        <p:spPr>
          <a:xfrm>
            <a:off x="6094412" y="3561699"/>
            <a:ext cx="1338828" cy="369332"/>
          </a:xfrm>
          <a:prstGeom prst="rect">
            <a:avLst/>
          </a:prstGeom>
          <a:noFill/>
        </p:spPr>
        <p:txBody>
          <a:bodyPr wrap="none" rtlCol="0">
            <a:spAutoFit/>
          </a:bodyPr>
          <a:lstStyle/>
          <a:p>
            <a:r>
              <a:rPr lang="zh-CN" altLang="en-US" dirty="0"/>
              <a:t>替代品价格</a:t>
            </a:r>
          </a:p>
        </p:txBody>
      </p:sp>
      <p:sp>
        <p:nvSpPr>
          <p:cNvPr id="9" name="文本框 8"/>
          <p:cNvSpPr txBox="1"/>
          <p:nvPr/>
        </p:nvSpPr>
        <p:spPr>
          <a:xfrm>
            <a:off x="2854052" y="4327356"/>
            <a:ext cx="1112805" cy="369332"/>
          </a:xfrm>
          <a:prstGeom prst="rect">
            <a:avLst/>
          </a:prstGeom>
          <a:noFill/>
        </p:spPr>
        <p:txBody>
          <a:bodyPr wrap="none" rtlCol="0">
            <a:spAutoFit/>
          </a:bodyPr>
          <a:lstStyle/>
          <a:p>
            <a:r>
              <a:rPr lang="zh-CN" altLang="en-US" dirty="0"/>
              <a:t>企业利润</a:t>
            </a:r>
          </a:p>
        </p:txBody>
      </p:sp>
      <p:sp>
        <p:nvSpPr>
          <p:cNvPr id="10" name="文本框 9"/>
          <p:cNvSpPr txBox="1"/>
          <p:nvPr/>
        </p:nvSpPr>
        <p:spPr>
          <a:xfrm>
            <a:off x="4401946" y="4327356"/>
            <a:ext cx="877163" cy="369332"/>
          </a:xfrm>
          <a:prstGeom prst="rect">
            <a:avLst/>
          </a:prstGeom>
          <a:noFill/>
        </p:spPr>
        <p:txBody>
          <a:bodyPr wrap="none" rtlCol="0">
            <a:spAutoFit/>
          </a:bodyPr>
          <a:lstStyle/>
          <a:p>
            <a:r>
              <a:rPr lang="zh-CN" altLang="en-US" dirty="0"/>
              <a:t>供应量</a:t>
            </a:r>
          </a:p>
        </p:txBody>
      </p:sp>
      <p:sp>
        <p:nvSpPr>
          <p:cNvPr id="11" name="文本框 10"/>
          <p:cNvSpPr txBox="1"/>
          <p:nvPr/>
        </p:nvSpPr>
        <p:spPr>
          <a:xfrm>
            <a:off x="6094412" y="4334349"/>
            <a:ext cx="1107996" cy="369332"/>
          </a:xfrm>
          <a:prstGeom prst="rect">
            <a:avLst/>
          </a:prstGeom>
          <a:noFill/>
        </p:spPr>
        <p:txBody>
          <a:bodyPr wrap="none" rtlCol="0">
            <a:spAutoFit/>
          </a:bodyPr>
          <a:lstStyle/>
          <a:p>
            <a:r>
              <a:rPr lang="zh-CN" altLang="en-US" dirty="0"/>
              <a:t>生产成本</a:t>
            </a:r>
          </a:p>
        </p:txBody>
      </p:sp>
    </p:spTree>
    <p:extLst>
      <p:ext uri="{BB962C8B-B14F-4D97-AF65-F5344CB8AC3E}">
        <p14:creationId xmlns:p14="http://schemas.microsoft.com/office/powerpoint/2010/main" val="50023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数学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59_TF02787947" id="{124DA91E-99CB-419E-AAA1-512E3751EB10}" vid="{FB4B810C-0487-49BA-A146-76B585018C49}"/>
    </a:ext>
  </a:extLst>
</a:theme>
</file>

<file path=ppt/theme/theme2.xml><?xml version="1.0" encoding="utf-8"?>
<a:theme xmlns:a="http://schemas.openxmlformats.org/drawingml/2006/main" name="Office 主题">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Control xmlns="http://schemas.microsoft.com/VisualStudio/2011/storyboarding/control">
  <Id Name="System.Storyboarding.Common.TextInput" Revision="1" Stencil="System.Storyboarding.Common" StencilVersion="0.1"/>
</Control>
</file>

<file path=customXml/item2.xml><?xml version="1.0" encoding="utf-8"?>
<Control xmlns="http://schemas.microsoft.com/VisualStudio/2011/storyboarding/control">
  <Id Name="System.Storyboarding.WindowsApps.WindowsAppsListBox" Revision="1" Stencil="System.Storyboarding.WindowsApps" StencilVersion="0.1"/>
</Control>
</file>

<file path=customXml/item3.xml><?xml version="1.0" encoding="utf-8"?>
<p:properties xmlns:p="http://schemas.microsoft.com/office/2006/metadata/properties" xmlns:xsi="http://www.w3.org/2001/XMLSchema-instance" xmlns:pc="http://schemas.microsoft.com/office/infopath/2007/PartnerControls">
  <documentManagement>
    <_dlc_DocId xmlns="b4ebf394-daf6-497a-96c5-a2f8c10b38cf">TT6HZDVJM2HV-178-321</_dlc_DocId>
    <_dlc_DocIdUrl xmlns="b4ebf394-daf6-497a-96c5-a2f8c10b38cf">
      <Url>http://vstsdfmoss/sites/VSTSDF/DevDiv/TFS/teams/rm/_layouts/DocIdRedir.aspx?ID=TT6HZDVJM2HV-178-321</Url>
      <Description>TT6HZDVJM2HV-178-321</Description>
    </_dlc_DocIdUrl>
  </documentManagement>
</p:properties>
</file>

<file path=customXml/item4.xml><?xml version="1.0" encoding="utf-8"?>
<Control xmlns="http://schemas.microsoft.com/VisualStudio/2011/storyboarding/control">
  <Id Name="System.Storyboarding.Annotation.StickyNote" Revision="1" Stencil="System.Storyboarding.Annotation" StencilVersion="0.1"/>
</Control>
</file>

<file path=customXml/item5.xml><?xml version="1.0" encoding="utf-8"?>
<Control xmlns="http://schemas.microsoft.com/VisualStudio/2011/storyboarding/control">
  <Id Name="System.Storyboarding.Common.DragSelection" Revision="1" Stencil="System.Storyboarding.Common" StencilVersion="0.1"/>
</Control>
</file>

<file path=customXml/item6.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7.xml><?xml version="1.0" encoding="utf-8"?>
<Control xmlns="http://schemas.microsoft.com/VisualStudio/2011/storyboarding/control">
  <Id Name="System.Storyboarding.WindowsApps.WindowsAppsProgressRing" Revision="1" Stencil="System.Storyboarding.WindowsApps" StencilVersion="0.1"/>
</Control>
</file>

<file path=customXml/itemProps1.xml><?xml version="1.0" encoding="utf-8"?>
<ds:datastoreItem xmlns:ds="http://schemas.openxmlformats.org/officeDocument/2006/customXml" ds:itemID="{195C3A57-25C5-4CAC-A396-8711CE839175}">
  <ds:schemaRefs>
    <ds:schemaRef ds:uri="http://schemas.microsoft.com/VisualStudio/2011/storyboarding/control"/>
  </ds:schemaRefs>
</ds:datastoreItem>
</file>

<file path=customXml/itemProps2.xml><?xml version="1.0" encoding="utf-8"?>
<ds:datastoreItem xmlns:ds="http://schemas.openxmlformats.org/officeDocument/2006/customXml" ds:itemID="{925928FA-66B2-4992-9AF7-6AAB34665E06}">
  <ds:schemaRefs>
    <ds:schemaRef ds:uri="http://schemas.microsoft.com/VisualStudio/2011/storyboarding/control"/>
  </ds:schemaRefs>
</ds:datastoreItem>
</file>

<file path=customXml/itemProps3.xml><?xml version="1.0" encoding="utf-8"?>
<ds:datastoreItem xmlns:ds="http://schemas.openxmlformats.org/officeDocument/2006/customXml" ds:itemID="{1322E1B6-B69B-4B1E-9F64-FFB1E4A65691}">
  <ds:schemaRefs>
    <ds:schemaRef ds:uri="http://schemas.microsoft.com/office/2006/metadata/properties"/>
    <ds:schemaRef ds:uri="http://schemas.microsoft.com/office/infopath/2007/PartnerControls"/>
    <ds:schemaRef ds:uri="b4ebf394-daf6-497a-96c5-a2f8c10b38cf"/>
  </ds:schemaRefs>
</ds:datastoreItem>
</file>

<file path=customXml/itemProps4.xml><?xml version="1.0" encoding="utf-8"?>
<ds:datastoreItem xmlns:ds="http://schemas.openxmlformats.org/officeDocument/2006/customXml" ds:itemID="{35CD12A2-2187-402A-B9D9-EF68624DB0B9}">
  <ds:schemaRefs>
    <ds:schemaRef ds:uri="http://schemas.microsoft.com/VisualStudio/2011/storyboarding/control"/>
  </ds:schemaRefs>
</ds:datastoreItem>
</file>

<file path=customXml/itemProps5.xml><?xml version="1.0" encoding="utf-8"?>
<ds:datastoreItem xmlns:ds="http://schemas.openxmlformats.org/officeDocument/2006/customXml" ds:itemID="{74F50758-6994-47AF-ADB4-84074E43B95D}">
  <ds:schemaRefs>
    <ds:schemaRef ds:uri="http://schemas.microsoft.com/VisualStudio/2011/storyboarding/control"/>
  </ds:schemaRefs>
</ds:datastoreItem>
</file>

<file path=customXml/itemProps6.xml><?xml version="1.0" encoding="utf-8"?>
<ds:datastoreItem xmlns:ds="http://schemas.openxmlformats.org/officeDocument/2006/customXml" ds:itemID="{22271091-DDCE-44B5-B608-BB96BCA0C299}">
  <ds:schemaRefs>
    <ds:schemaRef ds:uri="http://schemas.microsoft.com/VisualStudio/2011/storyboarding/control"/>
  </ds:schemaRefs>
</ds:datastoreItem>
</file>

<file path=customXml/itemProps7.xml><?xml version="1.0" encoding="utf-8"?>
<ds:datastoreItem xmlns:ds="http://schemas.openxmlformats.org/officeDocument/2006/customXml" ds:itemID="{EE994FE8-9D1B-4C75-9803-F4D3D8088B5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带 Pi 的数学教育演示文稿（宽屏）</Template>
  <TotalTime>1283</TotalTime>
  <Words>763</Words>
  <Application>Microsoft Macintosh PowerPoint</Application>
  <PresentationFormat>自定义</PresentationFormat>
  <Paragraphs>106</Paragraphs>
  <Slides>16</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华文楷体</vt:lpstr>
      <vt:lpstr>华文宋体</vt:lpstr>
      <vt:lpstr>微软雅黑</vt:lpstr>
      <vt:lpstr>Arial</vt:lpstr>
      <vt:lpstr>Euphemia</vt:lpstr>
      <vt:lpstr>Times New Roman</vt:lpstr>
      <vt:lpstr>数学 16x9</vt:lpstr>
      <vt:lpstr>物流系统建模与仿真</vt:lpstr>
      <vt:lpstr>一、因果分析做图</vt:lpstr>
      <vt:lpstr>作图符号</vt:lpstr>
      <vt:lpstr>反馈回路的符号</vt:lpstr>
      <vt:lpstr>练习1</vt:lpstr>
      <vt:lpstr>反馈回路的极性：复杂反馈</vt:lpstr>
      <vt:lpstr>PowerPoint 演示文稿</vt:lpstr>
      <vt:lpstr>从访谈调研中分析因果关系</vt:lpstr>
      <vt:lpstr>练习3: 市场供需关系</vt:lpstr>
      <vt:lpstr>三、混合图</vt:lpstr>
      <vt:lpstr>混合图（因果分析向模型转化）</vt:lpstr>
      <vt:lpstr>模型复杂的时候仅转化部分关键变量，其他变量区分类型</vt:lpstr>
      <vt:lpstr>四、系统流图</vt:lpstr>
      <vt:lpstr>五、速率-状态图</vt:lpstr>
      <vt:lpstr>案例</vt:lpstr>
      <vt:lpstr>思考</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物流系统建模与仿真</dc:title>
  <dc:creator>Ning Xu</dc:creator>
  <cp:lastModifiedBy>Xu Ning</cp:lastModifiedBy>
  <cp:revision>87</cp:revision>
  <dcterms:created xsi:type="dcterms:W3CDTF">2018-02-25T17:57:50Z</dcterms:created>
  <dcterms:modified xsi:type="dcterms:W3CDTF">2019-03-28T14:06:32Z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y fmtid="{D5CDD505-2E9C-101B-9397-08002B2CF9AE}" pid="8" name="Tfs.IsStoryboard">
    <vt:bool>true</vt:bool>
  </property>
</Properties>
</file>