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eorgios.leontidis@abdn.ac.uk" TargetMode="External"/><Relationship Id="rId3" Type="http://schemas.openxmlformats.org/officeDocument/2006/relationships/hyperlink" Target="mailto:matbeddows@lincoln.ac.uk" TargetMode="External"/><Relationship Id="rId4" Type="http://schemas.openxmlformats.org/officeDocument/2006/relationships/hyperlink" Target="mailto:aiden.durrant@abdn.ac.uk" TargetMode="External"/><Relationship Id="rId5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bdn.ac.uk/staffnet/working-here/it-services/remote-access.php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AidenDurrant/SUSTAIN-CDT-HPC-Introduction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bdn.ac.uk/it/documents-uni-only/Maxwell-Galaxy-Software.pdf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lurm.schedmd.com/sbatch.html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andb.ai/site" TargetMode="External"/><Relationship Id="rId3" Type="http://schemas.openxmlformats.org/officeDocument/2006/relationships/hyperlink" Target="https://neptune.ai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orch.org/docs/stable/generated/torch.nn.DataParallel.html" TargetMode="External"/><Relationship Id="rId3" Type="http://schemas.openxmlformats.org/officeDocument/2006/relationships/hyperlink" Target="https://pytorch.org/tutorials/intermediate/ddp_tutorial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lurm.schedmd.com/quickstart.html" TargetMode="External"/><Relationship Id="rId3" Type="http://schemas.openxmlformats.org/officeDocument/2006/relationships/hyperlink" Target="https://engaging-web.mit.edu/eofe-wiki/slurm/srun/" TargetMode="External"/><Relationship Id="rId4" Type="http://schemas.openxmlformats.org/officeDocument/2006/relationships/hyperlink" Target="https://nero-docs.stanford.edu/jupyter-slurm.html" TargetMode="External"/><Relationship Id="rId5" Type="http://schemas.openxmlformats.org/officeDocument/2006/relationships/hyperlink" Target="https://www.abdn.ac.uk/research/digital-research/hpc-for-research-1097.php" TargetMode="External"/><Relationship Id="rId6" Type="http://schemas.openxmlformats.org/officeDocument/2006/relationships/hyperlink" Target="https://github.com/AidenDurrant/abdn-hpc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lco2.github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emote.abdn.ac.uk" TargetMode="Externa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Using Maxwell HPC"/>
          <p:cNvSpPr txBox="1"/>
          <p:nvPr>
            <p:ph type="ctrTitle"/>
          </p:nvPr>
        </p:nvSpPr>
        <p:spPr>
          <a:xfrm>
            <a:off x="1206496" y="26130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Using Maxwell HPC</a:t>
            </a:r>
          </a:p>
        </p:txBody>
      </p:sp>
      <p:sp>
        <p:nvSpPr>
          <p:cNvPr id="172" name="SUSTAIN CD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SUSTAIN CDT</a:t>
            </a:r>
          </a:p>
        </p:txBody>
      </p:sp>
      <p:sp>
        <p:nvSpPr>
          <p:cNvPr id="173" name="Prof. Georgios Leontidis…"/>
          <p:cNvSpPr txBox="1"/>
          <p:nvPr/>
        </p:nvSpPr>
        <p:spPr>
          <a:xfrm>
            <a:off x="1206498" y="10876869"/>
            <a:ext cx="7216638" cy="1599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t>Prof. Georgios Leontidis</a:t>
            </a:r>
          </a:p>
          <a:p>
            <a:pPr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t>Matthew Beddows</a:t>
            </a:r>
          </a:p>
          <a:p>
            <a:pPr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t>Dr. Aiden Durrant</a:t>
            </a:r>
          </a:p>
        </p:txBody>
      </p:sp>
      <p:sp>
        <p:nvSpPr>
          <p:cNvPr id="174" name="georgios.leontidis@abdn.ac.uk…"/>
          <p:cNvSpPr txBox="1"/>
          <p:nvPr/>
        </p:nvSpPr>
        <p:spPr>
          <a:xfrm>
            <a:off x="8583681" y="10876869"/>
            <a:ext cx="7216638" cy="1599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ctr"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rPr u="sng">
                <a:hlinkClick r:id="rId2" invalidUrl="" action="" tgtFrame="" tooltip="" history="1" highlightClick="0" endSnd="0"/>
              </a:rPr>
              <a:t>georgios.leontidis@abdn.ac.uk</a:t>
            </a:r>
            <a:r>
              <a:t> </a:t>
            </a:r>
          </a:p>
          <a:p>
            <a:pPr algn="ctr"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rPr u="sng">
                <a:hlinkClick r:id="rId3" invalidUrl="" action="" tgtFrame="" tooltip="" history="1" highlightClick="0" endSnd="0"/>
              </a:rPr>
              <a:t>matbeddows@lincoln.ac.uk</a:t>
            </a:r>
          </a:p>
          <a:p>
            <a:pPr algn="ctr" defTabSz="759459">
              <a:lnSpc>
                <a:spcPct val="100000"/>
              </a:lnSpc>
              <a:spcBef>
                <a:spcPts val="0"/>
              </a:spcBef>
              <a:defRPr b="1" sz="3312"/>
            </a:pPr>
            <a:r>
              <a:rPr u="sng">
                <a:hlinkClick r:id="rId4" invalidUrl="" action="" tgtFrame="" tooltip="" history="1" highlightClick="0" endSnd="0"/>
              </a:rPr>
              <a:t>aiden.durrant@abdn.ac.uk</a:t>
            </a:r>
          </a:p>
        </p:txBody>
      </p:sp>
      <p:sp>
        <p:nvSpPr>
          <p:cNvPr id="175" name="University of Aberdeen"/>
          <p:cNvSpPr txBox="1"/>
          <p:nvPr/>
        </p:nvSpPr>
        <p:spPr>
          <a:xfrm>
            <a:off x="15960864" y="11839048"/>
            <a:ext cx="721663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University of Aberdeen</a:t>
            </a:r>
          </a:p>
        </p:txBody>
      </p:sp>
      <p:pic>
        <p:nvPicPr>
          <p:cNvPr id="176" name="logo_white.png" descr="logo_whi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12964" y="781849"/>
            <a:ext cx="4355889" cy="119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cces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Maxwell</a:t>
            </a:r>
          </a:p>
        </p:txBody>
      </p:sp>
      <p:sp>
        <p:nvSpPr>
          <p:cNvPr id="211" name="VPN, SSH, &amp; SFTP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VPN, SSH, &amp; SFTP</a:t>
            </a:r>
          </a:p>
        </p:txBody>
      </p:sp>
      <p:sp>
        <p:nvSpPr>
          <p:cNvPr id="212" name="If at UoA the HPC services can be accessed via SSH when connected to the university network (not eduroam)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If at UoA the HPC services can be accessed via SSH when connected to the university network (not eduroam).</a:t>
            </a:r>
            <a:endParaRPr sz="1188"/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Connecting to the university network can be achieved via the f5 VPN if not using a managed device.</a:t>
            </a:r>
            <a:endParaRPr sz="1188"/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rPr u="sng">
                <a:hlinkClick r:id="rId2" invalidUrl="" action="" tgtFrame="" tooltip="" history="1" highlightClick="0" endSnd="0"/>
              </a:rPr>
              <a:t>https://www.abdn.ac.uk/staffnet/working-here/it-services/remote-access.php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13" name="Maxwell login nodes:…"/>
          <p:cNvSpPr txBox="1"/>
          <p:nvPr/>
        </p:nvSpPr>
        <p:spPr>
          <a:xfrm>
            <a:off x="12735917" y="4248504"/>
            <a:ext cx="977900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1"/>
            </a:pPr>
            <a:r>
              <a:t>Maxwell login nodes:</a:t>
            </a:r>
            <a:endParaRPr sz="1200"/>
          </a:p>
          <a:p>
            <a:pPr marL="609600" indent="-609600">
              <a:buSzPct val="123000"/>
              <a:buChar char="•"/>
            </a:pPr>
            <a:r>
              <a:t>Maxlogin1.abdn.ac.uk : port 22</a:t>
            </a:r>
            <a:endParaRPr sz="1200"/>
          </a:p>
          <a:p>
            <a:pPr marL="609600" indent="-609600">
              <a:buSzPct val="123000"/>
              <a:buChar char="•"/>
            </a:pPr>
            <a:r>
              <a:t>Maxlogin2.abdn.ac.uk : port 22</a:t>
            </a:r>
          </a:p>
          <a:p>
            <a:pPr>
              <a:defRPr b="1"/>
            </a:pPr>
            <a:r>
              <a:t>MacLeod login nodes:</a:t>
            </a:r>
            <a:endParaRPr sz="1200"/>
          </a:p>
          <a:p>
            <a:pPr marL="609600" indent="-609600">
              <a:buSzPct val="123000"/>
              <a:buChar char="•"/>
            </a:pPr>
            <a:r>
              <a:t>Macleod1.abdn.ac.uk : port 22</a:t>
            </a:r>
            <a:endParaRPr sz="1200"/>
          </a:p>
          <a:p>
            <a:pPr marL="609600" indent="-609600">
              <a:buSzPct val="123000"/>
              <a:buChar char="•"/>
            </a:pPr>
            <a:r>
              <a:t>Macleod2.abdn.ac.uk : port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216" name="Directory Structure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Directory Structure</a:t>
            </a:r>
          </a:p>
        </p:txBody>
      </p:sp>
      <p:sp>
        <p:nvSpPr>
          <p:cNvPr id="217" name="Two key directorie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b="1" sz="3696"/>
            </a:pPr>
            <a:r>
              <a:t>Two key directories:</a:t>
            </a:r>
            <a:endParaRPr sz="924"/>
          </a:p>
          <a:p>
            <a:pPr marL="469391" indent="-469391" defTabSz="1877520">
              <a:spcBef>
                <a:spcPts val="3400"/>
              </a:spcBef>
              <a:buSzPct val="75000"/>
              <a:defRPr sz="3696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home</a:t>
            </a:r>
            <a:endParaRPr sz="924"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469391" indent="-469391" defTabSz="1877520">
              <a:spcBef>
                <a:spcPts val="3400"/>
              </a:spcBef>
              <a:buSzPct val="75000"/>
              <a:defRPr sz="3696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sharedscratch</a:t>
            </a:r>
            <a:endParaRPr sz="924"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0" indent="0" defTabSz="1877520">
              <a:spcBef>
                <a:spcPts val="3400"/>
              </a:spcBef>
              <a:buSzTx/>
              <a:buNone/>
              <a:defRPr b="1" sz="3696"/>
            </a:pPr>
            <a:r>
              <a:t>Home:</a:t>
            </a:r>
            <a:endParaRPr sz="924"/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Personal 50GB resilient, backed-up.</a:t>
            </a:r>
            <a:endParaRPr sz="924"/>
          </a:p>
          <a:p>
            <a:pPr lvl="4" marL="0" indent="1408175" defTabSz="1877520">
              <a:spcBef>
                <a:spcPts val="3400"/>
              </a:spcBef>
              <a:buSzTx/>
              <a:buNone/>
              <a:defRPr sz="369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/uoa/home/&lt;username&gt;/</a:t>
            </a:r>
            <a:endParaRPr sz="924"/>
          </a:p>
          <a:p>
            <a:pPr marL="0" indent="0" defTabSz="1877520">
              <a:spcBef>
                <a:spcPts val="3400"/>
              </a:spcBef>
              <a:buSzTx/>
              <a:buNone/>
              <a:defRPr b="1" sz="3696"/>
            </a:pPr>
            <a:r>
              <a:t>Sharedscratch:</a:t>
            </a:r>
            <a:endParaRPr sz="924"/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1TB scratch space for working storage.</a:t>
            </a:r>
            <a:endParaRPr sz="924"/>
          </a:p>
          <a:p>
            <a:pPr lvl="2" marL="0" indent="704087" defTabSz="1877520">
              <a:spcBef>
                <a:spcPts val="3400"/>
              </a:spcBef>
              <a:buSzTx/>
              <a:buNone/>
              <a:defRPr sz="369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/uoa/scratch/users/&lt;username&gt;/</a:t>
            </a:r>
          </a:p>
        </p:txBody>
      </p:sp>
      <p:graphicFrame>
        <p:nvGraphicFramePr>
          <p:cNvPr id="218" name="Table 1"/>
          <p:cNvGraphicFramePr/>
          <p:nvPr/>
        </p:nvGraphicFramePr>
        <p:xfrm>
          <a:off x="12081463" y="3184063"/>
          <a:ext cx="11100609" cy="9502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856806"/>
                <a:gridCol w="8231100"/>
              </a:tblGrid>
              <a:tr h="860391">
                <a:tc>
                  <a:txBody>
                    <a:bodyPr/>
                    <a:lstStyle/>
                    <a:p>
                      <a:pPr algn="l" defTabSz="8255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200"/>
                        <a:t>Storage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T w="12700">
                      <a:solidFill>
                        <a:srgbClr val="A9A9A9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200"/>
                        <a:t>HPC Backup and Restore Policy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7474268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Home Space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1" sz="3200"/>
                      </a:pPr>
                      <a:r>
                        <a:t>Data is backed up as follows: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lnSpc>
                          <a:spcPct val="90000"/>
                        </a:lnSpc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Daily backups kept for 14 days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lnSpc>
                          <a:spcPct val="90000"/>
                        </a:lnSpc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Weekly backups kept for 1 week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1" sz="3200"/>
                      </a:pPr>
                      <a:r>
                        <a:t>Files can be restored as follows: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To the path that folder/files came, or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To a different specified HPC file path, or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To a specified shared drive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3200"/>
                      </a:pPr>
                      <a:r>
                        <a:t>Restoration request process: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06400" indent="-406400" algn="l" defTabSz="2438338">
                        <a:lnSpc>
                          <a:spcPct val="90000"/>
                        </a:lnSpc>
                        <a:spcBef>
                          <a:spcPts val="1600"/>
                        </a:spcBef>
                        <a:buSzPct val="123000"/>
                        <a:buChar char="•"/>
                        <a:defRPr sz="3200"/>
                      </a:pPr>
                      <a:r>
                        <a:t>Contact servicedesk@abdn.ac.uk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A9A9A9"/>
                      </a:solidFill>
                      <a:miter lim="400000"/>
                    </a:lnR>
                  </a:tcPr>
                </a:tc>
              </a:tr>
              <a:tr h="1154762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Shared scratch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B w="127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Not backed up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solidFill>
                        <a:srgbClr val="A9A9A9"/>
                      </a:solidFill>
                      <a:miter lim="400000"/>
                    </a:lnR>
                    <a:lnB w="12700">
                      <a:solidFill>
                        <a:srgbClr val="A9A9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221" name="Data Management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Data Management</a:t>
            </a:r>
          </a:p>
        </p:txBody>
      </p:sp>
      <p:sp>
        <p:nvSpPr>
          <p:cNvPr id="222" name="Transferring of data is best done via SFTP (e.g. WinSCP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Transferring of data is best done via SFTP (e.g.</a:t>
            </a:r>
            <a:r>
              <a:rPr sz="1200"/>
              <a:t> </a:t>
            </a:r>
            <a:r>
              <a:t>WinSCP)</a:t>
            </a:r>
          </a:p>
          <a:p>
            <a:pPr marL="0" indent="0">
              <a:buSzTx/>
              <a:buNone/>
            </a:pPr>
            <a:r>
              <a:t>All code, data, and outputs should be stored in sharedscratch.</a:t>
            </a:r>
            <a:endParaRPr sz="1200"/>
          </a:p>
          <a:p>
            <a:pPr marL="0" indent="0">
              <a:buSzTx/>
              <a:buNone/>
            </a:pPr>
            <a:r>
              <a:t>home should be use only for small quantities of critical data. </a:t>
            </a:r>
            <a:endParaRPr sz="1200"/>
          </a:p>
          <a:p>
            <a:pPr marL="0" indent="0">
              <a:buSzTx/>
              <a:buNone/>
            </a:pPr>
            <a:r>
              <a:t>It is recommended to use version control software for code management. (git - github/gitlab)</a:t>
            </a:r>
          </a:p>
        </p:txBody>
      </p:sp>
      <p:sp>
        <p:nvSpPr>
          <p:cNvPr id="223" name="Maxwell storage is not optimised for speed rather for redundancy.…"/>
          <p:cNvSpPr txBox="1"/>
          <p:nvPr/>
        </p:nvSpPr>
        <p:spPr>
          <a:xfrm>
            <a:off x="12735917" y="4261204"/>
            <a:ext cx="977900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975054">
              <a:spcBef>
                <a:spcPts val="3600"/>
              </a:spcBef>
              <a:defRPr sz="3888"/>
            </a:pPr>
            <a:r>
              <a:t>Maxwell storage is not optimised for speed rather for redundancy.</a:t>
            </a:r>
            <a:endParaRPr sz="972"/>
          </a:p>
          <a:p>
            <a:pPr marL="493776" indent="-493776" defTabSz="1975054">
              <a:spcBef>
                <a:spcPts val="3600"/>
              </a:spcBef>
              <a:buSzPct val="123000"/>
              <a:buChar char="•"/>
              <a:defRPr sz="3888"/>
            </a:pPr>
            <a:r>
              <a:t>Preprocess prior if possible.</a:t>
            </a:r>
            <a:endParaRPr sz="972"/>
          </a:p>
          <a:p>
            <a:pPr marL="493776" indent="-493776" defTabSz="1975054">
              <a:spcBef>
                <a:spcPts val="3600"/>
              </a:spcBef>
              <a:buSzPct val="123000"/>
              <a:buChar char="•"/>
              <a:defRPr sz="3888"/>
            </a:pPr>
            <a:r>
              <a:t>Store data in more efficient formats (i.e. HDF5)</a:t>
            </a:r>
            <a:endParaRPr sz="972"/>
          </a:p>
          <a:p>
            <a:pPr marL="493776" indent="-493776" defTabSz="1975054">
              <a:spcBef>
                <a:spcPts val="3600"/>
              </a:spcBef>
              <a:buSzPct val="123000"/>
              <a:buChar char="•"/>
              <a:defRPr sz="3888"/>
            </a:pPr>
            <a:r>
              <a:t>Avoid multiple jobs accessing same data.</a:t>
            </a:r>
            <a:endParaRPr sz="972"/>
          </a:p>
          <a:p>
            <a:pPr defTabSz="1975054">
              <a:spcBef>
                <a:spcPts val="3600"/>
              </a:spcBef>
              <a:defRPr sz="3888"/>
            </a:pPr>
          </a:p>
          <a:p>
            <a:pPr algn="ctr" defTabSz="1975054">
              <a:spcBef>
                <a:spcPts val="3600"/>
              </a:spcBef>
              <a:defRPr sz="3888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ALWAYS CHECK WHAT YOU ARE WRITING TO DISK BEFORE RUNNING!</a:t>
            </a:r>
            <a:endParaRPr sz="972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226" name="Data Management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Data Management</a:t>
            </a:r>
          </a:p>
        </p:txBody>
      </p:sp>
      <p:sp>
        <p:nvSpPr>
          <p:cNvPr id="227" name="Git can be used on Maxwell just like on your desktop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 can be used on Maxwell just like on your desktops.</a:t>
            </a:r>
          </a:p>
          <a:p>
            <a:pPr marL="0" indent="0">
              <a:buSzTx/>
              <a:buNone/>
            </a:pPr>
            <a:r>
              <a:t>Once we have navigated to our SharedScratch folder we can clone our repo into the folder using:</a:t>
            </a:r>
          </a:p>
          <a:p>
            <a:pPr marL="0" indent="0">
              <a:buSzTx/>
              <a:buNone/>
            </a:pPr>
            <a:r>
              <a:t>git clone &lt;repository-url&gt;</a:t>
            </a:r>
          </a:p>
        </p:txBody>
      </p:sp>
      <p:pic>
        <p:nvPicPr>
          <p:cNvPr id="22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7900" y="2184400"/>
            <a:ext cx="9347200" cy="934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ercise:…"/>
          <p:cNvSpPr txBox="1"/>
          <p:nvPr>
            <p:ph type="body" idx="1"/>
          </p:nvPr>
        </p:nvSpPr>
        <p:spPr>
          <a:xfrm>
            <a:off x="1206500" y="2784391"/>
            <a:ext cx="21971000" cy="9210733"/>
          </a:xfrm>
          <a:prstGeom prst="rect">
            <a:avLst/>
          </a:prstGeom>
        </p:spPr>
        <p:txBody>
          <a:bodyPr/>
          <a:lstStyle/>
          <a:p>
            <a:pPr defTabSz="1487386">
              <a:defRPr spc="-141" sz="7076"/>
            </a:pPr>
            <a:r>
              <a:t>Exercise:</a:t>
            </a:r>
          </a:p>
          <a:p>
            <a:pPr defTabSz="1487386">
              <a:defRPr spc="-141" sz="7076"/>
            </a:pPr>
          </a:p>
          <a:p>
            <a:pPr defTabSz="1487386">
              <a:defRPr spc="-141" sz="7076"/>
            </a:pPr>
            <a:r>
              <a:t>1. Log into Maxwell and get familiar with the Directory Structure.</a:t>
            </a:r>
          </a:p>
          <a:p>
            <a:pPr defTabSz="1487386">
              <a:defRPr spc="-141" sz="7076"/>
            </a:pPr>
          </a:p>
          <a:p>
            <a:pPr defTabSz="1487386">
              <a:defRPr spc="-141" sz="7076"/>
            </a:pPr>
            <a:r>
              <a:t>2. Upload the Python code from the GitHub example repository to your sharedscratch/ directory</a:t>
            </a:r>
          </a:p>
          <a:p>
            <a:pPr defTabSz="1487386">
              <a:defRPr spc="-141" sz="7076"/>
            </a:pPr>
          </a:p>
          <a:p>
            <a:pPr defTabSz="1487386">
              <a:defRPr spc="-141" sz="7076"/>
            </a:pPr>
            <a:r>
              <a:rPr u="sng">
                <a:hlinkClick r:id="rId2" invalidUrl="" action="" tgtFrame="" tooltip="" history="1" highlightClick="0" endSnd="0"/>
              </a:rPr>
              <a:t>https://github.com/AidenDurrant/SUSTAIN-CDT-HPC-Introduction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B. Setting Up Your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Setting Up Your Environment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235" name="Maxwell is pre-installed with a number of HPC optimised software.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r>
              <a:t>Maxwell is pre-installed with a number of HPC optimised software.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 list of available software can be found at: </a:t>
            </a:r>
            <a:r>
              <a:rPr>
                <a:hlinkClick r:id="rId2" invalidUrl="" action="" tgtFrame="" tooltip="" history="1" highlightClick="0" endSnd="0"/>
              </a:rPr>
              <a:t>https://www.abdn.ac.uk/it/documents-uni-only/Maxwell-Galaxy-Software.pdf</a:t>
            </a:r>
            <a:r>
              <a:t>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To utilize software when running a job simply load it via:</a:t>
            </a:r>
          </a:p>
          <a:p>
            <a:pPr marL="0" indent="0" algn="ctr" defTabSz="2267655">
              <a:spcBef>
                <a:spcPts val="4100"/>
              </a:spcBef>
              <a:buSzTx/>
              <a:buNone/>
              <a:defRPr sz="4464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module load &lt;name_of_software&gt;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You can load multiple software packages, and unload via:</a:t>
            </a:r>
          </a:p>
          <a:p>
            <a:pPr marL="0" indent="0" algn="ctr" defTabSz="2267655">
              <a:spcBef>
                <a:spcPts val="4100"/>
              </a:spcBef>
              <a:buSzTx/>
              <a:buNone/>
              <a:defRPr sz="4464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module unload &lt;name_of_software&gt;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To request any additions to the software list contact the digital research team.</a:t>
            </a:r>
          </a:p>
        </p:txBody>
      </p:sp>
      <p:sp>
        <p:nvSpPr>
          <p:cNvPr id="236" name="Software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239" name="In may cases it can be easier to install your own packages in a virtual environment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may cases it can be easier to install your own packages in a virtual environment</a:t>
            </a:r>
            <a:endParaRPr sz="1200"/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For data science workflows that employ Python or R, Anaconda is available.</a:t>
            </a:r>
            <a:endParaRPr sz="1200"/>
          </a:p>
          <a:p>
            <a:pPr/>
            <a:r>
              <a:t>Create personal environments.</a:t>
            </a:r>
            <a:endParaRPr sz="1200"/>
          </a:p>
          <a:p>
            <a:pPr/>
            <a:r>
              <a:t>Install any python packages and libraries via conda.</a:t>
            </a:r>
            <a:endParaRPr sz="1200"/>
          </a:p>
          <a:p>
            <a:pPr/>
            <a:r>
              <a:t>Manage different environments for different projects.</a:t>
            </a:r>
          </a:p>
        </p:txBody>
      </p:sp>
      <p:sp>
        <p:nvSpPr>
          <p:cNvPr id="240" name="Creating Environments (1/2)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Creating Environments (1/2)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243" name="module load miniconda3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657860" indent="-657860" defTabSz="1804370">
              <a:spcBef>
                <a:spcPts val="3300"/>
              </a:spcBef>
              <a:buSzPct val="100000"/>
              <a:buAutoNum type="arabicPeriod" startAt="1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module load miniconda3</a:t>
            </a:r>
            <a:endParaRPr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657860" indent="-657860" defTabSz="1804370">
              <a:spcBef>
                <a:spcPts val="3300"/>
              </a:spcBef>
              <a:buSzPct val="100000"/>
              <a:buAutoNum type="arabicPeriod" startAt="1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Conda init </a:t>
            </a:r>
            <a:endParaRPr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657860" indent="-657860" defTabSz="1804370">
              <a:spcBef>
                <a:spcPts val="3300"/>
              </a:spcBef>
              <a:buSzPct val="100000"/>
              <a:buAutoNum type="arabicPeriod" startAt="1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source ~/.bashrc </a:t>
            </a:r>
            <a:endParaRPr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657860" indent="-657860" defTabSz="1804370">
              <a:spcBef>
                <a:spcPts val="3300"/>
              </a:spcBef>
              <a:buSzPct val="100000"/>
              <a:buAutoNum type="arabicPeriod" startAt="1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conda create -n &lt;your_env_name&gt; python=3.12</a:t>
            </a:r>
            <a:endParaRPr sz="888"/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  <a:r>
              <a:rPr b="1"/>
              <a:t>Note:</a:t>
            </a:r>
            <a:r>
              <a:t> For first time installs you will be prompted to configure your shell, run the command `conda init bash` and then exit / close the terminal, ssh back into maxwell and load the miniconda3 module to continue.</a:t>
            </a:r>
          </a:p>
          <a:p>
            <a:pPr marL="657860" indent="-657860" defTabSz="1804370">
              <a:spcBef>
                <a:spcPts val="3300"/>
              </a:spcBef>
              <a:buSzPct val="100000"/>
              <a:buAutoNum type="arabicPeriod" startAt="3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conda activate &lt;your_env_name&gt;</a:t>
            </a:r>
          </a:p>
          <a:p>
            <a:pPr marL="657860" indent="-657860" defTabSz="1804370">
              <a:spcBef>
                <a:spcPts val="3300"/>
              </a:spcBef>
              <a:buSzPct val="100000"/>
              <a:buAutoNum type="arabicPeriod" startAt="3"/>
              <a:defRPr sz="3108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conda install pytorch torchvision torchaudio cudatoolkit=11.7 -c pytorch</a:t>
            </a:r>
            <a:endParaRPr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  <a:r>
              <a:rPr b="1"/>
              <a:t>Note: </a:t>
            </a:r>
            <a:r>
              <a:t>The current installed version of cuda is 11.7 on maxwell.</a:t>
            </a:r>
            <a:endParaRPr sz="888"/>
          </a:p>
        </p:txBody>
      </p:sp>
      <p:sp>
        <p:nvSpPr>
          <p:cNvPr id="244" name="Creating Environments (2/2)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Creating Environments (2/2)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xercise:…"/>
          <p:cNvSpPr txBox="1"/>
          <p:nvPr>
            <p:ph type="body" idx="1"/>
          </p:nvPr>
        </p:nvSpPr>
        <p:spPr>
          <a:xfrm>
            <a:off x="1206500" y="1778692"/>
            <a:ext cx="21971000" cy="10158616"/>
          </a:xfrm>
          <a:prstGeom prst="rect">
            <a:avLst/>
          </a:prstGeom>
        </p:spPr>
        <p:txBody>
          <a:bodyPr/>
          <a:lstStyle/>
          <a:p>
            <a:pPr defTabSz="2340805">
              <a:defRPr spc="-222" sz="11136"/>
            </a:pPr>
            <a:r>
              <a:t>Exercise:</a:t>
            </a:r>
          </a:p>
          <a:p>
            <a:pPr defTabSz="2340805">
              <a:defRPr spc="-222" sz="11136"/>
            </a:pPr>
          </a:p>
          <a:p>
            <a:pPr defTabSz="2340805">
              <a:defRPr spc="-222" sz="11136"/>
            </a:pPr>
            <a:r>
              <a:t>1. Now create yourself a Conda environment</a:t>
            </a:r>
          </a:p>
          <a:p>
            <a:pPr defTabSz="2340805">
              <a:defRPr spc="-222" sz="11136"/>
            </a:pPr>
          </a:p>
          <a:p>
            <a:pPr defTabSz="2340805">
              <a:defRPr spc="-222" sz="11136"/>
            </a:pPr>
            <a:r>
              <a:t>2. Install your necessary Python packages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day’s 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Session</a:t>
            </a:r>
          </a:p>
        </p:txBody>
      </p:sp>
      <p:sp>
        <p:nvSpPr>
          <p:cNvPr id="179" name="Remind you of the HPC Bas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you of the HPC Basics</a:t>
            </a:r>
          </a:p>
          <a:p>
            <a:pPr lvl="1"/>
            <a:r>
              <a:t>Infrastructure</a:t>
            </a:r>
          </a:p>
          <a:p>
            <a:pPr lvl="1"/>
            <a:r>
              <a:t>Commands</a:t>
            </a:r>
          </a:p>
          <a:p>
            <a:pPr lvl="1"/>
            <a:r>
              <a:t>Workflow</a:t>
            </a:r>
          </a:p>
          <a:p>
            <a:pPr/>
            <a:r>
              <a:t>Hands on working examples</a:t>
            </a:r>
          </a:p>
          <a:p>
            <a:pPr lvl="1"/>
            <a:r>
              <a:t>SLURM</a:t>
            </a:r>
          </a:p>
          <a:p>
            <a:pPr lvl="1"/>
            <a:r>
              <a:t>Python / PyTorch GPU Acceleration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U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SLURM</a:t>
            </a:r>
          </a:p>
        </p:txBody>
      </p:sp>
      <p:sp>
        <p:nvSpPr>
          <p:cNvPr id="249" name="Workload Manag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Workload Manager</a:t>
            </a:r>
          </a:p>
        </p:txBody>
      </p:sp>
      <p:sp>
        <p:nvSpPr>
          <p:cNvPr id="250" name="SLURM is an open source, fault-tolerant, and highly scalable cluster management and job scheduling system for large and small Linux clusters.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/>
            </a:pPr>
            <a:r>
              <a:t>SLURM is an open source, fault-tolerant, and highly scalable cluster management and job scheduling system for large and small Linux clusters.</a:t>
            </a:r>
            <a:endParaRPr sz="1032"/>
          </a:p>
          <a:p>
            <a:pPr marL="0" indent="0" defTabSz="2096971">
              <a:spcBef>
                <a:spcPts val="3800"/>
              </a:spcBef>
              <a:buSzTx/>
              <a:buNone/>
              <a:defRPr b="1" sz="4128"/>
            </a:pPr>
            <a:r>
              <a:t>SLURM Purpose: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Allocation of resources to users for some period of time.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Provides a framework for starting, executing, and monitoring work.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Manages a queue of pending work.</a:t>
            </a:r>
            <a:endParaRPr sz="1032"/>
          </a:p>
          <a:p>
            <a:pPr marL="0" indent="0" defTabSz="2096971">
              <a:spcBef>
                <a:spcPts val="3800"/>
              </a:spcBef>
              <a:buSzTx/>
              <a:buNone/>
              <a:defRPr b="1" sz="4128"/>
            </a:pPr>
            <a:r>
              <a:t>The short of it:</a:t>
            </a:r>
            <a:endParaRPr sz="1032"/>
          </a:p>
          <a:p>
            <a:pPr marL="0" indent="0" defTabSz="2096971">
              <a:spcBef>
                <a:spcPts val="3800"/>
              </a:spcBef>
              <a:buSzTx/>
              <a:buNone/>
              <a:defRPr sz="4128"/>
            </a:pPr>
            <a:r>
              <a:t>You interface with the home node, which in-turn communicates with compute nodes to execute your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845" t="22333" r="20654" b="20141"/>
          <a:stretch>
            <a:fillRect/>
          </a:stretch>
        </p:blipFill>
        <p:spPr>
          <a:xfrm>
            <a:off x="15017777" y="2312948"/>
            <a:ext cx="2489382" cy="2627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845" t="22333" r="20654" b="20141"/>
          <a:stretch>
            <a:fillRect/>
          </a:stretch>
        </p:blipFill>
        <p:spPr>
          <a:xfrm>
            <a:off x="17674511" y="4988454"/>
            <a:ext cx="2489382" cy="2627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845" t="22333" r="20654" b="20141"/>
          <a:stretch>
            <a:fillRect/>
          </a:stretch>
        </p:blipFill>
        <p:spPr>
          <a:xfrm>
            <a:off x="12339044" y="-300671"/>
            <a:ext cx="2489383" cy="262754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"/>
          <p:cNvSpPr/>
          <p:nvPr/>
        </p:nvSpPr>
        <p:spPr>
          <a:xfrm>
            <a:off x="16970157" y="4333405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7" name="Shape"/>
          <p:cNvSpPr/>
          <p:nvPr/>
        </p:nvSpPr>
        <p:spPr>
          <a:xfrm>
            <a:off x="14319312" y="1657899"/>
            <a:ext cx="3897908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8" name="Shape"/>
          <p:cNvSpPr/>
          <p:nvPr/>
        </p:nvSpPr>
        <p:spPr>
          <a:xfrm>
            <a:off x="11634691" y="-955719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9" name="SLU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SLURM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9427" t="10824" r="10608" b="9224"/>
          <a:stretch>
            <a:fillRect/>
          </a:stretch>
        </p:blipFill>
        <p:spPr>
          <a:xfrm>
            <a:off x="7218037" y="9019699"/>
            <a:ext cx="3100003" cy="309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3" h="21474" fill="norm" stroke="1" extrusionOk="0">
                <a:moveTo>
                  <a:pt x="11028" y="11"/>
                </a:moveTo>
                <a:cubicBezTo>
                  <a:pt x="8841" y="-87"/>
                  <a:pt x="6694" y="478"/>
                  <a:pt x="4901" y="1658"/>
                </a:cubicBezTo>
                <a:cubicBezTo>
                  <a:pt x="4229" y="2101"/>
                  <a:pt x="4244" y="2091"/>
                  <a:pt x="3509" y="2717"/>
                </a:cubicBezTo>
                <a:cubicBezTo>
                  <a:pt x="2995" y="3155"/>
                  <a:pt x="2276" y="4001"/>
                  <a:pt x="1788" y="4740"/>
                </a:cubicBezTo>
                <a:cubicBezTo>
                  <a:pt x="-44" y="7520"/>
                  <a:pt x="-495" y="11002"/>
                  <a:pt x="561" y="14215"/>
                </a:cubicBezTo>
                <a:cubicBezTo>
                  <a:pt x="770" y="14854"/>
                  <a:pt x="1332" y="16034"/>
                  <a:pt x="1667" y="16536"/>
                </a:cubicBezTo>
                <a:cubicBezTo>
                  <a:pt x="1779" y="16704"/>
                  <a:pt x="1966" y="16991"/>
                  <a:pt x="2082" y="17171"/>
                </a:cubicBezTo>
                <a:cubicBezTo>
                  <a:pt x="2413" y="17682"/>
                  <a:pt x="3933" y="19171"/>
                  <a:pt x="4556" y="19596"/>
                </a:cubicBezTo>
                <a:cubicBezTo>
                  <a:pt x="5046" y="19930"/>
                  <a:pt x="6422" y="20666"/>
                  <a:pt x="6849" y="20822"/>
                </a:cubicBezTo>
                <a:cubicBezTo>
                  <a:pt x="7573" y="21087"/>
                  <a:pt x="8102" y="21229"/>
                  <a:pt x="8789" y="21339"/>
                </a:cubicBezTo>
                <a:cubicBezTo>
                  <a:pt x="9091" y="21388"/>
                  <a:pt x="9387" y="21440"/>
                  <a:pt x="9447" y="21455"/>
                </a:cubicBezTo>
                <a:cubicBezTo>
                  <a:pt x="9688" y="21513"/>
                  <a:pt x="12000" y="21426"/>
                  <a:pt x="12377" y="21345"/>
                </a:cubicBezTo>
                <a:cubicBezTo>
                  <a:pt x="13380" y="21130"/>
                  <a:pt x="13520" y="21090"/>
                  <a:pt x="14317" y="20778"/>
                </a:cubicBezTo>
                <a:cubicBezTo>
                  <a:pt x="15759" y="20215"/>
                  <a:pt x="16805" y="19511"/>
                  <a:pt x="17981" y="18318"/>
                </a:cubicBezTo>
                <a:cubicBezTo>
                  <a:pt x="19404" y="16873"/>
                  <a:pt x="20289" y="15327"/>
                  <a:pt x="20757" y="13470"/>
                </a:cubicBezTo>
                <a:cubicBezTo>
                  <a:pt x="21033" y="12372"/>
                  <a:pt x="21105" y="11646"/>
                  <a:pt x="21062" y="10388"/>
                </a:cubicBezTo>
                <a:cubicBezTo>
                  <a:pt x="21021" y="9204"/>
                  <a:pt x="20980" y="8899"/>
                  <a:pt x="20689" y="7762"/>
                </a:cubicBezTo>
                <a:cubicBezTo>
                  <a:pt x="20440" y="6788"/>
                  <a:pt x="19812" y="5466"/>
                  <a:pt x="19130" y="4482"/>
                </a:cubicBezTo>
                <a:cubicBezTo>
                  <a:pt x="18510" y="3587"/>
                  <a:pt x="17136" y="2242"/>
                  <a:pt x="16292" y="1705"/>
                </a:cubicBezTo>
                <a:cubicBezTo>
                  <a:pt x="15288" y="1065"/>
                  <a:pt x="14193" y="577"/>
                  <a:pt x="13219" y="333"/>
                </a:cubicBezTo>
                <a:cubicBezTo>
                  <a:pt x="12493" y="151"/>
                  <a:pt x="11757" y="44"/>
                  <a:pt x="11028" y="1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1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2" name="SLURM"/>
          <p:cNvSpPr txBox="1"/>
          <p:nvPr/>
        </p:nvSpPr>
        <p:spPr>
          <a:xfrm>
            <a:off x="7649574" y="8168865"/>
            <a:ext cx="223692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SLURM</a:t>
            </a:r>
          </a:p>
        </p:txBody>
      </p:sp>
      <p:sp>
        <p:nvSpPr>
          <p:cNvPr id="263" name="Shape"/>
          <p:cNvSpPr/>
          <p:nvPr/>
        </p:nvSpPr>
        <p:spPr>
          <a:xfrm>
            <a:off x="14324423" y="1652356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4" name="Shape"/>
          <p:cNvSpPr/>
          <p:nvPr/>
        </p:nvSpPr>
        <p:spPr>
          <a:xfrm>
            <a:off x="19565005" y="6947024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" name="Head with Shoulders"/>
          <p:cNvSpPr/>
          <p:nvPr/>
        </p:nvSpPr>
        <p:spPr>
          <a:xfrm>
            <a:off x="1359699" y="3977179"/>
            <a:ext cx="1353987" cy="1173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6" name="Rectangle"/>
          <p:cNvSpPr/>
          <p:nvPr/>
        </p:nvSpPr>
        <p:spPr>
          <a:xfrm>
            <a:off x="6844484" y="3521293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7" name="DATA"/>
          <p:cNvSpPr txBox="1"/>
          <p:nvPr/>
        </p:nvSpPr>
        <p:spPr>
          <a:xfrm>
            <a:off x="7982416" y="3678110"/>
            <a:ext cx="157124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9288" y="4671469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User 1"/>
          <p:cNvSpPr txBox="1"/>
          <p:nvPr/>
        </p:nvSpPr>
        <p:spPr>
          <a:xfrm>
            <a:off x="1087698" y="5220099"/>
            <a:ext cx="189799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76339" y="7878307"/>
            <a:ext cx="2075241" cy="207524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"/>
          <p:cNvSpPr/>
          <p:nvPr/>
        </p:nvSpPr>
        <p:spPr>
          <a:xfrm>
            <a:off x="16968457" y="4327862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2" name="Shape"/>
          <p:cNvSpPr/>
          <p:nvPr/>
        </p:nvSpPr>
        <p:spPr>
          <a:xfrm>
            <a:off x="22162616" y="4333405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73949" y="5264688"/>
            <a:ext cx="2075241" cy="207524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"/>
          <p:cNvSpPr/>
          <p:nvPr/>
        </p:nvSpPr>
        <p:spPr>
          <a:xfrm>
            <a:off x="19565005" y="1657899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76339" y="2589182"/>
            <a:ext cx="2075241" cy="207524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"/>
          <p:cNvSpPr/>
          <p:nvPr/>
        </p:nvSpPr>
        <p:spPr>
          <a:xfrm>
            <a:off x="22162616" y="-955719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73949" y="-24437"/>
            <a:ext cx="2075241" cy="2075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845" t="22333" r="20654" b="20141"/>
          <a:stretch>
            <a:fillRect/>
          </a:stretch>
        </p:blipFill>
        <p:spPr>
          <a:xfrm>
            <a:off x="17674511" y="-300671"/>
            <a:ext cx="2489382" cy="262754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"/>
          <p:cNvSpPr/>
          <p:nvPr/>
        </p:nvSpPr>
        <p:spPr>
          <a:xfrm>
            <a:off x="16970157" y="-955719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0" name="Shape"/>
          <p:cNvSpPr/>
          <p:nvPr/>
        </p:nvSpPr>
        <p:spPr>
          <a:xfrm>
            <a:off x="11632990" y="-948563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1" name="Shape"/>
          <p:cNvSpPr/>
          <p:nvPr/>
        </p:nvSpPr>
        <p:spPr>
          <a:xfrm>
            <a:off x="22162616" y="9622530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73949" y="10553813"/>
            <a:ext cx="2075241" cy="207524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Head with Shoulders"/>
          <p:cNvSpPr/>
          <p:nvPr/>
        </p:nvSpPr>
        <p:spPr>
          <a:xfrm>
            <a:off x="1359699" y="7025590"/>
            <a:ext cx="1353987" cy="1173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" name="User 2"/>
          <p:cNvSpPr txBox="1"/>
          <p:nvPr/>
        </p:nvSpPr>
        <p:spPr>
          <a:xfrm>
            <a:off x="1087698" y="8268510"/>
            <a:ext cx="189799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</a:t>
            </a:r>
          </a:p>
        </p:txBody>
      </p:sp>
      <p:sp>
        <p:nvSpPr>
          <p:cNvPr id="285" name="Head with Shoulders"/>
          <p:cNvSpPr/>
          <p:nvPr/>
        </p:nvSpPr>
        <p:spPr>
          <a:xfrm>
            <a:off x="1359699" y="10074001"/>
            <a:ext cx="1353987" cy="1173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6" name="User 3"/>
          <p:cNvSpPr txBox="1"/>
          <p:nvPr/>
        </p:nvSpPr>
        <p:spPr>
          <a:xfrm>
            <a:off x="1087698" y="11316921"/>
            <a:ext cx="189799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3</a:t>
            </a:r>
          </a:p>
        </p:txBody>
      </p:sp>
      <p:sp>
        <p:nvSpPr>
          <p:cNvPr id="287" name="I want 3 GPU nodes"/>
          <p:cNvSpPr/>
          <p:nvPr/>
        </p:nvSpPr>
        <p:spPr>
          <a:xfrm>
            <a:off x="3332356" y="3495893"/>
            <a:ext cx="2868018" cy="1988377"/>
          </a:xfrm>
          <a:prstGeom prst="wedgeEllipseCallout">
            <a:avLst>
              <a:gd name="adj1" fmla="val -49385"/>
              <a:gd name="adj2" fmla="val 6420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 want 3 GPU nodes</a:t>
            </a:r>
          </a:p>
        </p:txBody>
      </p:sp>
      <p:sp>
        <p:nvSpPr>
          <p:cNvPr id="288" name="I want 2 CPU nodes"/>
          <p:cNvSpPr/>
          <p:nvPr/>
        </p:nvSpPr>
        <p:spPr>
          <a:xfrm>
            <a:off x="3332356" y="6476661"/>
            <a:ext cx="2868018" cy="1988377"/>
          </a:xfrm>
          <a:prstGeom prst="wedgeEllipseCallout">
            <a:avLst>
              <a:gd name="adj1" fmla="val -49385"/>
              <a:gd name="adj2" fmla="val 6420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 want 2 CPU nodes</a:t>
            </a:r>
          </a:p>
        </p:txBody>
      </p:sp>
      <p:sp>
        <p:nvSpPr>
          <p:cNvPr id="289" name="I want 2 GPU nodes"/>
          <p:cNvSpPr/>
          <p:nvPr/>
        </p:nvSpPr>
        <p:spPr>
          <a:xfrm>
            <a:off x="3332356" y="9434004"/>
            <a:ext cx="2868018" cy="1988378"/>
          </a:xfrm>
          <a:prstGeom prst="wedgeEllipseCallout">
            <a:avLst>
              <a:gd name="adj1" fmla="val -49385"/>
              <a:gd name="adj2" fmla="val 64202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 want 2 GPU nodes</a:t>
            </a:r>
          </a:p>
        </p:txBody>
      </p:sp>
      <p:sp>
        <p:nvSpPr>
          <p:cNvPr id="290" name="Shape"/>
          <p:cNvSpPr/>
          <p:nvPr/>
        </p:nvSpPr>
        <p:spPr>
          <a:xfrm>
            <a:off x="19565005" y="6947024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1" name="Shape"/>
          <p:cNvSpPr/>
          <p:nvPr/>
        </p:nvSpPr>
        <p:spPr>
          <a:xfrm>
            <a:off x="22162616" y="9622530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3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4" name="Rectangle"/>
          <p:cNvSpPr/>
          <p:nvPr/>
        </p:nvSpPr>
        <p:spPr>
          <a:xfrm>
            <a:off x="6844246" y="8034954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5" name="Rectangle"/>
          <p:cNvSpPr/>
          <p:nvPr/>
        </p:nvSpPr>
        <p:spPr>
          <a:xfrm>
            <a:off x="6844246" y="8034954"/>
            <a:ext cx="3847109" cy="4307020"/>
          </a:xfrm>
          <a:prstGeom prst="rect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6844246" y="8034954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7" name="Shape"/>
          <p:cNvSpPr/>
          <p:nvPr/>
        </p:nvSpPr>
        <p:spPr>
          <a:xfrm>
            <a:off x="16976743" y="-955719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8" name="Shape"/>
          <p:cNvSpPr/>
          <p:nvPr/>
        </p:nvSpPr>
        <p:spPr>
          <a:xfrm>
            <a:off x="16964043" y="-961292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9" name="Multiplication Sign"/>
          <p:cNvSpPr/>
          <p:nvPr/>
        </p:nvSpPr>
        <p:spPr>
          <a:xfrm>
            <a:off x="11556999" y="955346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4">
              <a:hueOff val="-613784"/>
              <a:lumOff val="12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03" name="Group"/>
          <p:cNvGrpSpPr/>
          <p:nvPr/>
        </p:nvGrpSpPr>
        <p:grpSpPr>
          <a:xfrm>
            <a:off x="13397650" y="7658986"/>
            <a:ext cx="4227767" cy="4846194"/>
            <a:chOff x="0" y="0"/>
            <a:chExt cx="4227766" cy="4846192"/>
          </a:xfrm>
        </p:grpSpPr>
        <p:sp>
          <p:nvSpPr>
            <p:cNvPr id="300" name="Resource…"/>
            <p:cNvSpPr txBox="1"/>
            <p:nvPr/>
          </p:nvSpPr>
          <p:spPr>
            <a:xfrm>
              <a:off x="-1" y="0"/>
              <a:ext cx="4227768" cy="2596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pPr>
              <a:r>
                <a:t>Resource 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pPr>
              <a:r>
                <a:t>Not Available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/>
              </a:pPr>
              <a:r>
                <a:t>Queue:</a:t>
              </a:r>
            </a:p>
          </p:txBody>
        </p:sp>
        <p:sp>
          <p:nvSpPr>
            <p:cNvPr id="301" name="Head with Shoulders"/>
            <p:cNvSpPr/>
            <p:nvPr/>
          </p:nvSpPr>
          <p:spPr>
            <a:xfrm>
              <a:off x="1538846" y="2794841"/>
              <a:ext cx="1353988" cy="117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" name="User 3"/>
            <p:cNvSpPr txBox="1"/>
            <p:nvPr/>
          </p:nvSpPr>
          <p:spPr>
            <a:xfrm>
              <a:off x="1266844" y="4037761"/>
              <a:ext cx="189799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User 3</a:t>
              </a:r>
            </a:p>
          </p:txBody>
        </p:sp>
      </p:grpSp>
      <p:sp>
        <p:nvSpPr>
          <p:cNvPr id="304" name="Shape"/>
          <p:cNvSpPr/>
          <p:nvPr/>
        </p:nvSpPr>
        <p:spPr>
          <a:xfrm>
            <a:off x="11638470" y="-949149"/>
            <a:ext cx="3897909" cy="393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Shape"/>
          <p:cNvSpPr/>
          <p:nvPr/>
        </p:nvSpPr>
        <p:spPr>
          <a:xfrm>
            <a:off x="14319312" y="1652356"/>
            <a:ext cx="3897908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6" name="Shape"/>
          <p:cNvSpPr/>
          <p:nvPr/>
        </p:nvSpPr>
        <p:spPr>
          <a:xfrm>
            <a:off x="16964043" y="4333405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10" name="Group"/>
          <p:cNvGrpSpPr/>
          <p:nvPr/>
        </p:nvGrpSpPr>
        <p:grpSpPr>
          <a:xfrm>
            <a:off x="14667352" y="8962880"/>
            <a:ext cx="2117039" cy="4413657"/>
            <a:chOff x="788372" y="1298321"/>
            <a:chExt cx="2117038" cy="4413656"/>
          </a:xfrm>
        </p:grpSpPr>
        <p:sp>
          <p:nvSpPr>
            <p:cNvPr id="307" name="Resource…"/>
            <p:cNvSpPr/>
            <p:nvPr/>
          </p:nvSpPr>
          <p:spPr>
            <a:xfrm>
              <a:off x="1635410" y="129832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</a:defRPr>
              </a:pPr>
              <a:r>
                <a:t>Resource 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</a:defRPr>
              </a:pPr>
              <a:r>
                <a:t>Available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5500"/>
              </a:pPr>
              <a:r>
                <a:t>Queue:</a:t>
              </a:r>
            </a:p>
          </p:txBody>
        </p:sp>
        <p:sp>
          <p:nvSpPr>
            <p:cNvPr id="308" name="Head with Shoulders"/>
            <p:cNvSpPr/>
            <p:nvPr/>
          </p:nvSpPr>
          <p:spPr>
            <a:xfrm>
              <a:off x="1060374" y="2794841"/>
              <a:ext cx="1353987" cy="117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8419" y="0"/>
                    <a:pt x="7041" y="1374"/>
                    <a:pt x="6553" y="3337"/>
                  </a:cubicBezTo>
                  <a:cubicBezTo>
                    <a:pt x="6322" y="4269"/>
                    <a:pt x="6312" y="5365"/>
                    <a:pt x="6383" y="6556"/>
                  </a:cubicBezTo>
                  <a:cubicBezTo>
                    <a:pt x="6251" y="6550"/>
                    <a:pt x="6103" y="6550"/>
                    <a:pt x="5944" y="6556"/>
                  </a:cubicBezTo>
                  <a:cubicBezTo>
                    <a:pt x="5170" y="6600"/>
                    <a:pt x="5740" y="8660"/>
                    <a:pt x="6261" y="9870"/>
                  </a:cubicBezTo>
                  <a:cubicBezTo>
                    <a:pt x="6371" y="10117"/>
                    <a:pt x="6602" y="10060"/>
                    <a:pt x="6700" y="10028"/>
                  </a:cubicBezTo>
                  <a:cubicBezTo>
                    <a:pt x="6898" y="12074"/>
                    <a:pt x="7173" y="12688"/>
                    <a:pt x="7865" y="13587"/>
                  </a:cubicBezTo>
                  <a:lnTo>
                    <a:pt x="7853" y="14563"/>
                  </a:lnTo>
                  <a:cubicBezTo>
                    <a:pt x="7836" y="15893"/>
                    <a:pt x="7177" y="16995"/>
                    <a:pt x="6102" y="17704"/>
                  </a:cubicBezTo>
                  <a:cubicBezTo>
                    <a:pt x="6014" y="17761"/>
                    <a:pt x="5927" y="17818"/>
                    <a:pt x="5839" y="17863"/>
                  </a:cubicBezTo>
                  <a:cubicBezTo>
                    <a:pt x="5335" y="18148"/>
                    <a:pt x="4780" y="18293"/>
                    <a:pt x="4221" y="18318"/>
                  </a:cubicBezTo>
                  <a:cubicBezTo>
                    <a:pt x="1630" y="18457"/>
                    <a:pt x="779" y="19820"/>
                    <a:pt x="0" y="21600"/>
                  </a:cubicBezTo>
                  <a:lnTo>
                    <a:pt x="10801" y="21600"/>
                  </a:lnTo>
                  <a:lnTo>
                    <a:pt x="21600" y="21600"/>
                  </a:lnTo>
                  <a:cubicBezTo>
                    <a:pt x="20821" y="19820"/>
                    <a:pt x="19970" y="18457"/>
                    <a:pt x="17379" y="18318"/>
                  </a:cubicBezTo>
                  <a:cubicBezTo>
                    <a:pt x="16820" y="18286"/>
                    <a:pt x="16260" y="18148"/>
                    <a:pt x="15761" y="17863"/>
                  </a:cubicBezTo>
                  <a:cubicBezTo>
                    <a:pt x="15678" y="17812"/>
                    <a:pt x="15591" y="17761"/>
                    <a:pt x="15498" y="17704"/>
                  </a:cubicBezTo>
                  <a:cubicBezTo>
                    <a:pt x="14423" y="16995"/>
                    <a:pt x="13758" y="15893"/>
                    <a:pt x="13747" y="14563"/>
                  </a:cubicBezTo>
                  <a:lnTo>
                    <a:pt x="13737" y="13587"/>
                  </a:lnTo>
                  <a:cubicBezTo>
                    <a:pt x="14428" y="12688"/>
                    <a:pt x="14697" y="12074"/>
                    <a:pt x="14900" y="10028"/>
                  </a:cubicBezTo>
                  <a:cubicBezTo>
                    <a:pt x="14993" y="10066"/>
                    <a:pt x="15229" y="10123"/>
                    <a:pt x="15339" y="9870"/>
                  </a:cubicBezTo>
                  <a:cubicBezTo>
                    <a:pt x="15865" y="8660"/>
                    <a:pt x="16431" y="6600"/>
                    <a:pt x="15658" y="6556"/>
                  </a:cubicBezTo>
                  <a:cubicBezTo>
                    <a:pt x="15498" y="6550"/>
                    <a:pt x="15350" y="6543"/>
                    <a:pt x="15219" y="6556"/>
                  </a:cubicBezTo>
                  <a:cubicBezTo>
                    <a:pt x="15290" y="5371"/>
                    <a:pt x="15283" y="4269"/>
                    <a:pt x="15047" y="3337"/>
                  </a:cubicBezTo>
                  <a:cubicBezTo>
                    <a:pt x="14559" y="1374"/>
                    <a:pt x="13183" y="0"/>
                    <a:pt x="108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" name="User 3"/>
            <p:cNvSpPr/>
            <p:nvPr/>
          </p:nvSpPr>
          <p:spPr>
            <a:xfrm>
              <a:off x="788372" y="44419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User 3</a:t>
              </a:r>
            </a:p>
          </p:txBody>
        </p:sp>
      </p:grpSp>
      <p:sp>
        <p:nvSpPr>
          <p:cNvPr id="311" name="Shape"/>
          <p:cNvSpPr/>
          <p:nvPr/>
        </p:nvSpPr>
        <p:spPr>
          <a:xfrm>
            <a:off x="16964043" y="4333405"/>
            <a:ext cx="3897909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Shape"/>
          <p:cNvSpPr/>
          <p:nvPr/>
        </p:nvSpPr>
        <p:spPr>
          <a:xfrm>
            <a:off x="14319312" y="1657899"/>
            <a:ext cx="3897908" cy="393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3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4" name="Rectangle"/>
          <p:cNvSpPr/>
          <p:nvPr/>
        </p:nvSpPr>
        <p:spPr>
          <a:xfrm>
            <a:off x="6844484" y="8034954"/>
            <a:ext cx="3847109" cy="4307020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Class="entr" nodeType="afterEffect" presetSubtype="10" presetID="19" grpId="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50"/>
                            </p:stCondLst>
                            <p:childTnLst>
                              <p:par>
                                <p:cTn id="21" presetClass="entr" nodeType="afterEffect" presetSubtype="10" presetID="19" grpId="4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150"/>
                            </p:stCondLst>
                            <p:childTnLst>
                              <p:par>
                                <p:cTn id="26" presetClass="entr" nodeType="afterEffect" presetSubtype="10" presetID="19" grpId="5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35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0" presetID="1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Class="entr" nodeType="afterEffect" presetSubtype="10" presetID="19" grpId="9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50"/>
                            </p:stCondLst>
                            <p:childTnLst>
                              <p:par>
                                <p:cTn id="53" presetClass="entr" nodeType="afterEffect" presetSubtype="10" presetID="19" grpId="10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50"/>
                            </p:stCondLst>
                            <p:childTnLst>
                              <p:par>
                                <p:cTn id="58" presetClass="entr" nodeType="afterEffect" presetSubtype="16" presetID="23" grpId="11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Class="entr" nodeType="afterEffect" presetSubtype="10" presetID="1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Class="entr" nodeType="afterEffect" presetSubtype="10" presetID="19" grpId="14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950"/>
                            </p:stCondLst>
                            <p:childTnLst>
                              <p:par>
                                <p:cTn id="79" presetClass="entr" nodeType="afterEffect" presetSubtype="16" presetID="23" grpId="15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400"/>
                            </p:stCondLst>
                            <p:childTnLst>
                              <p:par>
                                <p:cTn id="84" presetClass="entr" nodeType="afterEffect" presetSubtype="16" presetID="23" grpId="16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650"/>
                            </p:stCondLst>
                            <p:childTnLst>
                              <p:par>
                                <p:cTn id="89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Class="entr" nodeType="afterEffect" presetSubtype="16" presetID="23" grpId="18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Class="entr" nodeType="afterEffect" presetSubtype="16" presetID="23" grpId="20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"/>
                            </p:stCondLst>
                            <p:childTnLst>
                              <p:par>
                                <p:cTn id="110" presetClass="entr" nodeType="afterEffect" presetSubtype="16" presetID="23" grpId="21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50"/>
                            </p:stCondLst>
                            <p:childTnLst>
                              <p:par>
                                <p:cTn id="115" presetClass="exit" nodeType="afterEffect" presetSubtype="32" presetID="23" grpId="22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850"/>
                            </p:stCondLst>
                            <p:childTnLst>
                              <p:par>
                                <p:cTn id="120" presetClass="exit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850"/>
                            </p:stCondLst>
                            <p:childTnLst>
                              <p:par>
                                <p:cTn id="125" presetClass="entr" nodeType="afterEffect" presetSubtype="10" presetID="19" grpId="24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100"/>
                            </p:stCondLst>
                            <p:childTnLst>
                              <p:par>
                                <p:cTn id="130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850"/>
                            </p:stCondLst>
                            <p:childTnLst>
                              <p:par>
                                <p:cTn id="135" presetClass="entr" nodeType="afterEffect" presetSubtype="10" presetID="19" grpId="2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50"/>
                            </p:stCondLst>
                            <p:childTnLst>
                              <p:par>
                                <p:cTn id="140" presetClass="entr" nodeType="afterEffect" presetSubtype="10" presetID="19" grpId="27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5" presetClass="exit" nodeType="afterEffect" presetSubtype="32" presetID="23" grpId="28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0" presetClass="entr" nodeType="afterEffect" presetSubtype="16" presetID="23" grpId="2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4"/>
      <p:bldP build="whole" bldLvl="1" animBg="1" rev="0" advAuto="0" spid="305" grpId="20"/>
      <p:bldP build="whole" bldLvl="1" animBg="1" rev="0" advAuto="0" spid="299" grpId="23"/>
      <p:bldP build="whole" bldLvl="1" animBg="1" rev="0" advAuto="0" spid="263" grpId="4"/>
      <p:bldP build="whole" bldLvl="1" animBg="1" rev="0" advAuto="0" spid="291" grpId="10"/>
      <p:bldP build="whole" bldLvl="1" animBg="1" rev="0" advAuto="0" spid="289" grpId="12"/>
      <p:bldP build="whole" bldLvl="1" animBg="1" rev="0" advAuto="0" spid="261" grpId="2"/>
      <p:bldP build="whole" bldLvl="1" animBg="1" rev="0" advAuto="0" spid="304" grpId="19"/>
      <p:bldP build="whole" bldLvl="1" animBg="1" rev="0" advAuto="0" spid="310" grpId="25"/>
      <p:bldP build="whole" bldLvl="1" animBg="1" rev="0" advAuto="0" spid="292" grpId="6"/>
      <p:bldP build="whole" bldLvl="1" animBg="1" rev="0" advAuto="0" spid="310" grpId="28"/>
      <p:bldP build="whole" bldLvl="1" animBg="1" rev="0" advAuto="0" spid="280" grpId="3"/>
      <p:bldP build="whole" bldLvl="1" animBg="1" rev="0" advAuto="0" spid="271" grpId="5"/>
      <p:bldP build="whole" bldLvl="1" animBg="1" rev="0" advAuto="0" spid="294" grpId="11"/>
      <p:bldP build="whole" bldLvl="1" animBg="1" rev="0" advAuto="0" spid="306" grpId="21"/>
      <p:bldP build="whole" bldLvl="1" animBg="1" rev="0" advAuto="0" spid="313" grpId="24"/>
      <p:bldP build="whole" bldLvl="1" animBg="1" rev="0" advAuto="0" spid="314" grpId="29"/>
      <p:bldP build="whole" bldLvl="1" animBg="1" rev="0" advAuto="0" spid="303" grpId="17"/>
      <p:bldP build="whole" bldLvl="1" animBg="1" rev="0" advAuto="0" spid="296" grpId="18"/>
      <p:bldP build="whole" bldLvl="1" animBg="1" rev="0" advAuto="0" spid="287" grpId="1"/>
      <p:bldP build="whole" bldLvl="1" animBg="1" rev="0" advAuto="0" spid="295" grpId="13"/>
      <p:bldP build="whole" bldLvl="1" animBg="1" rev="0" advAuto="0" spid="303" grpId="22"/>
      <p:bldP build="whole" bldLvl="1" animBg="1" rev="0" advAuto="0" spid="290" grpId="9"/>
      <p:bldP build="whole" bldLvl="1" animBg="1" rev="0" advAuto="0" spid="311" grpId="26"/>
      <p:bldP build="whole" bldLvl="1" animBg="1" rev="0" advAuto="0" spid="312" grpId="27"/>
      <p:bldP build="whole" bldLvl="1" animBg="1" rev="0" advAuto="0" spid="299" grpId="16"/>
      <p:bldP build="whole" bldLvl="1" animBg="1" rev="0" advAuto="0" spid="293" grpId="8"/>
      <p:bldP build="whole" bldLvl="1" animBg="1" rev="0" advAuto="0" spid="288" grpId="7"/>
      <p:bldP build="whole" bldLvl="1" animBg="1" rev="0" advAuto="0" spid="298" grpId="1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317" name="Unlike your standard desktop computer, you instead must submit a “job” for execution to the SLURM scheduler.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/>
            </a:pPr>
            <a:r>
              <a:t>Unlike your standard desktop computer, you instead must submit a “job” for execution to the SLURM scheduler.</a:t>
            </a:r>
            <a:endParaRPr sz="1032"/>
          </a:p>
          <a:p>
            <a:pPr marL="0" indent="0" defTabSz="2096971">
              <a:spcBef>
                <a:spcPts val="3800"/>
              </a:spcBef>
              <a:buSzTx/>
              <a:buNone/>
              <a:defRPr sz="4128"/>
            </a:pPr>
            <a:r>
              <a:t>Some useful commands are as follows: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sinfo</a:t>
            </a:r>
            <a:r>
              <a:t>` - Show summary information 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squeue</a:t>
            </a:r>
            <a:r>
              <a:t>` - Show job queue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squeue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 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-u &lt;username&gt;</a:t>
            </a:r>
            <a:r>
              <a:t>` - Show job queue for a specific user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scontrol show partition a100_full</a:t>
            </a:r>
            <a:r>
              <a:t>` - Show gpu partition “a100_full” details</a:t>
            </a:r>
            <a:endParaRPr sz="1032"/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scancel &lt;job_ID&gt;</a:t>
            </a:r>
            <a:r>
              <a:t>` - Cancel a job</a:t>
            </a:r>
            <a:endParaRPr sz="1032"/>
          </a:p>
        </p:txBody>
      </p:sp>
      <p:sp>
        <p:nvSpPr>
          <p:cNvPr id="318" name="Requesting Resource (1/3)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Requesting Resource (1/3)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321" name="To run a job (run your program) on Maxwell you must submit a script to the SLURM scheduler.…"/>
          <p:cNvSpPr txBox="1"/>
          <p:nvPr>
            <p:ph type="body" sz="half" idx="1"/>
          </p:nvPr>
        </p:nvSpPr>
        <p:spPr>
          <a:xfrm>
            <a:off x="1206500" y="4248504"/>
            <a:ext cx="8757012" cy="8256012"/>
          </a:xfrm>
          <a:prstGeom prst="rect">
            <a:avLst/>
          </a:prstGeom>
        </p:spPr>
        <p:txBody>
          <a:bodyPr/>
          <a:lstStyle/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To run a job (run your program) on Maxwell you must submit a script to the SLURM scheduler. </a:t>
            </a:r>
            <a:endParaRPr sz="1008"/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The SLURM script must contain 3 things:</a:t>
            </a:r>
            <a:endParaRPr sz="1008"/>
          </a:p>
          <a:p>
            <a:pPr marL="746759" indent="-746759" defTabSz="2048204">
              <a:spcBef>
                <a:spcPts val="3700"/>
              </a:spcBef>
              <a:buSzPct val="100000"/>
              <a:buAutoNum type="arabicPeriod" startAt="1"/>
              <a:defRPr sz="4032"/>
            </a:pPr>
            <a:r>
              <a:t>Define the resource requirements for the job.</a:t>
            </a:r>
            <a:endParaRPr sz="1008"/>
          </a:p>
          <a:p>
            <a:pPr marL="746759" indent="-746759" defTabSz="2048204">
              <a:spcBef>
                <a:spcPts val="3700"/>
              </a:spcBef>
              <a:buSzPct val="100000"/>
              <a:buAutoNum type="arabicPeriod" startAt="1"/>
              <a:defRPr sz="4032"/>
            </a:pPr>
            <a:r>
              <a:t>Activate the environment we created earlier.</a:t>
            </a:r>
            <a:endParaRPr sz="1008"/>
          </a:p>
          <a:p>
            <a:pPr marL="746759" indent="-746759" defTabSz="2048204">
              <a:spcBef>
                <a:spcPts val="3700"/>
              </a:spcBef>
              <a:buSzPct val="100000"/>
              <a:buAutoNum type="arabicPeriod" startAt="1"/>
              <a:defRPr sz="4032"/>
            </a:pPr>
            <a:r>
              <a:t>Specify the script we wish to run.</a:t>
            </a:r>
            <a:endParaRPr sz="1008"/>
          </a:p>
        </p:txBody>
      </p:sp>
      <p:sp>
        <p:nvSpPr>
          <p:cNvPr id="322" name="Requesting Resource (2/3)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Requesting Resource (2/3)</a:t>
            </a:r>
          </a:p>
        </p:txBody>
      </p:sp>
      <p:sp>
        <p:nvSpPr>
          <p:cNvPr id="323" name="#!/bin/bash…"/>
          <p:cNvSpPr txBox="1"/>
          <p:nvPr/>
        </p:nvSpPr>
        <p:spPr>
          <a:xfrm>
            <a:off x="10932695" y="1225375"/>
            <a:ext cx="12888619" cy="1127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#!/bin/bash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--nodes=1 # number of nodes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--cpus-per-task=12 # number of cores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--mem=32G # memory pool for all cores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--ntasks-per-node=1 # one job per node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--gres=gpu:2 # two gpus per node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--partition=a100_full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-o slurm.%j.out # STDOUT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-e slurm.%j.err # STDERR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--mail-type=ALL 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--mail-user=&lt;username&gt;@abdn.ac.uk 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module load anaconda3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source activate test</a:t>
            </a: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endParaRPr sz="744"/>
          </a:p>
          <a:p>
            <a:pPr marL="1511808" indent="-1511808" defTabSz="1511770">
              <a:spcBef>
                <a:spcPts val="2700"/>
              </a:spcBef>
              <a:buClr>
                <a:srgbClr val="FFFFFF"/>
              </a:buClr>
              <a:buSzPct val="100000"/>
              <a:buAutoNum type="arabicPeriod" startAt="15"/>
              <a:defRPr sz="29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srun python example_script.py --epochs=25 --save /home/&lt;username&gt;/sharedscratch/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326" name="The partition specifies which compute nodes you will use,  e.g. hmem, cgpu, a100, etc.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1853137">
              <a:spcBef>
                <a:spcPts val="3400"/>
              </a:spcBef>
              <a:buSzTx/>
              <a:buNone/>
              <a:defRPr sz="3648"/>
            </a:pPr>
            <a:r>
              <a:t>The partition specifies which compute nodes you will use,  e.g. hmem, cgpu, a100, etc.</a:t>
            </a:r>
            <a:endParaRPr sz="912"/>
          </a:p>
          <a:p>
            <a:pPr marL="0" indent="0" defTabSz="1853137">
              <a:spcBef>
                <a:spcPts val="3400"/>
              </a:spcBef>
              <a:buSzTx/>
              <a:buNone/>
              <a:defRPr sz="3648"/>
            </a:pPr>
            <a:r>
              <a:t>To submit the previous job script named `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run_example.sh</a:t>
            </a:r>
            <a:r>
              <a:t>` to the Slurm scheduler we use the `sbatch` command:</a:t>
            </a:r>
            <a:endParaRPr sz="912"/>
          </a:p>
          <a:p>
            <a:pPr marL="0" indent="0" algn="ctr" defTabSz="1853137">
              <a:spcBef>
                <a:spcPts val="3400"/>
              </a:spcBef>
              <a:buSzTx/>
              <a:buNone/>
              <a:defRPr sz="364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sbatch run_example.sh</a:t>
            </a:r>
            <a:endParaRPr sz="912"/>
          </a:p>
          <a:p>
            <a:pPr marL="0" indent="0" defTabSz="1853137">
              <a:spcBef>
                <a:spcPts val="3400"/>
              </a:spcBef>
              <a:buSzTx/>
              <a:buNone/>
              <a:defRPr sz="3648"/>
            </a:pPr>
            <a:r>
              <a:t>The job may run immediately or may take upto a few days to run depending on the number of existing jobs, you will receive an email notification if you use the SLURM command `email`.</a:t>
            </a:r>
            <a:endParaRPr sz="912"/>
          </a:p>
          <a:p>
            <a:pPr marL="0" indent="0" defTabSz="1853137">
              <a:spcBef>
                <a:spcPts val="3400"/>
              </a:spcBef>
              <a:buSzTx/>
              <a:buNone/>
              <a:defRPr sz="3648"/>
            </a:pPr>
            <a:r>
              <a:t>To check the status of queued and running jobs, use the following:</a:t>
            </a:r>
            <a:endParaRPr sz="912"/>
          </a:p>
          <a:p>
            <a:pPr marL="0" indent="0" algn="ctr" defTabSz="1853137">
              <a:spcBef>
                <a:spcPts val="3400"/>
              </a:spcBef>
              <a:buSzTx/>
              <a:buNone/>
              <a:defRPr sz="364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squeue -u &lt;username&gt;</a:t>
            </a:r>
            <a:endParaRPr sz="912"/>
          </a:p>
          <a:p>
            <a:pPr marL="0" indent="0" defTabSz="1853137">
              <a:spcBef>
                <a:spcPts val="3400"/>
              </a:spcBef>
              <a:buSzTx/>
              <a:buNone/>
              <a:defRPr sz="3648"/>
            </a:pPr>
            <a:r>
              <a:t>If you wish to cancel a job simply use:</a:t>
            </a:r>
            <a:endParaRPr sz="912"/>
          </a:p>
          <a:p>
            <a:pPr marL="0" indent="0" algn="ctr" defTabSz="1853137">
              <a:spcBef>
                <a:spcPts val="3400"/>
              </a:spcBef>
              <a:buSzTx/>
              <a:buNone/>
              <a:defRPr sz="364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scancel &lt;job_ID&gt;</a:t>
            </a:r>
          </a:p>
        </p:txBody>
      </p:sp>
      <p:sp>
        <p:nvSpPr>
          <p:cNvPr id="327" name="Requesting Resource (3/3)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Requesting Resource (3/3)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330" name="SLURM arrays:…"/>
          <p:cNvSpPr txBox="1"/>
          <p:nvPr>
            <p:ph type="body" idx="1"/>
          </p:nvPr>
        </p:nvSpPr>
        <p:spPr>
          <a:xfrm>
            <a:off x="1300773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2121354">
              <a:spcBef>
                <a:spcPts val="3900"/>
              </a:spcBef>
              <a:buSzTx/>
              <a:buNone/>
              <a:defRPr sz="4176"/>
            </a:pPr>
            <a:r>
              <a:t>SLURM arrays:</a:t>
            </a:r>
          </a:p>
          <a:p>
            <a:pPr marL="0" indent="0" defTabSz="2121354">
              <a:spcBef>
                <a:spcPts val="3900"/>
              </a:spcBef>
              <a:buSzTx/>
              <a:buNone/>
              <a:defRPr sz="4176"/>
            </a:pPr>
            <a:r>
              <a:t>A slurm array batch job is similar to just running a ‘for’ loop over the sbatch script.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All runs have the same jobid with a predictable id as a suffix.</a:t>
            </a:r>
          </a:p>
          <a:p>
            <a:pPr marL="530352" indent="-530352" defTabSz="2121354">
              <a:spcBef>
                <a:spcPts val="3900"/>
              </a:spcBef>
              <a:buClr>
                <a:srgbClr val="FFFFFF"/>
              </a:buClr>
              <a:buSzPct val="64000"/>
              <a:defRPr sz="41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--array=1-10</a:t>
            </a:r>
          </a:p>
          <a:p>
            <a:pPr marL="0" indent="0" algn="ctr" defTabSz="2121354">
              <a:spcBef>
                <a:spcPts val="3900"/>
              </a:spcBef>
              <a:buSzTx/>
              <a:buNone/>
              <a:defRPr sz="417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srun python addone.py $SLURM_ARRAY_TASK_ID</a:t>
            </a:r>
          </a:p>
          <a:p>
            <a:pPr marL="0" indent="0" defTabSz="2121354">
              <a:spcBef>
                <a:spcPts val="3900"/>
              </a:spcBef>
              <a:buSzTx/>
              <a:buNone/>
              <a:defRPr sz="4176"/>
            </a:pPr>
          </a:p>
          <a:p>
            <a:pPr marL="0" indent="0" defTabSz="2121354">
              <a:spcBef>
                <a:spcPts val="3900"/>
              </a:spcBef>
              <a:buSzTx/>
              <a:buNone/>
              <a:defRPr sz="4176"/>
            </a:pP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rPr>
              <a:t>#SBATCH</a:t>
            </a:r>
            <a:r>
              <a:t> Commands: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A full list can be found here: </a:t>
            </a:r>
            <a:r>
              <a:rPr>
                <a:hlinkClick r:id="rId2" invalidUrl="" action="" tgtFrame="" tooltip="" history="1" highlightClick="0" endSnd="0"/>
              </a:rPr>
              <a:t>https://slurm.schedmd.com/sbatch.html</a:t>
            </a:r>
            <a:r>
              <a:t> </a:t>
            </a:r>
          </a:p>
        </p:txBody>
      </p:sp>
      <p:sp>
        <p:nvSpPr>
          <p:cNvPr id="331" name="SLURM Settings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SLURM 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U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Maxwell</a:t>
            </a:r>
          </a:p>
        </p:txBody>
      </p:sp>
      <p:sp>
        <p:nvSpPr>
          <p:cNvPr id="334" name="Monitoring jobs can most simply be achieved by printing the logs specified in the run script.…"/>
          <p:cNvSpPr txBox="1"/>
          <p:nvPr>
            <p:ph type="body" idx="1"/>
          </p:nvPr>
        </p:nvSpPr>
        <p:spPr>
          <a:xfrm>
            <a:off x="1206500" y="4248504"/>
            <a:ext cx="21782454" cy="8256012"/>
          </a:xfrm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Monitoring jobs can most simply be achieved by printing the logs specified in the run script.</a:t>
            </a:r>
          </a:p>
          <a:p>
            <a:pPr marL="0" indent="0" algn="ctr" defTabSz="1877520">
              <a:spcBef>
                <a:spcPts val="3400"/>
              </a:spcBef>
              <a:buSzTx/>
              <a:buNone/>
              <a:defRPr sz="369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-o slurm.%j.out</a:t>
            </a:r>
          </a:p>
          <a:p>
            <a:pPr marL="0" indent="0" algn="ctr" defTabSz="1877520">
              <a:spcBef>
                <a:spcPts val="3400"/>
              </a:spcBef>
              <a:buSzTx/>
              <a:buNone/>
              <a:defRPr sz="369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#SBATCH -e slurm.%j.err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This produces two logs per submitted job: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STDOUT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STDERR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t>Many other web/cloud monitoring tools exist (ML focused):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Weights and Biases - </a:t>
            </a:r>
            <a:r>
              <a:rPr>
                <a:hlinkClick r:id="rId2" invalidUrl="" action="" tgtFrame="" tooltip="" history="1" highlightClick="0" endSnd="0"/>
              </a:rPr>
              <a:t>https://wandb.ai</a:t>
            </a:r>
            <a:r>
              <a:t> 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Neptune.ai - </a:t>
            </a:r>
            <a:r>
              <a:rPr>
                <a:hlinkClick r:id="rId3" invalidUrl="" action="" tgtFrame="" tooltip="" history="1" highlightClick="0" endSnd="0"/>
              </a:rPr>
              <a:t>https://neptune.ai</a:t>
            </a:r>
            <a:r>
              <a:t> </a:t>
            </a:r>
          </a:p>
        </p:txBody>
      </p:sp>
      <p:sp>
        <p:nvSpPr>
          <p:cNvPr id="335" name="Monitoring Jobs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Monitoring Jobs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Exercise:…"/>
          <p:cNvSpPr txBox="1"/>
          <p:nvPr>
            <p:ph type="body" idx="1"/>
          </p:nvPr>
        </p:nvSpPr>
        <p:spPr>
          <a:xfrm>
            <a:off x="1206500" y="1778692"/>
            <a:ext cx="21971000" cy="10158616"/>
          </a:xfrm>
          <a:prstGeom prst="rect">
            <a:avLst/>
          </a:prstGeom>
        </p:spPr>
        <p:txBody>
          <a:bodyPr/>
          <a:lstStyle/>
          <a:p>
            <a:pPr defTabSz="2340805">
              <a:defRPr spc="-222" sz="11136"/>
            </a:pPr>
            <a:r>
              <a:t>Exercise:</a:t>
            </a:r>
          </a:p>
          <a:p>
            <a:pPr defTabSz="2340805">
              <a:defRPr spc="-222" sz="11136"/>
            </a:pPr>
          </a:p>
          <a:p>
            <a:pPr defTabSz="2340805">
              <a:defRPr spc="-222" sz="11136"/>
            </a:pPr>
            <a:r>
              <a:t>1. Create a SLURM run script for the PyTorch example</a:t>
            </a:r>
          </a:p>
          <a:p>
            <a:pPr defTabSz="2340805">
              <a:defRPr spc="-222" sz="11136"/>
            </a:pPr>
          </a:p>
          <a:p>
            <a:pPr defTabSz="2340805">
              <a:defRPr spc="-222" sz="11136"/>
            </a:pPr>
            <a:r>
              <a:t>2. Run the script using </a:t>
            </a:r>
          </a:p>
          <a:p>
            <a:pPr defTabSz="2340805">
              <a:defRPr spc="-222" sz="11136"/>
            </a:pPr>
            <a:r>
              <a:t>1 GPU &amp; 1 Node.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. PyTorch ML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C. PyTorch ML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Writing Performant Code"/>
          <p:cNvSpPr txBox="1"/>
          <p:nvPr>
            <p:ph type="title"/>
          </p:nvPr>
        </p:nvSpPr>
        <p:spPr>
          <a:xfrm>
            <a:off x="1206500" y="952500"/>
            <a:ext cx="12012562" cy="1435100"/>
          </a:xfrm>
          <a:prstGeom prst="rect">
            <a:avLst/>
          </a:prstGeom>
        </p:spPr>
        <p:txBody>
          <a:bodyPr/>
          <a:lstStyle>
            <a:lvl1pPr defTabSz="2340805">
              <a:defRPr spc="-163" sz="8160"/>
            </a:lvl1pPr>
          </a:lstStyle>
          <a:p>
            <a:pPr/>
            <a:r>
              <a:t>Writing Performant Code</a:t>
            </a:r>
          </a:p>
        </p:txBody>
      </p:sp>
      <p:sp>
        <p:nvSpPr>
          <p:cNvPr id="342" name="Using more than 1 GPU…"/>
          <p:cNvSpPr txBox="1"/>
          <p:nvPr>
            <p:ph type="body" sz="half" idx="1"/>
          </p:nvPr>
        </p:nvSpPr>
        <p:spPr>
          <a:xfrm>
            <a:off x="1206500" y="4248504"/>
            <a:ext cx="10045794" cy="8256012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Using more than 1 GPU</a:t>
            </a:r>
            <a:endParaRPr sz="1104"/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When requesting more than 1 GPU ensure your code is configured to utilise the additional GPU’s</a:t>
            </a:r>
            <a:endParaRPr sz="1104"/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By default PyTorch will only use 1 GPU.</a:t>
            </a:r>
            <a:endParaRPr sz="1104"/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To use multiple GPUs on one node implement DataParallel.</a:t>
            </a:r>
            <a:endParaRPr sz="1104"/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rPr u="sng">
                <a:hlinkClick r:id="rId2" invalidUrl="" action="" tgtFrame="" tooltip="" history="1" highlightClick="0" endSnd="0"/>
              </a:rPr>
              <a:t>https://pytorch.org/docs/stable/generated/torch.nn.DataParallel.html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</p:txBody>
      </p:sp>
      <p:sp>
        <p:nvSpPr>
          <p:cNvPr id="343" name="Distributed Computation"/>
          <p:cNvSpPr txBox="1"/>
          <p:nvPr/>
        </p:nvSpPr>
        <p:spPr>
          <a:xfrm>
            <a:off x="1206500" y="2245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Distributed Computation</a:t>
            </a:r>
          </a:p>
        </p:txBody>
      </p:sp>
      <p:sp>
        <p:nvSpPr>
          <p:cNvPr id="344" name="Using more than 1 Node (Advanced)…"/>
          <p:cNvSpPr txBox="1"/>
          <p:nvPr/>
        </p:nvSpPr>
        <p:spPr>
          <a:xfrm>
            <a:off x="12256032" y="4248504"/>
            <a:ext cx="1073877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243271">
              <a:spcBef>
                <a:spcPts val="4100"/>
              </a:spcBef>
              <a:defRPr sz="4416"/>
            </a:pPr>
            <a:r>
              <a:t>Using more than 1 Node (</a:t>
            </a:r>
            <a:r>
              <a:rPr i="1"/>
              <a:t>Advanced</a:t>
            </a:r>
            <a:r>
              <a:t>)</a:t>
            </a:r>
            <a:endParaRPr sz="1104"/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/>
            </a:pPr>
            <a:r>
              <a:t>When requesting more than 1 node ensure your code is written with distributed computation.</a:t>
            </a:r>
            <a:endParaRPr sz="1104"/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/>
            </a:pPr>
            <a:r>
              <a:t>By default PyTorch will run separate processes on each node.</a:t>
            </a:r>
            <a:endParaRPr sz="1104"/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/>
            </a:pPr>
            <a:r>
              <a:t>To use multiple nodes, ensure your code communicates across nodes.</a:t>
            </a:r>
            <a:endParaRPr sz="1104"/>
          </a:p>
          <a:p>
            <a:pPr defTabSz="2243271">
              <a:spcBef>
                <a:spcPts val="4100"/>
              </a:spcBef>
              <a:defRPr sz="4416"/>
            </a:pPr>
            <a:r>
              <a:rPr u="sng">
                <a:hlinkClick r:id="rId3" invalidUrl="" action="" tgtFrame="" tooltip="" history="1" highlightClick="0" endSnd="0"/>
              </a:rPr>
              <a:t>https://pytorch.org/tutorials/intermediate/ddp_tutorial.html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Maxwell</a:t>
            </a:r>
          </a:p>
        </p:txBody>
      </p:sp>
      <p:sp>
        <p:nvSpPr>
          <p:cNvPr id="182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83" name="Maxwell is a Linux supercomputing cluster housed in the University of Aberdeen, Edward Wright Datacenter.…"/>
          <p:cNvSpPr txBox="1"/>
          <p:nvPr>
            <p:ph type="body" sz="half" idx="1"/>
          </p:nvPr>
        </p:nvSpPr>
        <p:spPr>
          <a:xfrm>
            <a:off x="1206500" y="4248504"/>
            <a:ext cx="14176574" cy="8256012"/>
          </a:xfrm>
          <a:prstGeom prst="rect">
            <a:avLst/>
          </a:prstGeom>
        </p:spPr>
        <p:txBody>
          <a:bodyPr/>
          <a:lstStyle/>
          <a:p>
            <a:pPr marL="0" indent="0" defTabSz="2292038">
              <a:spcBef>
                <a:spcPts val="4200"/>
              </a:spcBef>
              <a:buSzTx/>
              <a:buNone/>
              <a:defRPr sz="4512"/>
            </a:pPr>
            <a:r>
              <a:t>Maxwell is a Linux supercomputing cluster housed in the University of Aberdeen, Edward Wright Datacenter.</a:t>
            </a:r>
            <a:endParaRPr sz="1128"/>
          </a:p>
          <a:p>
            <a:pPr marL="0" indent="0" defTabSz="2292038">
              <a:spcBef>
                <a:spcPts val="4200"/>
              </a:spcBef>
              <a:buSzTx/>
              <a:buNone/>
              <a:defRPr sz="4512"/>
            </a:pPr>
            <a:r>
              <a:t>It is designed for running high computational workloads for simulation, modelling and training.</a:t>
            </a:r>
            <a:endParaRPr sz="1128"/>
          </a:p>
          <a:p>
            <a:pPr marL="0" indent="0" defTabSz="2292038">
              <a:spcBef>
                <a:spcPts val="4200"/>
              </a:spcBef>
              <a:buSzTx/>
              <a:buNone/>
              <a:defRPr sz="4512"/>
            </a:pPr>
            <a:r>
              <a:rPr b="1"/>
              <a:t>NOT</a:t>
            </a:r>
            <a:r>
              <a:t> a development environment.</a:t>
            </a:r>
            <a:endParaRPr sz="1128"/>
          </a:p>
          <a:p>
            <a:pPr marL="0" indent="0" defTabSz="2292038">
              <a:spcBef>
                <a:spcPts val="4200"/>
              </a:spcBef>
              <a:buSzTx/>
              <a:buNone/>
              <a:defRPr sz="4512"/>
            </a:pPr>
            <a:r>
              <a:rPr b="1"/>
              <a:t>NOT</a:t>
            </a:r>
            <a:r>
              <a:t> designed to host/interface model inference.</a:t>
            </a:r>
            <a:endParaRPr sz="1128"/>
          </a:p>
          <a:p>
            <a:pPr marL="0" indent="0" defTabSz="2292038">
              <a:spcBef>
                <a:spcPts val="4200"/>
              </a:spcBef>
              <a:buSzTx/>
              <a:buNone/>
              <a:defRPr sz="4512"/>
            </a:pPr>
            <a:r>
              <a:t>It is funded by University of Aberdeen and National Decommissioning Center and operated by external provider OCF.</a:t>
            </a:r>
            <a:r>
              <a:rPr sz="1128"/>
              <a:t> 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3068" y="7298623"/>
            <a:ext cx="9047216" cy="4523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18118" y="4930788"/>
            <a:ext cx="4605117" cy="1791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Additional Resources"/>
          <p:cNvSpPr txBox="1"/>
          <p:nvPr>
            <p:ph type="title"/>
          </p:nvPr>
        </p:nvSpPr>
        <p:spPr>
          <a:xfrm>
            <a:off x="1206500" y="952500"/>
            <a:ext cx="12012562" cy="1435100"/>
          </a:xfrm>
          <a:prstGeom prst="rect">
            <a:avLst/>
          </a:prstGeom>
        </p:spPr>
        <p:txBody>
          <a:bodyPr/>
          <a:lstStyle/>
          <a:p>
            <a:pPr/>
            <a:r>
              <a:t>Additional Resources </a:t>
            </a:r>
          </a:p>
        </p:txBody>
      </p:sp>
      <p:sp>
        <p:nvSpPr>
          <p:cNvPr id="347" name="SLURM: https://slurm.schedmd.com/quickstart.html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SLURM: </a:t>
            </a:r>
            <a:r>
              <a:rPr>
                <a:hlinkClick r:id="rId2" invalidUrl="" action="" tgtFrame="" tooltip="" history="1" highlightClick="0" endSnd="0"/>
              </a:rPr>
              <a:t>https://slurm.schedmd.com/quickstart.html</a:t>
            </a:r>
          </a:p>
          <a:p>
            <a:pPr/>
            <a:r>
              <a:t>Interactive Allocation: </a:t>
            </a:r>
            <a:r>
              <a:rPr>
                <a:hlinkClick r:id="rId3" invalidUrl="" action="" tgtFrame="" tooltip="" history="1" highlightClick="0" endSnd="0"/>
              </a:rPr>
              <a:t>https://engaging-web.mit.edu/eofe-wiki/slurm/srun/</a:t>
            </a:r>
            <a:r>
              <a:t> </a:t>
            </a:r>
          </a:p>
          <a:p>
            <a:pPr/>
            <a:r>
              <a:t>Jupyter Notebooks: </a:t>
            </a:r>
            <a:r>
              <a:rPr>
                <a:hlinkClick r:id="rId4" invalidUrl="" action="" tgtFrame="" tooltip="" history="1" highlightClick="0" endSnd="0"/>
              </a:rPr>
              <a:t>https://nero-docs.stanford.edu/jupyter-slurm.html</a:t>
            </a:r>
          </a:p>
          <a:p>
            <a:pPr/>
            <a:r>
              <a:t>ChatGPT for SLURM </a:t>
            </a:r>
          </a:p>
          <a:p>
            <a:pPr/>
            <a:r>
              <a:t>University Information: </a:t>
            </a:r>
            <a:r>
              <a:rPr>
                <a:hlinkClick r:id="rId5" invalidUrl="" action="" tgtFrame="" tooltip="" history="1" highlightClick="0" endSnd="0"/>
              </a:rPr>
              <a:t>https://www.abdn.ac.uk/research/digital-research/hpc-for-research-1097.php</a:t>
            </a:r>
            <a:r>
              <a:t> </a:t>
            </a:r>
          </a:p>
          <a:p>
            <a:pPr/>
            <a:r>
              <a:t>Written Guide: </a:t>
            </a:r>
            <a:r>
              <a:rPr>
                <a:hlinkClick r:id="rId6" invalidUrl="" action="" tgtFrame="" tooltip="" history="1" highlightClick="0" endSnd="0"/>
              </a:rPr>
              <a:t>https://github.com/AidenDurrant/abdn-hpc</a:t>
            </a: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xercise:…"/>
          <p:cNvSpPr txBox="1"/>
          <p:nvPr>
            <p:ph type="body" idx="1"/>
          </p:nvPr>
        </p:nvSpPr>
        <p:spPr>
          <a:xfrm>
            <a:off x="1206500" y="1778692"/>
            <a:ext cx="21971000" cy="10158616"/>
          </a:xfrm>
          <a:prstGeom prst="rect">
            <a:avLst/>
          </a:prstGeom>
        </p:spPr>
        <p:txBody>
          <a:bodyPr/>
          <a:lstStyle/>
          <a:p>
            <a:pPr/>
            <a:r>
              <a:t>Exercise:</a:t>
            </a:r>
          </a:p>
          <a:p>
            <a:pPr/>
          </a:p>
          <a:p>
            <a:pPr/>
            <a:r>
              <a:t>1. Experiment with creating a small script that uses what we learnt today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Bonus Exercise:…"/>
          <p:cNvSpPr txBox="1"/>
          <p:nvPr>
            <p:ph type="body" idx="1"/>
          </p:nvPr>
        </p:nvSpPr>
        <p:spPr>
          <a:xfrm>
            <a:off x="1206500" y="1778692"/>
            <a:ext cx="21971000" cy="10158616"/>
          </a:xfrm>
          <a:prstGeom prst="rect">
            <a:avLst/>
          </a:prstGeom>
        </p:spPr>
        <p:txBody>
          <a:bodyPr/>
          <a:lstStyle/>
          <a:p>
            <a:pPr/>
            <a:r>
              <a:t>Bonus Exercise:</a:t>
            </a:r>
          </a:p>
          <a:p>
            <a:pPr/>
          </a:p>
          <a:p>
            <a:pPr/>
            <a:r>
              <a:t>1. Explore the use of cloud experiment trackers </a:t>
            </a:r>
          </a:p>
          <a:p>
            <a:pPr/>
            <a:r>
              <a:t>(e.g. Neptune.ai or wandb.ai)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Maxwell</a:t>
            </a:r>
          </a:p>
        </p:txBody>
      </p:sp>
      <p:sp>
        <p:nvSpPr>
          <p:cNvPr id="188" name="Recourses Availa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Recourses Available</a:t>
            </a:r>
          </a:p>
        </p:txBody>
      </p:sp>
      <p:sp>
        <p:nvSpPr>
          <p:cNvPr id="189" name="1 Petabyte of tiered storag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600"/>
            </a:pPr>
            <a:r>
              <a:t>1 Petabyte of tiered storage</a:t>
            </a:r>
          </a:p>
          <a:p>
            <a:pPr>
              <a:defRPr sz="4600"/>
            </a:pPr>
            <a:r>
              <a:t>Each user 1TB</a:t>
            </a:r>
          </a:p>
          <a:p>
            <a:pPr marL="0" indent="0">
              <a:buSzTx/>
              <a:buNone/>
              <a:defRPr b="1" sz="4600"/>
            </a:pPr>
            <a:r>
              <a:t>HPC optimised software</a:t>
            </a:r>
          </a:p>
          <a:p>
            <a:pPr marL="584200" indent="-584200">
              <a:defRPr sz="4600"/>
            </a:pPr>
            <a:r>
              <a:t>Environment managers</a:t>
            </a:r>
          </a:p>
          <a:p>
            <a:pPr marL="0" indent="0">
              <a:buSzTx/>
              <a:buNone/>
              <a:defRPr b="1" sz="4600"/>
            </a:pPr>
            <a:r>
              <a:t>Graphical Interface</a:t>
            </a:r>
          </a:p>
          <a:p>
            <a:pPr>
              <a:defRPr sz="4600"/>
            </a:pPr>
            <a:r>
              <a:t>Galaxy Server</a:t>
            </a:r>
          </a:p>
        </p:txBody>
      </p:sp>
      <p:sp>
        <p:nvSpPr>
          <p:cNvPr id="190" name="CPU (compute) Nodes:…"/>
          <p:cNvSpPr txBox="1"/>
          <p:nvPr/>
        </p:nvSpPr>
        <p:spPr>
          <a:xfrm>
            <a:off x="12735917" y="2414148"/>
            <a:ext cx="9779001" cy="1007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267655">
              <a:spcBef>
                <a:spcPts val="4100"/>
              </a:spcBef>
              <a:defRPr b="1" sz="4464"/>
            </a:pPr>
            <a:r>
              <a:t>CPU (compute) Nodes:</a:t>
            </a:r>
          </a:p>
          <a:p>
            <a:pPr marL="485938" indent="-485938" defTabSz="2267655">
              <a:spcBef>
                <a:spcPts val="4100"/>
              </a:spcBef>
              <a:buSzPct val="123000"/>
              <a:buChar char="•"/>
              <a:defRPr sz="4464"/>
            </a:pPr>
            <a:r>
              <a:t>11 x Compute Nodes</a:t>
            </a:r>
          </a:p>
          <a:p>
            <a:pPr defTabSz="2267655">
              <a:spcBef>
                <a:spcPts val="4100"/>
              </a:spcBef>
              <a:defRPr b="1" sz="4464"/>
            </a:pPr>
            <a:r>
              <a:t>High Memory Nodes:</a:t>
            </a:r>
          </a:p>
          <a:p>
            <a:pPr marL="485938" indent="-485938" defTabSz="2267655">
              <a:spcBef>
                <a:spcPts val="4100"/>
              </a:spcBef>
              <a:buSzPct val="123000"/>
              <a:buChar char="•"/>
              <a:defRPr sz="4464"/>
            </a:pPr>
            <a:r>
              <a:t>11 x High Memory Nodes</a:t>
            </a:r>
          </a:p>
          <a:p>
            <a:pPr marL="485938" indent="-485938" defTabSz="2267655">
              <a:spcBef>
                <a:spcPts val="4100"/>
              </a:spcBef>
              <a:buSzPct val="123000"/>
              <a:buChar char="•"/>
              <a:defRPr sz="4464"/>
            </a:pPr>
            <a:r>
              <a:t>1 x Very High Memory Node (3TB)</a:t>
            </a:r>
          </a:p>
          <a:p>
            <a:pPr defTabSz="2267655">
              <a:spcBef>
                <a:spcPts val="4100"/>
              </a:spcBef>
              <a:defRPr b="1" sz="4464"/>
            </a:pPr>
            <a:r>
              <a:t>GPU Nodes:</a:t>
            </a:r>
          </a:p>
          <a:p>
            <a:pPr marL="485938" indent="-485938" defTabSz="2267655">
              <a:spcBef>
                <a:spcPts val="4100"/>
              </a:spcBef>
              <a:buSzPct val="123000"/>
              <a:buChar char="•"/>
              <a:defRPr sz="4464"/>
            </a:pPr>
            <a:r>
              <a:t>4 x 2080ti nodes (2 x 12GB RTX 2080ti per node)</a:t>
            </a:r>
          </a:p>
          <a:p>
            <a:pPr marL="485938" indent="-485938" defTabSz="2267655">
              <a:spcBef>
                <a:spcPts val="4100"/>
              </a:spcBef>
              <a:buSzPct val="123000"/>
              <a:buChar char="•"/>
              <a:defRPr sz="4464"/>
            </a:pPr>
            <a:r>
              <a:t>4 x A100 nodes (3 x 80GB A100 per 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Maxwell</a:t>
            </a:r>
          </a:p>
        </p:txBody>
      </p:sp>
      <p:sp>
        <p:nvSpPr>
          <p:cNvPr id="193" name="Student Usage/Alloc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Student Usage/Allocation</a:t>
            </a:r>
          </a:p>
        </p:txBody>
      </p:sp>
      <p:sp>
        <p:nvSpPr>
          <p:cNvPr id="194" name="Each student as part of SUSTAIN will receive 3000 core hours as default.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5600"/>
            </a:pPr>
            <a:r>
              <a:t>Each student as part of SUSTAIN will receive 3000 core hours as default.</a:t>
            </a:r>
          </a:p>
          <a:p>
            <a:pPr marL="0" indent="0" algn="ctr">
              <a:buSzTx/>
              <a:buNone/>
              <a:defRPr b="1" sz="5600"/>
            </a:pPr>
          </a:p>
          <a:p>
            <a:pPr marL="0" indent="0" algn="ctr">
              <a:buSzTx/>
              <a:buNone/>
              <a:defRPr b="1" sz="5600"/>
            </a:pPr>
            <a:r>
              <a:t>If more is required, please consult with your supervisory team to purchase more credited hours.</a:t>
            </a:r>
          </a:p>
          <a:p>
            <a:pPr marL="0" indent="0" algn="ctr">
              <a:buSzTx/>
              <a:buNone/>
              <a:defRPr sz="5600"/>
            </a:pPr>
            <a:r>
              <a:t>Aberdeen HPC is costed at £0.10 per core/GPU hour.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Maxwell</a:t>
            </a:r>
          </a:p>
        </p:txBody>
      </p:sp>
      <p:sp>
        <p:nvSpPr>
          <p:cNvPr id="197" name="Fair Use Polic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Fair Use Policy</a:t>
            </a:r>
          </a:p>
        </p:txBody>
      </p:sp>
      <p:sp>
        <p:nvSpPr>
          <p:cNvPr id="198" name="Be courteous of the duration for which run jobs, and how much resource you request.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r>
              <a:t>Be courteous of the duration for which run jobs, and how much resource you request.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endParaRPr sz="1116"/>
          </a:p>
          <a:p>
            <a:pPr marL="0" indent="0" defTabSz="2267655">
              <a:spcBef>
                <a:spcPts val="4100"/>
              </a:spcBef>
              <a:buSzTx/>
              <a:buNone/>
              <a:defRPr sz="4464"/>
            </a:pPr>
            <a:r>
              <a:t>If your job requires computation that is longer than 24 hours, you must handle it within the code/script.</a:t>
            </a:r>
            <a:endParaRPr sz="1116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Checkpointing </a:t>
            </a:r>
            <a:endParaRPr sz="1116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Save and Resume</a:t>
            </a:r>
            <a:endParaRPr sz="1116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Detection of resume checkpoint</a:t>
            </a:r>
            <a:endParaRPr sz="1116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Auto-Requeue SLURM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arbon U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Carbon Usage</a:t>
            </a:r>
          </a:p>
        </p:txBody>
      </p:sp>
      <p:sp>
        <p:nvSpPr>
          <p:cNvPr id="201" name="HPC Impa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HPC Impact</a:t>
            </a:r>
          </a:p>
        </p:txBody>
      </p:sp>
      <p:sp>
        <p:nvSpPr>
          <p:cNvPr id="202" name="The S in SUSTAIN is Sustainable, so we have to ensure our compute follows suit.…"/>
          <p:cNvSpPr txBox="1"/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600"/>
            </a:pPr>
            <a:r>
              <a:t>The S in SUSTAIN is Sustainable, so we have to ensure our compute follows suit.</a:t>
            </a:r>
          </a:p>
          <a:p>
            <a:pPr marL="0" indent="0">
              <a:buSzTx/>
              <a:buNone/>
              <a:defRPr sz="4600"/>
            </a:pPr>
            <a:r>
              <a:t>The Maxwell HPC fortunately employs a large amount of renewable energy from the Scottish power grid. </a:t>
            </a:r>
          </a:p>
          <a:p>
            <a:pPr marL="0" indent="0" algn="ctr">
              <a:buSzTx/>
              <a:buNone/>
              <a:defRPr sz="4600"/>
            </a:pPr>
            <a:r>
              <a:rPr u="sng">
                <a:hlinkClick r:id="rId2" invalidUrl="" action="" tgtFrame="" tooltip="" history="1" highlightClick="0" endSnd="0"/>
              </a:rPr>
              <a:t>https://mlco2.github.io</a:t>
            </a:r>
            <a:r>
              <a:t> </a:t>
            </a:r>
          </a:p>
          <a:p>
            <a:pPr marL="0" indent="0">
              <a:buSzTx/>
              <a:buNone/>
              <a:defRPr sz="4600"/>
            </a:pPr>
            <a:r>
              <a:t>For example,</a:t>
            </a:r>
          </a:p>
          <a:p>
            <a:pPr marL="0" indent="0" algn="ctr">
              <a:buSzTx/>
              <a:buNone/>
              <a:defRPr sz="4600"/>
            </a:pPr>
            <a:r>
              <a:t>A100 80GB GPU, 100 GPU hours, AWS, London Server = 15.5 Kg CO2 eq.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. Basic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A. Basic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ccessing Maxw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Maxwell</a:t>
            </a:r>
          </a:p>
        </p:txBody>
      </p:sp>
      <p:sp>
        <p:nvSpPr>
          <p:cNvPr id="207" name="You should have been assigned a University of Aberdeen login…"/>
          <p:cNvSpPr txBox="1"/>
          <p:nvPr>
            <p:ph type="body" sz="half" idx="1"/>
          </p:nvPr>
        </p:nvSpPr>
        <p:spPr>
          <a:xfrm>
            <a:off x="1206500" y="4248504"/>
            <a:ext cx="10063404" cy="8256012"/>
          </a:xfrm>
          <a:prstGeom prst="rect">
            <a:avLst/>
          </a:prstGeom>
        </p:spPr>
        <p:txBody>
          <a:bodyPr/>
          <a:lstStyle/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5225"/>
            </a:pPr>
            <a:r>
              <a:t>You should have been assigned a University of Aberdeen login</a:t>
            </a:r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5225"/>
            </a:pPr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z="5225"/>
            </a:pPr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5225"/>
            </a:pPr>
            <a:r>
              <a:t>Head to:</a:t>
            </a:r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5225"/>
            </a:pPr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https://remote.abdn.ac.uk</a:t>
            </a:r>
            <a:r>
              <a:rPr b="0"/>
              <a:t> </a:t>
            </a:r>
            <a:endParaRPr b="0"/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5225"/>
            </a:pPr>
            <a:endParaRPr b="0"/>
          </a:p>
          <a:p>
            <a: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5225"/>
            </a:pPr>
            <a:r>
              <a:rPr b="0"/>
              <a:t>Use your Aberdeen Credentials and Log In</a:t>
            </a:r>
            <a:endParaRPr b="0"/>
          </a:p>
        </p:txBody>
      </p:sp>
      <p:pic>
        <p:nvPicPr>
          <p:cNvPr id="208" name="Screenshot 2025-01-29 at 10.27.01.png" descr="Screenshot 2025-01-29 at 10.27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9912" y="4131904"/>
            <a:ext cx="8870846" cy="848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