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68" r:id="rId4"/>
    <p:sldId id="257" r:id="rId5"/>
    <p:sldId id="259" r:id="rId6"/>
    <p:sldId id="260" r:id="rId7"/>
    <p:sldId id="258" r:id="rId8"/>
    <p:sldId id="261" r:id="rId9"/>
    <p:sldId id="265" r:id="rId10"/>
    <p:sldId id="262" r:id="rId11"/>
    <p:sldId id="263" r:id="rId12"/>
    <p:sldId id="264"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23"/>
    <p:restoredTop sz="94648"/>
  </p:normalViewPr>
  <p:slideViewPr>
    <p:cSldViewPr snapToGrid="0" snapToObjects="1">
      <p:cViewPr>
        <p:scale>
          <a:sx n="132" d="100"/>
          <a:sy n="132" d="100"/>
        </p:scale>
        <p:origin x="-616" y="7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EE4D38-2244-B54A-B77D-39386F580E72}" type="datetimeFigureOut">
              <a:rPr lang="en-US" smtClean="0"/>
              <a:pPr/>
              <a:t>4/3/17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E4D38-2244-B54A-B77D-39386F580E72}" type="datetimeFigureOut">
              <a:rPr lang="en-US" smtClean="0"/>
              <a:pPr/>
              <a:t>4/3/17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E4D38-2244-B54A-B77D-39386F580E72}" type="datetimeFigureOut">
              <a:rPr lang="en-US" smtClean="0"/>
              <a:pPr/>
              <a:t>4/3/17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E4D38-2244-B54A-B77D-39386F580E72}" type="datetimeFigureOut">
              <a:rPr lang="en-US" smtClean="0"/>
              <a:pPr/>
              <a:t>4/3/17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E4D38-2244-B54A-B77D-39386F580E72}" type="datetimeFigureOut">
              <a:rPr lang="en-US" smtClean="0"/>
              <a:pPr/>
              <a:t>4/3/17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EE4D38-2244-B54A-B77D-39386F580E72}" type="datetimeFigureOut">
              <a:rPr lang="en-US" smtClean="0"/>
              <a:pPr/>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EE4D38-2244-B54A-B77D-39386F580E72}" type="datetimeFigureOut">
              <a:rPr lang="en-US" smtClean="0"/>
              <a:pPr/>
              <a:t>4/3/17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EE4D38-2244-B54A-B77D-39386F580E72}" type="datetimeFigureOut">
              <a:rPr lang="en-US" smtClean="0"/>
              <a:pPr/>
              <a:t>4/3/17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E4D38-2244-B54A-B77D-39386F580E72}" type="datetimeFigureOut">
              <a:rPr lang="en-US" smtClean="0"/>
              <a:pPr/>
              <a:t>4/3/17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E4D38-2244-B54A-B77D-39386F580E72}" type="datetimeFigureOut">
              <a:rPr lang="en-US" smtClean="0"/>
              <a:pPr/>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E4D38-2244-B54A-B77D-39386F580E72}" type="datetimeFigureOut">
              <a:rPr lang="en-US" smtClean="0"/>
              <a:pPr/>
              <a:t>4/3/17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CBBE-5249-8C40-9198-E1137C8C3B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E4D38-2244-B54A-B77D-39386F580E72}" type="datetimeFigureOut">
              <a:rPr lang="en-US" smtClean="0"/>
              <a:pPr/>
              <a:t>4/3/17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FCBBE-5249-8C40-9198-E1137C8C3BDC}" type="slidenum">
              <a:rPr lang="en-US" smtClean="0"/>
              <a:pPr/>
              <a:t>‹#›</a:t>
            </a:fld>
            <a:endParaRPr lang="en-US"/>
          </a:p>
        </p:txBody>
      </p:sp>
    </p:spTree>
    <p:extLst>
      <p:ext uri="{BB962C8B-B14F-4D97-AF65-F5344CB8AC3E}">
        <p14:creationId xmlns:p14="http://schemas.microsoft.com/office/powerpoint/2010/main" val="2005246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USTAIN-COST-Action-Norwich/JW_demo_files" TargetMode="External"/><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163" y="1125164"/>
            <a:ext cx="6747310" cy="3046988"/>
          </a:xfrm>
          <a:prstGeom prst="rect">
            <a:avLst/>
          </a:prstGeom>
        </p:spPr>
        <p:txBody>
          <a:bodyPr wrap="square">
            <a:spAutoFit/>
          </a:bodyPr>
          <a:lstStyle/>
          <a:p>
            <a:pPr algn="ctr"/>
            <a:r>
              <a:rPr lang="en-US" sz="2400" b="1" dirty="0">
                <a:latin typeface="Helvetica" charset="0"/>
              </a:rPr>
              <a:t>Plant </a:t>
            </a:r>
            <a:r>
              <a:rPr lang="en-US" sz="2400" b="1" dirty="0" err="1" smtClean="0">
                <a:latin typeface="Helvetica" charset="0"/>
              </a:rPr>
              <a:t>Pathogenomics</a:t>
            </a:r>
            <a:endParaRPr lang="en-US" sz="2400" b="1" dirty="0" smtClean="0">
              <a:latin typeface="Helvetica" charset="0"/>
            </a:endParaRPr>
          </a:p>
          <a:p>
            <a:pPr algn="ctr"/>
            <a:endParaRPr lang="en-US" sz="2400" b="1" dirty="0" smtClean="0">
              <a:latin typeface="Helvetica" charset="0"/>
            </a:endParaRPr>
          </a:p>
          <a:p>
            <a:pPr algn="ctr"/>
            <a:r>
              <a:rPr lang="en-US" sz="2400" dirty="0" smtClean="0">
                <a:latin typeface="Helvetica" charset="0"/>
              </a:rPr>
              <a:t>Training </a:t>
            </a:r>
            <a:r>
              <a:rPr lang="en-US" sz="2400" dirty="0">
                <a:latin typeface="Helvetica" charset="0"/>
              </a:rPr>
              <a:t>School of the COST </a:t>
            </a:r>
            <a:r>
              <a:rPr lang="en-US" sz="2400" dirty="0" smtClean="0">
                <a:latin typeface="Helvetica" charset="0"/>
              </a:rPr>
              <a:t>Action SUSTAIN on</a:t>
            </a:r>
            <a:endParaRPr lang="en-US" sz="2400" dirty="0">
              <a:latin typeface="Helvetica" charset="0"/>
            </a:endParaRPr>
          </a:p>
          <a:p>
            <a:pPr algn="ctr"/>
            <a:r>
              <a:rPr lang="en-US" sz="2400" dirty="0" smtClean="0">
                <a:latin typeface="Helvetica" charset="0"/>
              </a:rPr>
              <a:t>Genomics </a:t>
            </a:r>
            <a:r>
              <a:rPr lang="en-US" sz="2400" dirty="0">
                <a:latin typeface="Helvetica" charset="0"/>
              </a:rPr>
              <a:t>of </a:t>
            </a:r>
            <a:r>
              <a:rPr lang="en-US" sz="2400" dirty="0" smtClean="0">
                <a:latin typeface="Helvetica" charset="0"/>
              </a:rPr>
              <a:t>Plant Pathogens</a:t>
            </a:r>
          </a:p>
          <a:p>
            <a:pPr algn="ctr"/>
            <a:endParaRPr lang="en-US" sz="2400" dirty="0">
              <a:latin typeface="Helvetica" charset="0"/>
            </a:endParaRPr>
          </a:p>
          <a:p>
            <a:pPr algn="ctr"/>
            <a:endParaRPr lang="en-US" sz="2400" dirty="0" smtClean="0">
              <a:latin typeface="Helvetica" charset="0"/>
            </a:endParaRPr>
          </a:p>
          <a:p>
            <a:pPr algn="ctr"/>
            <a:r>
              <a:rPr lang="en-US" sz="2400" dirty="0" smtClean="0">
                <a:latin typeface="Helvetica" charset="0"/>
              </a:rPr>
              <a:t>April </a:t>
            </a:r>
            <a:r>
              <a:rPr lang="en-US" sz="2400" dirty="0">
                <a:latin typeface="Helvetica" charset="0"/>
              </a:rPr>
              <a:t>3-7, 2016 in Norwich, United Kingdom</a:t>
            </a:r>
            <a:endParaRPr lang="en-US" sz="2400" dirty="0">
              <a:effectLst/>
              <a:latin typeface="Helvetica" charset="0"/>
            </a:endParaRPr>
          </a:p>
        </p:txBody>
      </p:sp>
      <p:sp>
        <p:nvSpPr>
          <p:cNvPr id="3" name="TextBox 2"/>
          <p:cNvSpPr txBox="1"/>
          <p:nvPr/>
        </p:nvSpPr>
        <p:spPr>
          <a:xfrm>
            <a:off x="4209938" y="5188017"/>
            <a:ext cx="1041760" cy="523220"/>
          </a:xfrm>
          <a:prstGeom prst="rect">
            <a:avLst/>
          </a:prstGeom>
          <a:noFill/>
        </p:spPr>
        <p:txBody>
          <a:bodyPr wrap="none" rtlCol="0">
            <a:spAutoFit/>
          </a:bodyPr>
          <a:lstStyle/>
          <a:p>
            <a:r>
              <a:rPr lang="en-US" sz="2800" b="1" dirty="0" smtClean="0"/>
              <a:t>DAY 1</a:t>
            </a:r>
            <a:endParaRPr lang="en-US" sz="2800" b="1" dirty="0"/>
          </a:p>
        </p:txBody>
      </p:sp>
    </p:spTree>
    <p:extLst>
      <p:ext uri="{BB962C8B-B14F-4D97-AF65-F5344CB8AC3E}">
        <p14:creationId xmlns:p14="http://schemas.microsoft.com/office/powerpoint/2010/main" val="2025646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291" y="333798"/>
            <a:ext cx="8334666" cy="1323439"/>
          </a:xfrm>
          <a:prstGeom prst="rect">
            <a:avLst/>
          </a:prstGeom>
        </p:spPr>
        <p:txBody>
          <a:bodyPr wrap="square">
            <a:spAutoFit/>
          </a:bodyPr>
          <a:lstStyle/>
          <a:p>
            <a:r>
              <a:rPr lang="en-US" sz="4000" dirty="0" smtClean="0"/>
              <a:t>Mapping reads to reference sequences with Bowtie and </a:t>
            </a:r>
            <a:r>
              <a:rPr lang="en-US" sz="4000" dirty="0" err="1" smtClean="0"/>
              <a:t>TopHat</a:t>
            </a:r>
            <a:endParaRPr lang="en-US" sz="4000" dirty="0"/>
          </a:p>
        </p:txBody>
      </p:sp>
      <p:sp>
        <p:nvSpPr>
          <p:cNvPr id="4" name="Rectangle 3"/>
          <p:cNvSpPr/>
          <p:nvPr/>
        </p:nvSpPr>
        <p:spPr>
          <a:xfrm>
            <a:off x="847109" y="3257709"/>
            <a:ext cx="7661030" cy="1200329"/>
          </a:xfrm>
          <a:prstGeom prst="rect">
            <a:avLst/>
          </a:prstGeom>
        </p:spPr>
        <p:txBody>
          <a:bodyPr wrap="square">
            <a:spAutoFit/>
          </a:bodyPr>
          <a:lstStyle/>
          <a:p>
            <a:r>
              <a:rPr lang="en-US" dirty="0" err="1"/>
              <a:t>TopHat</a:t>
            </a:r>
            <a:r>
              <a:rPr lang="en-US" dirty="0"/>
              <a:t> is a fast splice junction mapper for RNA-</a:t>
            </a:r>
            <a:r>
              <a:rPr lang="en-US" dirty="0" err="1"/>
              <a:t>Seq</a:t>
            </a:r>
            <a:r>
              <a:rPr lang="en-US" dirty="0"/>
              <a:t> reads. It aligns RNA-</a:t>
            </a:r>
            <a:r>
              <a:rPr lang="en-US" dirty="0" err="1"/>
              <a:t>Seq</a:t>
            </a:r>
            <a:r>
              <a:rPr lang="en-US" dirty="0"/>
              <a:t> reads to </a:t>
            </a:r>
            <a:r>
              <a:rPr lang="en-US" dirty="0" smtClean="0"/>
              <a:t>genomes </a:t>
            </a:r>
            <a:r>
              <a:rPr lang="en-US" dirty="0"/>
              <a:t>using the ultra high-throughput short read aligner Bowtie, and then analyzes the mapping results to identify splice junctions between exons. </a:t>
            </a:r>
            <a:endParaRPr lang="en-US" b="1" dirty="0"/>
          </a:p>
        </p:txBody>
      </p:sp>
      <p:sp>
        <p:nvSpPr>
          <p:cNvPr id="8" name="Rectangle 7"/>
          <p:cNvSpPr/>
          <p:nvPr/>
        </p:nvSpPr>
        <p:spPr>
          <a:xfrm>
            <a:off x="2042968" y="5640589"/>
            <a:ext cx="4798686" cy="369332"/>
          </a:xfrm>
          <a:prstGeom prst="rect">
            <a:avLst/>
          </a:prstGeom>
        </p:spPr>
        <p:txBody>
          <a:bodyPr wrap="none">
            <a:spAutoFit/>
          </a:bodyPr>
          <a:lstStyle/>
          <a:p>
            <a:r>
              <a:rPr lang="en-US" dirty="0"/>
              <a:t>https://</a:t>
            </a:r>
            <a:r>
              <a:rPr lang="en-US" dirty="0" err="1"/>
              <a:t>ccb.jhu.edu</a:t>
            </a:r>
            <a:r>
              <a:rPr lang="en-US" dirty="0"/>
              <a:t>/software/</a:t>
            </a:r>
            <a:r>
              <a:rPr lang="en-US" dirty="0" err="1"/>
              <a:t>tophat</a:t>
            </a:r>
            <a:r>
              <a:rPr lang="en-US" dirty="0"/>
              <a:t>/</a:t>
            </a:r>
            <a:r>
              <a:rPr lang="en-US" dirty="0" err="1"/>
              <a:t>index.shtml</a:t>
            </a:r>
            <a:endParaRPr lang="en-US" dirty="0"/>
          </a:p>
        </p:txBody>
      </p:sp>
      <p:sp>
        <p:nvSpPr>
          <p:cNvPr id="9" name="Rectangle 8"/>
          <p:cNvSpPr/>
          <p:nvPr/>
        </p:nvSpPr>
        <p:spPr>
          <a:xfrm>
            <a:off x="709247" y="6124335"/>
            <a:ext cx="8135709" cy="523220"/>
          </a:xfrm>
          <a:prstGeom prst="rect">
            <a:avLst/>
          </a:prstGeom>
        </p:spPr>
        <p:txBody>
          <a:bodyPr wrap="square">
            <a:spAutoFit/>
          </a:bodyPr>
          <a:lstStyle/>
          <a:p>
            <a:r>
              <a:rPr lang="en-US" sz="1400" dirty="0" err="1"/>
              <a:t>Trapnell</a:t>
            </a:r>
            <a:r>
              <a:rPr lang="en-US" sz="1400" dirty="0"/>
              <a:t> C, </a:t>
            </a:r>
            <a:r>
              <a:rPr lang="en-US" sz="1400" dirty="0" err="1"/>
              <a:t>Pachter</a:t>
            </a:r>
            <a:r>
              <a:rPr lang="en-US" sz="1400" dirty="0"/>
              <a:t> L, </a:t>
            </a:r>
            <a:r>
              <a:rPr lang="en-US" sz="1400" dirty="0" err="1"/>
              <a:t>Salzberg</a:t>
            </a:r>
            <a:r>
              <a:rPr lang="en-US" sz="1400" dirty="0"/>
              <a:t> SL. </a:t>
            </a:r>
            <a:r>
              <a:rPr lang="en-US" sz="1400" dirty="0" err="1"/>
              <a:t>TopHat</a:t>
            </a:r>
            <a:r>
              <a:rPr lang="en-US" sz="1400" dirty="0"/>
              <a:t>: discovering splice junctions with RNA-Seq. Bioinformatics doi:10.1093/bioinformatics/btp120</a:t>
            </a:r>
          </a:p>
        </p:txBody>
      </p:sp>
      <p:pic>
        <p:nvPicPr>
          <p:cNvPr id="7" name="Picture 6"/>
          <p:cNvPicPr>
            <a:picLocks noChangeAspect="1"/>
          </p:cNvPicPr>
          <p:nvPr/>
        </p:nvPicPr>
        <p:blipFill>
          <a:blip r:embed="rId2"/>
          <a:stretch>
            <a:fillRect/>
          </a:stretch>
        </p:blipFill>
        <p:spPr>
          <a:xfrm>
            <a:off x="709247" y="2013058"/>
            <a:ext cx="3308769" cy="545846"/>
          </a:xfrm>
          <a:prstGeom prst="rect">
            <a:avLst/>
          </a:prstGeom>
        </p:spPr>
      </p:pic>
      <p:pic>
        <p:nvPicPr>
          <p:cNvPr id="10" name="Picture 9"/>
          <p:cNvPicPr>
            <a:picLocks noChangeAspect="1"/>
          </p:cNvPicPr>
          <p:nvPr/>
        </p:nvPicPr>
        <p:blipFill>
          <a:blip r:embed="rId3"/>
          <a:stretch>
            <a:fillRect/>
          </a:stretch>
        </p:blipFill>
        <p:spPr>
          <a:xfrm>
            <a:off x="4954535" y="2015841"/>
            <a:ext cx="2436027" cy="543063"/>
          </a:xfrm>
          <a:prstGeom prst="rect">
            <a:avLst/>
          </a:prstGeom>
        </p:spPr>
      </p:pic>
    </p:spTree>
    <p:extLst>
      <p:ext uri="{BB962C8B-B14F-4D97-AF65-F5344CB8AC3E}">
        <p14:creationId xmlns:p14="http://schemas.microsoft.com/office/powerpoint/2010/main" val="24435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291" y="333798"/>
            <a:ext cx="8334666" cy="707886"/>
          </a:xfrm>
          <a:prstGeom prst="rect">
            <a:avLst/>
          </a:prstGeom>
        </p:spPr>
        <p:txBody>
          <a:bodyPr wrap="square">
            <a:spAutoFit/>
          </a:bodyPr>
          <a:lstStyle/>
          <a:p>
            <a:r>
              <a:rPr lang="en-US" sz="4000" dirty="0" smtClean="0"/>
              <a:t>Running </a:t>
            </a:r>
            <a:r>
              <a:rPr lang="en-US" sz="4000" dirty="0" err="1" smtClean="0"/>
              <a:t>TopHat</a:t>
            </a:r>
            <a:endParaRPr lang="en-US" sz="4000" dirty="0"/>
          </a:p>
        </p:txBody>
      </p:sp>
      <p:sp>
        <p:nvSpPr>
          <p:cNvPr id="4" name="Rectangle 3"/>
          <p:cNvSpPr/>
          <p:nvPr/>
        </p:nvSpPr>
        <p:spPr>
          <a:xfrm>
            <a:off x="709247" y="1344938"/>
            <a:ext cx="7661030" cy="1477328"/>
          </a:xfrm>
          <a:prstGeom prst="rect">
            <a:avLst/>
          </a:prstGeom>
        </p:spPr>
        <p:txBody>
          <a:bodyPr wrap="square">
            <a:spAutoFit/>
          </a:bodyPr>
          <a:lstStyle/>
          <a:p>
            <a:r>
              <a:rPr lang="en-US" dirty="0" smtClean="0"/>
              <a:t>But first, index </a:t>
            </a:r>
            <a:r>
              <a:rPr lang="en-US" dirty="0"/>
              <a:t>the </a:t>
            </a:r>
            <a:r>
              <a:rPr lang="en-US" dirty="0" smtClean="0"/>
              <a:t>uniORFs_10.fa </a:t>
            </a:r>
            <a:r>
              <a:rPr lang="en-US" dirty="0"/>
              <a:t>file for reference usage in </a:t>
            </a:r>
            <a:r>
              <a:rPr lang="en-US" dirty="0" err="1" smtClean="0"/>
              <a:t>Tophat</a:t>
            </a:r>
            <a:r>
              <a:rPr lang="en-US" dirty="0" smtClean="0"/>
              <a:t>.</a:t>
            </a:r>
          </a:p>
          <a:p>
            <a:r>
              <a:rPr lang="en-US" dirty="0" smtClean="0"/>
              <a:t>Please </a:t>
            </a:r>
            <a:r>
              <a:rPr lang="en-US" dirty="0"/>
              <a:t>note that it is highly recommended that a FASTA file with the sequence(s) the genome being indexed be present in the same directory with the Bowtie index files and having the name &lt;</a:t>
            </a:r>
            <a:r>
              <a:rPr lang="en-US" dirty="0" err="1"/>
              <a:t>genome_index_base</a:t>
            </a:r>
            <a:r>
              <a:rPr lang="en-US" dirty="0"/>
              <a:t>&gt;.fa. If not present, </a:t>
            </a:r>
            <a:r>
              <a:rPr lang="en-US" dirty="0" err="1"/>
              <a:t>TopHat</a:t>
            </a:r>
            <a:r>
              <a:rPr lang="en-US" dirty="0"/>
              <a:t> will automatically rebuild this FASTA file from the Bowtie </a:t>
            </a:r>
            <a:r>
              <a:rPr lang="en-US" dirty="0" smtClean="0"/>
              <a:t>index files.</a:t>
            </a:r>
            <a:endParaRPr lang="en-US" dirty="0"/>
          </a:p>
        </p:txBody>
      </p:sp>
      <p:sp>
        <p:nvSpPr>
          <p:cNvPr id="5" name="Rectangle 4"/>
          <p:cNvSpPr/>
          <p:nvPr/>
        </p:nvSpPr>
        <p:spPr>
          <a:xfrm>
            <a:off x="510291" y="3157764"/>
            <a:ext cx="6677130" cy="307777"/>
          </a:xfrm>
          <a:prstGeom prst="rect">
            <a:avLst/>
          </a:prstGeom>
        </p:spPr>
        <p:txBody>
          <a:bodyPr wrap="square">
            <a:spAutoFit/>
          </a:bodyPr>
          <a:lstStyle/>
          <a:p>
            <a:r>
              <a:rPr lang="en-US" sz="1400" b="1" dirty="0" smtClean="0">
                <a:latin typeface="Courier" charset="0"/>
                <a:ea typeface="Courier" charset="0"/>
                <a:cs typeface="Courier" charset="0"/>
              </a:rPr>
              <a:t>bowtie2-build </a:t>
            </a:r>
            <a:r>
              <a:rPr lang="en-US" sz="1400" b="1" dirty="0">
                <a:latin typeface="Courier" charset="0"/>
                <a:ea typeface="Courier" charset="0"/>
                <a:cs typeface="Courier" charset="0"/>
              </a:rPr>
              <a:t>-f </a:t>
            </a:r>
            <a:r>
              <a:rPr lang="en-US" sz="1400" b="1" dirty="0" smtClean="0">
                <a:latin typeface="Courier" charset="0"/>
                <a:ea typeface="Courier" charset="0"/>
                <a:cs typeface="Courier" charset="0"/>
              </a:rPr>
              <a:t>uniORFs_10.fa uniORFs_10</a:t>
            </a:r>
            <a:endParaRPr lang="en-US" sz="1400" b="1" dirty="0">
              <a:latin typeface="Courier" charset="0"/>
              <a:ea typeface="Courier" charset="0"/>
              <a:cs typeface="Courier" charset="0"/>
            </a:endParaRPr>
          </a:p>
        </p:txBody>
      </p:sp>
      <p:sp>
        <p:nvSpPr>
          <p:cNvPr id="7" name="Rectangle 6"/>
          <p:cNvSpPr/>
          <p:nvPr/>
        </p:nvSpPr>
        <p:spPr>
          <a:xfrm>
            <a:off x="510291" y="4423637"/>
            <a:ext cx="8114097" cy="1169551"/>
          </a:xfrm>
          <a:prstGeom prst="rect">
            <a:avLst/>
          </a:prstGeom>
        </p:spPr>
        <p:txBody>
          <a:bodyPr wrap="square">
            <a:spAutoFit/>
          </a:bodyPr>
          <a:lstStyle/>
          <a:p>
            <a:r>
              <a:rPr lang="en-US" sz="1400" b="1" dirty="0" err="1">
                <a:latin typeface="Courier" charset="0"/>
                <a:ea typeface="Courier" charset="0"/>
                <a:cs typeface="Courier" charset="0"/>
              </a:rPr>
              <a:t>tophat</a:t>
            </a:r>
            <a:r>
              <a:rPr lang="en-US" sz="1400" b="1" dirty="0">
                <a:latin typeface="Courier" charset="0"/>
                <a:ea typeface="Courier" charset="0"/>
                <a:cs typeface="Courier" charset="0"/>
              </a:rPr>
              <a:t> --read-realign-edit-</a:t>
            </a:r>
            <a:r>
              <a:rPr lang="en-US" sz="1400" b="1" dirty="0" err="1">
                <a:latin typeface="Courier" charset="0"/>
                <a:ea typeface="Courier" charset="0"/>
                <a:cs typeface="Courier" charset="0"/>
              </a:rPr>
              <a:t>dist</a:t>
            </a:r>
            <a:r>
              <a:rPr lang="en-US" sz="1400" b="1" dirty="0">
                <a:latin typeface="Courier" charset="0"/>
                <a:ea typeface="Courier" charset="0"/>
                <a:cs typeface="Courier" charset="0"/>
              </a:rPr>
              <a:t> 1000 --mate-inner-</a:t>
            </a:r>
            <a:r>
              <a:rPr lang="en-US" sz="1400" b="1" dirty="0" err="1">
                <a:latin typeface="Courier" charset="0"/>
                <a:ea typeface="Courier" charset="0"/>
                <a:cs typeface="Courier" charset="0"/>
              </a:rPr>
              <a:t>dist</a:t>
            </a:r>
            <a:r>
              <a:rPr lang="en-US" sz="1400" b="1" dirty="0">
                <a:latin typeface="Courier" charset="0"/>
                <a:ea typeface="Courier" charset="0"/>
                <a:cs typeface="Courier" charset="0"/>
              </a:rPr>
              <a:t> 49 --mate-</a:t>
            </a:r>
            <a:r>
              <a:rPr lang="en-US" sz="1400" b="1" dirty="0" err="1">
                <a:latin typeface="Courier" charset="0"/>
                <a:ea typeface="Courier" charset="0"/>
                <a:cs typeface="Courier" charset="0"/>
              </a:rPr>
              <a:t>std</a:t>
            </a:r>
            <a:r>
              <a:rPr lang="en-US" sz="1400" b="1" dirty="0">
                <a:latin typeface="Courier" charset="0"/>
                <a:ea typeface="Courier" charset="0"/>
                <a:cs typeface="Courier" charset="0"/>
              </a:rPr>
              <a:t>-dev 10 -a 8 -m 0 -</a:t>
            </a:r>
            <a:r>
              <a:rPr lang="en-US" sz="1400" b="1" dirty="0" err="1">
                <a:latin typeface="Courier" charset="0"/>
                <a:ea typeface="Courier" charset="0"/>
                <a:cs typeface="Courier" charset="0"/>
              </a:rPr>
              <a:t>i</a:t>
            </a:r>
            <a:r>
              <a:rPr lang="en-US" sz="1400" b="1" dirty="0">
                <a:latin typeface="Courier" charset="0"/>
                <a:ea typeface="Courier" charset="0"/>
                <a:cs typeface="Courier" charset="0"/>
              </a:rPr>
              <a:t> 70 -I 5000 --max-</a:t>
            </a:r>
            <a:r>
              <a:rPr lang="en-US" sz="1400" b="1" dirty="0" err="1">
                <a:latin typeface="Courier" charset="0"/>
                <a:ea typeface="Courier" charset="0"/>
                <a:cs typeface="Courier" charset="0"/>
              </a:rPr>
              <a:t>multihits</a:t>
            </a:r>
            <a:r>
              <a:rPr lang="en-US" sz="1400" b="1" dirty="0">
                <a:latin typeface="Courier" charset="0"/>
                <a:ea typeface="Courier" charset="0"/>
                <a:cs typeface="Courier" charset="0"/>
              </a:rPr>
              <a:t> 10 --library-type </a:t>
            </a:r>
            <a:r>
              <a:rPr lang="en-US" sz="1400" b="1" dirty="0" err="1">
                <a:latin typeface="Courier" charset="0"/>
                <a:ea typeface="Courier" charset="0"/>
                <a:cs typeface="Courier" charset="0"/>
              </a:rPr>
              <a:t>fr-unstranded</a:t>
            </a:r>
            <a:r>
              <a:rPr lang="en-US" sz="1400" b="1" dirty="0">
                <a:latin typeface="Courier" charset="0"/>
                <a:ea typeface="Courier" charset="0"/>
                <a:cs typeface="Courier" charset="0"/>
              </a:rPr>
              <a:t> --min-segment-intron 20 --max-segment-intron 5000 --min-coverage-intron 20 --max-coverage-intron 5000 --b2-sensitive uniORFs_10 demo_reads_LIB1_1.fastq demo_reads_LIB1_2.fastq</a:t>
            </a:r>
          </a:p>
        </p:txBody>
      </p:sp>
      <p:sp>
        <p:nvSpPr>
          <p:cNvPr id="8" name="Rectangle 7"/>
          <p:cNvSpPr/>
          <p:nvPr/>
        </p:nvSpPr>
        <p:spPr>
          <a:xfrm>
            <a:off x="709246" y="3822108"/>
            <a:ext cx="7661030" cy="369332"/>
          </a:xfrm>
          <a:prstGeom prst="rect">
            <a:avLst/>
          </a:prstGeom>
        </p:spPr>
        <p:txBody>
          <a:bodyPr wrap="square">
            <a:spAutoFit/>
          </a:bodyPr>
          <a:lstStyle/>
          <a:p>
            <a:r>
              <a:rPr lang="en-US" dirty="0" smtClean="0"/>
              <a:t>Now run </a:t>
            </a:r>
            <a:r>
              <a:rPr lang="en-US" dirty="0" err="1" smtClean="0"/>
              <a:t>TopHat</a:t>
            </a:r>
            <a:r>
              <a:rPr lang="en-US" dirty="0" smtClean="0"/>
              <a:t> by typing at the command prompt:</a:t>
            </a:r>
            <a:endParaRPr lang="en-US" dirty="0"/>
          </a:p>
        </p:txBody>
      </p:sp>
    </p:spTree>
    <p:extLst>
      <p:ext uri="{BB962C8B-B14F-4D97-AF65-F5344CB8AC3E}">
        <p14:creationId xmlns:p14="http://schemas.microsoft.com/office/powerpoint/2010/main" val="1556340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291" y="333798"/>
            <a:ext cx="8334666" cy="707886"/>
          </a:xfrm>
          <a:prstGeom prst="rect">
            <a:avLst/>
          </a:prstGeom>
        </p:spPr>
        <p:txBody>
          <a:bodyPr wrap="square">
            <a:spAutoFit/>
          </a:bodyPr>
          <a:lstStyle/>
          <a:p>
            <a:r>
              <a:rPr lang="en-US" sz="4000" dirty="0" smtClean="0"/>
              <a:t>Running </a:t>
            </a:r>
            <a:r>
              <a:rPr lang="en-US" sz="4000" dirty="0" err="1" smtClean="0"/>
              <a:t>TopHat</a:t>
            </a:r>
            <a:r>
              <a:rPr lang="en-US" sz="4000" dirty="0" smtClean="0"/>
              <a:t> (</a:t>
            </a:r>
            <a:r>
              <a:rPr lang="en-GB" sz="4000" dirty="0" smtClean="0"/>
              <a:t>options used)</a:t>
            </a:r>
            <a:endParaRPr lang="en-US" sz="4000" dirty="0"/>
          </a:p>
        </p:txBody>
      </p:sp>
      <p:sp>
        <p:nvSpPr>
          <p:cNvPr id="4" name="Rectangle 3"/>
          <p:cNvSpPr/>
          <p:nvPr/>
        </p:nvSpPr>
        <p:spPr>
          <a:xfrm>
            <a:off x="510290" y="1344938"/>
            <a:ext cx="8150383" cy="3662541"/>
          </a:xfrm>
          <a:prstGeom prst="rect">
            <a:avLst/>
          </a:prstGeom>
        </p:spPr>
        <p:txBody>
          <a:bodyPr wrap="square">
            <a:spAutoFit/>
          </a:bodyPr>
          <a:lstStyle/>
          <a:p>
            <a:pPr marL="1250950" indent="-1250950"/>
            <a:r>
              <a:rPr lang="en-US" sz="800" dirty="0"/>
              <a:t>--read-realign-edit-</a:t>
            </a:r>
            <a:r>
              <a:rPr lang="en-US" sz="800" dirty="0" err="1"/>
              <a:t>dist</a:t>
            </a:r>
            <a:r>
              <a:rPr lang="en-US" sz="800" dirty="0"/>
              <a:t> 1000	Some of the reads spanning multiple exons may be mapped incorrectly as a contiguous alignment to the genome even though the correct alignment should be a spliced one - this can happen in the presence of processed pseudogenes that are rarely (if at all) transcribed or expressed. This option can direct </a:t>
            </a:r>
            <a:r>
              <a:rPr lang="en-US" sz="800" dirty="0" err="1"/>
              <a:t>TopHat</a:t>
            </a:r>
            <a:r>
              <a:rPr lang="en-US" sz="800" dirty="0"/>
              <a:t> to re-align reads for which the edit distance of an alignment obtained in a previous mapping step is above or equal to this option value. If you set this option to 0, </a:t>
            </a:r>
            <a:r>
              <a:rPr lang="en-US" sz="800" dirty="0" err="1"/>
              <a:t>TopHat</a:t>
            </a:r>
            <a:r>
              <a:rPr lang="en-US" sz="800" dirty="0"/>
              <a:t> will map every read in all the mapping steps (transcriptome if you provided gene annotations, genome, and finally splice variants detected by </a:t>
            </a:r>
            <a:r>
              <a:rPr lang="en-US" sz="800" dirty="0" err="1"/>
              <a:t>TopHat</a:t>
            </a:r>
            <a:r>
              <a:rPr lang="en-US" sz="800" dirty="0"/>
              <a:t>), reporting the best possible alignment found in any of these mapping steps. This may greatly increase the mapping accuracy at the expense of an increase in running time. The default value for this option is set such that </a:t>
            </a:r>
            <a:r>
              <a:rPr lang="en-US" sz="800" dirty="0" err="1"/>
              <a:t>TopHat</a:t>
            </a:r>
            <a:r>
              <a:rPr lang="en-US" sz="800" dirty="0"/>
              <a:t> will not try to realign reads already mapped in earlier steps</a:t>
            </a:r>
            <a:r>
              <a:rPr lang="en-US" sz="800" dirty="0" smtClean="0"/>
              <a:t>.</a:t>
            </a:r>
          </a:p>
          <a:p>
            <a:pPr marL="1250950" indent="-1250950"/>
            <a:r>
              <a:rPr lang="en-US" sz="800" dirty="0" smtClean="0"/>
              <a:t>-</a:t>
            </a:r>
            <a:r>
              <a:rPr lang="en-US" sz="800" dirty="0"/>
              <a:t>r/--mate-inner-</a:t>
            </a:r>
            <a:r>
              <a:rPr lang="en-US" sz="800" dirty="0" err="1"/>
              <a:t>dist</a:t>
            </a:r>
            <a:r>
              <a:rPr lang="en-US" sz="800" dirty="0"/>
              <a:t> 49	This is the expected (mean) inner distance between mate pairs. For, example, for paired end runs with fragments selected at 300bp, where each end is 50bp, you should set -r to be 200. The default is 50bp</a:t>
            </a:r>
            <a:r>
              <a:rPr lang="en-US" sz="800" dirty="0" smtClean="0"/>
              <a:t>.</a:t>
            </a:r>
          </a:p>
          <a:p>
            <a:pPr marL="1250950" indent="-1250950"/>
            <a:r>
              <a:rPr lang="en-US" sz="800" dirty="0" smtClean="0"/>
              <a:t>--</a:t>
            </a:r>
            <a:r>
              <a:rPr lang="en-US" sz="800" dirty="0"/>
              <a:t>mate-</a:t>
            </a:r>
            <a:r>
              <a:rPr lang="en-US" sz="800" dirty="0" err="1"/>
              <a:t>std</a:t>
            </a:r>
            <a:r>
              <a:rPr lang="en-US" sz="800" dirty="0"/>
              <a:t>-dev 10	The standard deviation for the distribution on inner distances between mate pairs. The default is 20bp</a:t>
            </a:r>
            <a:r>
              <a:rPr lang="en-US" sz="800" dirty="0" smtClean="0"/>
              <a:t>.</a:t>
            </a:r>
          </a:p>
          <a:p>
            <a:pPr marL="1250950" indent="-1250950"/>
            <a:r>
              <a:rPr lang="en-US" sz="800" dirty="0" smtClean="0"/>
              <a:t>-</a:t>
            </a:r>
            <a:r>
              <a:rPr lang="en-US" sz="800" dirty="0"/>
              <a:t>a/--min-anchor-length 8	The "anchor length". </a:t>
            </a:r>
            <a:r>
              <a:rPr lang="en-US" sz="800" dirty="0" err="1"/>
              <a:t>TopHat</a:t>
            </a:r>
            <a:r>
              <a:rPr lang="en-US" sz="800" dirty="0"/>
              <a:t> will report junctions spanned by reads with at least this many bases on each side of the junction. Note that individual spliced alignments may span a junction with fewer than this many bases on one side. However, every junction involved in spliced alignments is supported by at least one read with this many bases on each </a:t>
            </a:r>
            <a:r>
              <a:rPr lang="en-US" sz="800" dirty="0" smtClean="0"/>
              <a:t>side. This </a:t>
            </a:r>
            <a:r>
              <a:rPr lang="en-US" sz="800" dirty="0"/>
              <a:t>must be at least 3 and the default is 8</a:t>
            </a:r>
            <a:r>
              <a:rPr lang="en-US" sz="800" dirty="0" smtClean="0"/>
              <a:t>.</a:t>
            </a:r>
          </a:p>
          <a:p>
            <a:pPr marL="1250950" indent="-1250950"/>
            <a:r>
              <a:rPr lang="en-US" sz="800" dirty="0" smtClean="0"/>
              <a:t>-</a:t>
            </a:r>
            <a:r>
              <a:rPr lang="en-US" sz="800" dirty="0"/>
              <a:t>m/--splice-mismatches 0	The maximum number of mismatches that may appear in the "anchor" region of a spliced alignment. The default is 0</a:t>
            </a:r>
            <a:r>
              <a:rPr lang="en-US" sz="800" dirty="0" smtClean="0"/>
              <a:t>.</a:t>
            </a:r>
          </a:p>
          <a:p>
            <a:pPr marL="1250950" indent="-1250950"/>
            <a:r>
              <a:rPr lang="en-US" sz="800" dirty="0" smtClean="0"/>
              <a:t>-</a:t>
            </a:r>
            <a:r>
              <a:rPr lang="en-US" sz="800" dirty="0"/>
              <a:t>i/--min-intron-length 70	The minimum intron length. </a:t>
            </a:r>
            <a:r>
              <a:rPr lang="en-US" sz="800" dirty="0" err="1"/>
              <a:t>TopHat</a:t>
            </a:r>
            <a:r>
              <a:rPr lang="en-US" sz="800" dirty="0"/>
              <a:t> will ignore donor/acceptor pairs closer than this many bases apart. The default is 70</a:t>
            </a:r>
            <a:r>
              <a:rPr lang="en-US" sz="800" dirty="0" smtClean="0"/>
              <a:t>.</a:t>
            </a:r>
          </a:p>
          <a:p>
            <a:pPr marL="1250950" indent="-1250950"/>
            <a:r>
              <a:rPr lang="en-US" sz="800" dirty="0" smtClean="0"/>
              <a:t>-</a:t>
            </a:r>
            <a:r>
              <a:rPr lang="en-US" sz="800" dirty="0"/>
              <a:t>I/--max-intron-length 5000	The maximum intron length. When searching for junctions ab initio, </a:t>
            </a:r>
            <a:r>
              <a:rPr lang="en-US" sz="800" dirty="0" err="1"/>
              <a:t>TopHat</a:t>
            </a:r>
            <a:r>
              <a:rPr lang="en-US" sz="800" dirty="0"/>
              <a:t> will ignore donor/acceptor pairs farther than this many bases apart, except when such a pair is supported by a split segment alignment of a long read. The default is 500000.-p/--</a:t>
            </a:r>
            <a:r>
              <a:rPr lang="en-US" sz="800" dirty="0" err="1"/>
              <a:t>num</a:t>
            </a:r>
            <a:r>
              <a:rPr lang="en-US" sz="800" dirty="0"/>
              <a:t>-threads 2	Use this many threads to align reads. The default is 1</a:t>
            </a:r>
            <a:r>
              <a:rPr lang="en-US" sz="800" dirty="0" smtClean="0"/>
              <a:t>.</a:t>
            </a:r>
          </a:p>
          <a:p>
            <a:pPr marL="1250950" indent="-1250950"/>
            <a:r>
              <a:rPr lang="en-US" sz="800" dirty="0" smtClean="0"/>
              <a:t>-</a:t>
            </a:r>
            <a:r>
              <a:rPr lang="en-US" sz="800" dirty="0"/>
              <a:t>g/--max-</a:t>
            </a:r>
            <a:r>
              <a:rPr lang="en-US" sz="800" dirty="0" err="1"/>
              <a:t>multihits</a:t>
            </a:r>
            <a:r>
              <a:rPr lang="en-US" sz="800" dirty="0"/>
              <a:t> 10	Instructs </a:t>
            </a:r>
            <a:r>
              <a:rPr lang="en-US" sz="800" dirty="0" err="1"/>
              <a:t>TopHat</a:t>
            </a:r>
            <a:r>
              <a:rPr lang="en-US" sz="800" dirty="0"/>
              <a:t> to allow up to this many alignments to the reference for a given read, and choose the alignments based on their alignment scores if there are more than this number. The default is 20 for read mapping. Unless you use --report-secondary-alignments, </a:t>
            </a:r>
            <a:r>
              <a:rPr lang="en-US" sz="800" dirty="0" err="1"/>
              <a:t>TopHat</a:t>
            </a:r>
            <a:r>
              <a:rPr lang="en-US" sz="800" dirty="0"/>
              <a:t> will report the alignments with the best alignment score. If there are more alignments with the same score than this number, </a:t>
            </a:r>
            <a:r>
              <a:rPr lang="en-US" sz="800" dirty="0" err="1"/>
              <a:t>TopHat</a:t>
            </a:r>
            <a:r>
              <a:rPr lang="en-US" sz="800" dirty="0"/>
              <a:t> will randomly report only this many alignments. In case of using --report-secondary-alignments, </a:t>
            </a:r>
            <a:r>
              <a:rPr lang="en-US" sz="800" dirty="0" err="1"/>
              <a:t>TopHat</a:t>
            </a:r>
            <a:r>
              <a:rPr lang="en-US" sz="800" dirty="0"/>
              <a:t> will try to report alignments up to this option value, and </a:t>
            </a:r>
            <a:r>
              <a:rPr lang="en-US" sz="800" dirty="0" err="1"/>
              <a:t>TopHat</a:t>
            </a:r>
            <a:r>
              <a:rPr lang="en-US" sz="800" dirty="0"/>
              <a:t> may randomly output some of the alignments with the same score to meet this number</a:t>
            </a:r>
            <a:r>
              <a:rPr lang="en-US" sz="800" dirty="0" smtClean="0"/>
              <a:t>.</a:t>
            </a:r>
          </a:p>
          <a:p>
            <a:pPr marL="1250950" indent="-1250950"/>
            <a:r>
              <a:rPr lang="en-US" sz="800" dirty="0" smtClean="0"/>
              <a:t>--</a:t>
            </a:r>
            <a:r>
              <a:rPr lang="en-US" sz="800" dirty="0"/>
              <a:t>library-type </a:t>
            </a:r>
            <a:r>
              <a:rPr lang="en-US" sz="800" dirty="0" err="1"/>
              <a:t>fr-unstranded</a:t>
            </a:r>
            <a:r>
              <a:rPr lang="en-US" sz="800" dirty="0"/>
              <a:t>	The default is </a:t>
            </a:r>
            <a:r>
              <a:rPr lang="en-US" sz="800" dirty="0" err="1"/>
              <a:t>unstranded</a:t>
            </a:r>
            <a:r>
              <a:rPr lang="en-US" sz="800" dirty="0"/>
              <a:t> (</a:t>
            </a:r>
            <a:r>
              <a:rPr lang="en-US" sz="800" dirty="0" err="1"/>
              <a:t>fr-unstranded</a:t>
            </a:r>
            <a:r>
              <a:rPr lang="en-US" sz="800" dirty="0"/>
              <a:t>). If either </a:t>
            </a:r>
            <a:r>
              <a:rPr lang="en-US" sz="800" dirty="0" err="1"/>
              <a:t>fr-firststrand</a:t>
            </a:r>
            <a:r>
              <a:rPr lang="en-US" sz="800" dirty="0"/>
              <a:t> or </a:t>
            </a:r>
            <a:r>
              <a:rPr lang="en-US" sz="800" dirty="0" err="1"/>
              <a:t>fr-secondstrand</a:t>
            </a:r>
            <a:r>
              <a:rPr lang="en-US" sz="800" dirty="0"/>
              <a:t> is specified, every read alignment will have an XS attribute tag as explained below. Consider supplying library type options below to select the correct RNA-</a:t>
            </a:r>
            <a:r>
              <a:rPr lang="en-US" sz="800" dirty="0" err="1"/>
              <a:t>seq</a:t>
            </a:r>
            <a:r>
              <a:rPr lang="en-US" sz="800" dirty="0"/>
              <a:t> protocol</a:t>
            </a:r>
            <a:r>
              <a:rPr lang="en-US" sz="800" dirty="0" smtClean="0"/>
              <a:t>.</a:t>
            </a:r>
          </a:p>
          <a:p>
            <a:pPr marL="1250950" indent="-1250950"/>
            <a:r>
              <a:rPr lang="en-US" sz="800" dirty="0" smtClean="0"/>
              <a:t>--</a:t>
            </a:r>
            <a:r>
              <a:rPr lang="en-US" sz="800" dirty="0"/>
              <a:t>min-segment-intron 20	The minimum intron length that may be found during split-segment search. The default is 50</a:t>
            </a:r>
            <a:r>
              <a:rPr lang="en-US" sz="800" dirty="0" smtClean="0"/>
              <a:t>.</a:t>
            </a:r>
          </a:p>
          <a:p>
            <a:pPr marL="1250950" indent="-1250950"/>
            <a:r>
              <a:rPr lang="en-US" sz="800" dirty="0" smtClean="0"/>
              <a:t>--</a:t>
            </a:r>
            <a:r>
              <a:rPr lang="en-US" sz="800" dirty="0"/>
              <a:t>max-segment-intron 5000	The maximum intron length that may be found during split-segment search. The default is 500000</a:t>
            </a:r>
            <a:r>
              <a:rPr lang="en-US" sz="800" dirty="0" smtClean="0"/>
              <a:t>.</a:t>
            </a:r>
          </a:p>
          <a:p>
            <a:pPr marL="1250950" indent="-1250950"/>
            <a:r>
              <a:rPr lang="en-US" sz="800" dirty="0" smtClean="0"/>
              <a:t>--</a:t>
            </a:r>
            <a:r>
              <a:rPr lang="en-US" sz="800" dirty="0"/>
              <a:t>min-coverage-intron 20	The minimum intron length that may be found during coverage search. The default is 50</a:t>
            </a:r>
            <a:r>
              <a:rPr lang="en-US" sz="800" dirty="0" smtClean="0"/>
              <a:t>.</a:t>
            </a:r>
          </a:p>
          <a:p>
            <a:pPr marL="1250950" indent="-1250950"/>
            <a:r>
              <a:rPr lang="en-US" sz="800" dirty="0" smtClean="0"/>
              <a:t>--</a:t>
            </a:r>
            <a:r>
              <a:rPr lang="en-US" sz="800" dirty="0"/>
              <a:t>max-coverage-intron 5000	The maximum intron length that may be found during coverage search. The default is 20000</a:t>
            </a:r>
            <a:r>
              <a:rPr lang="en-US" sz="800" dirty="0" smtClean="0"/>
              <a:t>.</a:t>
            </a:r>
          </a:p>
          <a:p>
            <a:pPr marL="1250950" indent="-1250950"/>
            <a:r>
              <a:rPr lang="en-US" sz="800" dirty="0" smtClean="0"/>
              <a:t>--</a:t>
            </a:r>
            <a:r>
              <a:rPr lang="en-US" sz="800" dirty="0"/>
              <a:t>b2-sensitive</a:t>
            </a:r>
          </a:p>
        </p:txBody>
      </p:sp>
    </p:spTree>
    <p:extLst>
      <p:ext uri="{BB962C8B-B14F-4D97-AF65-F5344CB8AC3E}">
        <p14:creationId xmlns:p14="http://schemas.microsoft.com/office/powerpoint/2010/main" val="843964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80274" y="386842"/>
            <a:ext cx="8594699" cy="6280672"/>
            <a:chOff x="380274" y="386842"/>
            <a:chExt cx="8594699" cy="6280672"/>
          </a:xfrm>
        </p:grpSpPr>
        <p:sp>
          <p:nvSpPr>
            <p:cNvPr id="3" name="Rectangle 2"/>
            <p:cNvSpPr/>
            <p:nvPr/>
          </p:nvSpPr>
          <p:spPr>
            <a:xfrm>
              <a:off x="510291" y="386842"/>
              <a:ext cx="8334666" cy="1200329"/>
            </a:xfrm>
            <a:prstGeom prst="rect">
              <a:avLst/>
            </a:prstGeom>
          </p:spPr>
          <p:txBody>
            <a:bodyPr wrap="square">
              <a:spAutoFit/>
            </a:bodyPr>
            <a:lstStyle/>
            <a:p>
              <a:r>
                <a:rPr lang="en-US" sz="3600" dirty="0" smtClean="0"/>
                <a:t>Use </a:t>
              </a:r>
              <a:r>
                <a:rPr lang="en-US" sz="3600" dirty="0" err="1" smtClean="0"/>
                <a:t>Samtools</a:t>
              </a:r>
              <a:r>
                <a:rPr lang="en-US" sz="3600" dirty="0" smtClean="0"/>
                <a:t> to extract mapping information and “synthetic transcripts”</a:t>
              </a:r>
              <a:endParaRPr lang="en-US" sz="3600" dirty="0"/>
            </a:p>
          </p:txBody>
        </p:sp>
        <p:sp>
          <p:nvSpPr>
            <p:cNvPr id="4" name="Rectangle 3"/>
            <p:cNvSpPr/>
            <p:nvPr/>
          </p:nvSpPr>
          <p:spPr>
            <a:xfrm>
              <a:off x="510291" y="1772851"/>
              <a:ext cx="7661030" cy="2031325"/>
            </a:xfrm>
            <a:prstGeom prst="rect">
              <a:avLst/>
            </a:prstGeom>
          </p:spPr>
          <p:txBody>
            <a:bodyPr wrap="square">
              <a:spAutoFit/>
            </a:bodyPr>
            <a:lstStyle/>
            <a:p>
              <a:pPr marL="9525" indent="-9525"/>
              <a:r>
                <a:rPr lang="en-US" dirty="0" err="1"/>
                <a:t>Samtools</a:t>
              </a:r>
              <a:r>
                <a:rPr lang="en-US" dirty="0"/>
                <a:t> is a suite of programs for interacting with high-throughput sequencing data. It consists of three </a:t>
              </a:r>
              <a:r>
                <a:rPr lang="en-US" dirty="0" smtClean="0"/>
                <a:t>separate repositories:</a:t>
              </a:r>
            </a:p>
            <a:p>
              <a:pPr marL="9525" indent="-9525"/>
              <a:endParaRPr lang="en-US" dirty="0" smtClean="0"/>
            </a:p>
            <a:p>
              <a:pPr marL="1066800" indent="-1066800"/>
              <a:r>
                <a:rPr lang="en-US" dirty="0" err="1" smtClean="0"/>
                <a:t>Samtools</a:t>
              </a:r>
              <a:r>
                <a:rPr lang="en-US" dirty="0" smtClean="0"/>
                <a:t>	Reading/writing/editing/indexing/viewing </a:t>
              </a:r>
              <a:r>
                <a:rPr lang="en-US" dirty="0"/>
                <a:t>SAM/BAM/CRAM </a:t>
              </a:r>
              <a:r>
                <a:rPr lang="en-US" dirty="0" smtClean="0"/>
                <a:t>format</a:t>
              </a:r>
            </a:p>
            <a:p>
              <a:pPr marL="1066800" indent="-1066800"/>
              <a:r>
                <a:rPr lang="en-US" dirty="0" err="1" smtClean="0"/>
                <a:t>BCFtools</a:t>
              </a:r>
              <a:r>
                <a:rPr lang="en-US" dirty="0" smtClean="0"/>
                <a:t>	Reading/writing </a:t>
              </a:r>
              <a:r>
                <a:rPr lang="en-US" dirty="0"/>
                <a:t>BCF2/VCF/</a:t>
              </a:r>
              <a:r>
                <a:rPr lang="en-US" dirty="0" err="1"/>
                <a:t>gVCF</a:t>
              </a:r>
              <a:r>
                <a:rPr lang="en-US" dirty="0"/>
                <a:t> files and calling/filtering/</a:t>
              </a:r>
              <a:r>
                <a:rPr lang="en-US" dirty="0" err="1"/>
                <a:t>summarising</a:t>
              </a:r>
              <a:r>
                <a:rPr lang="en-US" dirty="0"/>
                <a:t> SNP and short </a:t>
              </a:r>
              <a:r>
                <a:rPr lang="en-US" dirty="0" err="1"/>
                <a:t>indel</a:t>
              </a:r>
              <a:r>
                <a:rPr lang="en-US" dirty="0"/>
                <a:t> sequence </a:t>
              </a:r>
              <a:r>
                <a:rPr lang="en-US" dirty="0" smtClean="0"/>
                <a:t>variants</a:t>
              </a:r>
            </a:p>
            <a:p>
              <a:pPr marL="1066800" indent="-1066800"/>
              <a:r>
                <a:rPr lang="en-US" dirty="0" err="1" smtClean="0"/>
                <a:t>HTSlibA</a:t>
              </a:r>
              <a:r>
                <a:rPr lang="en-US" dirty="0"/>
                <a:t>	</a:t>
              </a:r>
              <a:r>
                <a:rPr lang="en-US" dirty="0" smtClean="0"/>
                <a:t>C </a:t>
              </a:r>
              <a:r>
                <a:rPr lang="en-US" dirty="0"/>
                <a:t>library for reading/writing high-throughput sequencing data</a:t>
              </a:r>
            </a:p>
          </p:txBody>
        </p:sp>
        <p:sp>
          <p:nvSpPr>
            <p:cNvPr id="2" name="Rectangle 1"/>
            <p:cNvSpPr/>
            <p:nvPr/>
          </p:nvSpPr>
          <p:spPr>
            <a:xfrm>
              <a:off x="380274" y="6021183"/>
              <a:ext cx="8594699" cy="646331"/>
            </a:xfrm>
            <a:prstGeom prst="rect">
              <a:avLst/>
            </a:prstGeom>
          </p:spPr>
          <p:txBody>
            <a:bodyPr wrap="square">
              <a:spAutoFit/>
            </a:bodyPr>
            <a:lstStyle/>
            <a:p>
              <a:r>
                <a:rPr lang="en-US" sz="1200" dirty="0">
                  <a:solidFill>
                    <a:srgbClr val="333333"/>
                  </a:solidFill>
                  <a:latin typeface="Helvetica Neue" charset="0"/>
                </a:rPr>
                <a:t>Li H., </a:t>
              </a:r>
              <a:r>
                <a:rPr lang="en-US" sz="1200" dirty="0" err="1">
                  <a:solidFill>
                    <a:srgbClr val="333333"/>
                  </a:solidFill>
                  <a:latin typeface="Helvetica Neue" charset="0"/>
                </a:rPr>
                <a:t>Handsaker</a:t>
              </a:r>
              <a:r>
                <a:rPr lang="en-US" sz="1200" dirty="0">
                  <a:solidFill>
                    <a:srgbClr val="333333"/>
                  </a:solidFill>
                  <a:latin typeface="Helvetica Neue" charset="0"/>
                </a:rPr>
                <a:t> B., </a:t>
              </a:r>
              <a:r>
                <a:rPr lang="en-US" sz="1200" dirty="0" err="1">
                  <a:solidFill>
                    <a:srgbClr val="333333"/>
                  </a:solidFill>
                  <a:latin typeface="Helvetica Neue" charset="0"/>
                </a:rPr>
                <a:t>Wysoker</a:t>
              </a:r>
              <a:r>
                <a:rPr lang="en-US" sz="1200" dirty="0">
                  <a:solidFill>
                    <a:srgbClr val="333333"/>
                  </a:solidFill>
                  <a:latin typeface="Helvetica Neue" charset="0"/>
                </a:rPr>
                <a:t> A., Fennell T., </a:t>
              </a:r>
              <a:r>
                <a:rPr lang="en-US" sz="1200" dirty="0" err="1">
                  <a:solidFill>
                    <a:srgbClr val="333333"/>
                  </a:solidFill>
                  <a:latin typeface="Helvetica Neue" charset="0"/>
                </a:rPr>
                <a:t>Ruan</a:t>
              </a:r>
              <a:r>
                <a:rPr lang="en-US" sz="1200" dirty="0">
                  <a:solidFill>
                    <a:srgbClr val="333333"/>
                  </a:solidFill>
                  <a:latin typeface="Helvetica Neue" charset="0"/>
                </a:rPr>
                <a:t> J., Homer N., Marth G., </a:t>
              </a:r>
              <a:r>
                <a:rPr lang="en-US" sz="1200" dirty="0" err="1">
                  <a:solidFill>
                    <a:srgbClr val="333333"/>
                  </a:solidFill>
                  <a:latin typeface="Helvetica Neue" charset="0"/>
                </a:rPr>
                <a:t>Abecasis</a:t>
              </a:r>
              <a:r>
                <a:rPr lang="en-US" sz="1200" dirty="0">
                  <a:solidFill>
                    <a:srgbClr val="333333"/>
                  </a:solidFill>
                  <a:latin typeface="Helvetica Neue" charset="0"/>
                </a:rPr>
                <a:t> G., Durbin R. and 1000 Genome Project Data Processing Subgroup (2009) The Sequence alignment/map (SAM) format and </a:t>
              </a:r>
              <a:r>
                <a:rPr lang="en-US" sz="1200" dirty="0" err="1">
                  <a:solidFill>
                    <a:srgbClr val="333333"/>
                  </a:solidFill>
                  <a:latin typeface="Helvetica Neue" charset="0"/>
                </a:rPr>
                <a:t>SAMtools</a:t>
              </a:r>
              <a:r>
                <a:rPr lang="en-US" sz="1200" dirty="0">
                  <a:solidFill>
                    <a:srgbClr val="333333"/>
                  </a:solidFill>
                  <a:latin typeface="Helvetica Neue" charset="0"/>
                </a:rPr>
                <a:t>. Bioinformatics, 25, 2078-9. </a:t>
              </a:r>
              <a:endParaRPr lang="en-US" sz="1200" dirty="0"/>
            </a:p>
          </p:txBody>
        </p:sp>
      </p:grpSp>
      <p:sp>
        <p:nvSpPr>
          <p:cNvPr id="6" name="TextBox 5"/>
          <p:cNvSpPr txBox="1"/>
          <p:nvPr/>
        </p:nvSpPr>
        <p:spPr>
          <a:xfrm>
            <a:off x="1337062" y="4497181"/>
            <a:ext cx="6430863" cy="830997"/>
          </a:xfrm>
          <a:prstGeom prst="rect">
            <a:avLst/>
          </a:prstGeom>
          <a:noFill/>
        </p:spPr>
        <p:txBody>
          <a:bodyPr wrap="none" rtlCol="0">
            <a:spAutoFit/>
          </a:bodyPr>
          <a:lstStyle/>
          <a:p>
            <a:r>
              <a:rPr lang="en-US" sz="4800" dirty="0" smtClean="0"/>
              <a:t>We need more </a:t>
            </a:r>
            <a:r>
              <a:rPr lang="en-US" sz="4800" dirty="0" err="1" smtClean="0"/>
              <a:t>Heng</a:t>
            </a:r>
            <a:r>
              <a:rPr lang="en-US" sz="4800" dirty="0" smtClean="0"/>
              <a:t> Li’s!</a:t>
            </a:r>
            <a:endParaRPr lang="en-US" sz="4800" dirty="0"/>
          </a:p>
        </p:txBody>
      </p:sp>
    </p:spTree>
    <p:extLst>
      <p:ext uri="{BB962C8B-B14F-4D97-AF65-F5344CB8AC3E}">
        <p14:creationId xmlns:p14="http://schemas.microsoft.com/office/powerpoint/2010/main" val="102098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291" y="386842"/>
            <a:ext cx="8334666" cy="1200329"/>
          </a:xfrm>
          <a:prstGeom prst="rect">
            <a:avLst/>
          </a:prstGeom>
        </p:spPr>
        <p:txBody>
          <a:bodyPr wrap="square">
            <a:spAutoFit/>
          </a:bodyPr>
          <a:lstStyle/>
          <a:p>
            <a:r>
              <a:rPr lang="en-US" sz="3600" dirty="0" smtClean="0"/>
              <a:t>Use </a:t>
            </a:r>
            <a:r>
              <a:rPr lang="en-US" sz="3600" dirty="0" err="1" smtClean="0"/>
              <a:t>samtools</a:t>
            </a:r>
            <a:r>
              <a:rPr lang="en-US" sz="3600" dirty="0" smtClean="0"/>
              <a:t> to extract mapping information and “synthetic transcripts”</a:t>
            </a:r>
            <a:endParaRPr lang="en-US" sz="3600" dirty="0"/>
          </a:p>
        </p:txBody>
      </p:sp>
      <p:sp>
        <p:nvSpPr>
          <p:cNvPr id="4" name="Rectangle 3"/>
          <p:cNvSpPr/>
          <p:nvPr/>
        </p:nvSpPr>
        <p:spPr>
          <a:xfrm>
            <a:off x="709246" y="1633803"/>
            <a:ext cx="7661030" cy="369332"/>
          </a:xfrm>
          <a:prstGeom prst="rect">
            <a:avLst/>
          </a:prstGeom>
        </p:spPr>
        <p:txBody>
          <a:bodyPr wrap="square">
            <a:spAutoFit/>
          </a:bodyPr>
          <a:lstStyle/>
          <a:p>
            <a:pPr marL="9525" indent="-9525"/>
            <a:r>
              <a:rPr lang="en-US" dirty="0" smtClean="0"/>
              <a:t>Sort the alignments in bam file:</a:t>
            </a:r>
            <a:endParaRPr lang="en-US" dirty="0"/>
          </a:p>
        </p:txBody>
      </p:sp>
      <p:sp>
        <p:nvSpPr>
          <p:cNvPr id="5" name="Rectangle 4"/>
          <p:cNvSpPr/>
          <p:nvPr/>
        </p:nvSpPr>
        <p:spPr>
          <a:xfrm>
            <a:off x="805652" y="2150192"/>
            <a:ext cx="6677130" cy="307777"/>
          </a:xfrm>
          <a:prstGeom prst="rect">
            <a:avLst/>
          </a:prstGeom>
        </p:spPr>
        <p:txBody>
          <a:bodyPr wrap="square">
            <a:spAutoFit/>
          </a:bodyPr>
          <a:lstStyle/>
          <a:p>
            <a:r>
              <a:rPr lang="en-US" sz="1400" b="1" dirty="0" err="1">
                <a:latin typeface="Courier" charset="0"/>
                <a:ea typeface="Courier" charset="0"/>
                <a:cs typeface="Courier" charset="0"/>
              </a:rPr>
              <a:t>samtools</a:t>
            </a:r>
            <a:r>
              <a:rPr lang="en-US" sz="1400" b="1" dirty="0">
                <a:latin typeface="Courier" charset="0"/>
                <a:ea typeface="Courier" charset="0"/>
                <a:cs typeface="Courier" charset="0"/>
              </a:rPr>
              <a:t> sort -o </a:t>
            </a:r>
            <a:r>
              <a:rPr lang="en-US" sz="1400" b="1" dirty="0" err="1">
                <a:latin typeface="Courier" charset="0"/>
                <a:ea typeface="Courier" charset="0"/>
                <a:cs typeface="Courier" charset="0"/>
              </a:rPr>
              <a:t>accepted_hits_sorted.bam</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accepted_hits.bam</a:t>
            </a:r>
            <a:endParaRPr lang="en-US" sz="1400" b="1" dirty="0">
              <a:latin typeface="Courier" charset="0"/>
              <a:ea typeface="Courier" charset="0"/>
              <a:cs typeface="Courier" charset="0"/>
            </a:endParaRPr>
          </a:p>
        </p:txBody>
      </p:sp>
      <p:sp>
        <p:nvSpPr>
          <p:cNvPr id="9" name="Rectangle 8"/>
          <p:cNvSpPr/>
          <p:nvPr/>
        </p:nvSpPr>
        <p:spPr>
          <a:xfrm>
            <a:off x="709246" y="2662102"/>
            <a:ext cx="7661030" cy="369332"/>
          </a:xfrm>
          <a:prstGeom prst="rect">
            <a:avLst/>
          </a:prstGeom>
        </p:spPr>
        <p:txBody>
          <a:bodyPr wrap="square">
            <a:spAutoFit/>
          </a:bodyPr>
          <a:lstStyle/>
          <a:p>
            <a:pPr marL="9525" indent="-9525"/>
            <a:r>
              <a:rPr lang="en-US" dirty="0" smtClean="0"/>
              <a:t>Index the sorted bam file</a:t>
            </a:r>
            <a:endParaRPr lang="en-US" dirty="0"/>
          </a:p>
        </p:txBody>
      </p:sp>
      <p:sp>
        <p:nvSpPr>
          <p:cNvPr id="10" name="Rectangle 9"/>
          <p:cNvSpPr/>
          <p:nvPr/>
        </p:nvSpPr>
        <p:spPr>
          <a:xfrm>
            <a:off x="805652" y="3178491"/>
            <a:ext cx="6677130" cy="307777"/>
          </a:xfrm>
          <a:prstGeom prst="rect">
            <a:avLst/>
          </a:prstGeom>
        </p:spPr>
        <p:txBody>
          <a:bodyPr wrap="square">
            <a:spAutoFit/>
          </a:bodyPr>
          <a:lstStyle/>
          <a:p>
            <a:r>
              <a:rPr lang="en-US" sz="1400" b="1" dirty="0" err="1">
                <a:latin typeface="Courier" charset="0"/>
                <a:ea typeface="Courier" charset="0"/>
                <a:cs typeface="Courier" charset="0"/>
              </a:rPr>
              <a:t>samtools</a:t>
            </a:r>
            <a:r>
              <a:rPr lang="en-US" sz="1400" b="1" dirty="0">
                <a:latin typeface="Courier" charset="0"/>
                <a:ea typeface="Courier" charset="0"/>
                <a:cs typeface="Courier" charset="0"/>
              </a:rPr>
              <a:t> index </a:t>
            </a:r>
            <a:r>
              <a:rPr lang="en-US" sz="1400" b="1" dirty="0" err="1">
                <a:latin typeface="Courier" charset="0"/>
                <a:ea typeface="Courier" charset="0"/>
                <a:cs typeface="Courier" charset="0"/>
              </a:rPr>
              <a:t>accepted_hits_sorted.bam</a:t>
            </a:r>
            <a:endParaRPr lang="en-US" sz="1400" b="1" dirty="0">
              <a:latin typeface="Courier" charset="0"/>
              <a:ea typeface="Courier" charset="0"/>
              <a:cs typeface="Courier" charset="0"/>
            </a:endParaRPr>
          </a:p>
        </p:txBody>
      </p:sp>
      <p:sp>
        <p:nvSpPr>
          <p:cNvPr id="11" name="Rectangle 10"/>
          <p:cNvSpPr/>
          <p:nvPr/>
        </p:nvSpPr>
        <p:spPr>
          <a:xfrm>
            <a:off x="709246" y="3844407"/>
            <a:ext cx="7661030" cy="369332"/>
          </a:xfrm>
          <a:prstGeom prst="rect">
            <a:avLst/>
          </a:prstGeom>
        </p:spPr>
        <p:txBody>
          <a:bodyPr wrap="square">
            <a:spAutoFit/>
          </a:bodyPr>
          <a:lstStyle/>
          <a:p>
            <a:pPr marL="9525" indent="-9525"/>
            <a:r>
              <a:rPr lang="en-US" dirty="0" smtClean="0"/>
              <a:t>Get some statistics on the sorted bam file</a:t>
            </a:r>
            <a:endParaRPr lang="en-US" dirty="0"/>
          </a:p>
        </p:txBody>
      </p:sp>
      <p:sp>
        <p:nvSpPr>
          <p:cNvPr id="12" name="Rectangle 11"/>
          <p:cNvSpPr/>
          <p:nvPr/>
        </p:nvSpPr>
        <p:spPr>
          <a:xfrm>
            <a:off x="805651" y="4360796"/>
            <a:ext cx="8338349" cy="307777"/>
          </a:xfrm>
          <a:prstGeom prst="rect">
            <a:avLst/>
          </a:prstGeom>
        </p:spPr>
        <p:txBody>
          <a:bodyPr wrap="square">
            <a:spAutoFit/>
          </a:bodyPr>
          <a:lstStyle/>
          <a:p>
            <a:r>
              <a:rPr lang="en-US" sz="1400" b="1" dirty="0" err="1">
                <a:latin typeface="Courier" charset="0"/>
                <a:ea typeface="Courier" charset="0"/>
                <a:cs typeface="Courier" charset="0"/>
              </a:rPr>
              <a:t>samtools</a:t>
            </a:r>
            <a:r>
              <a:rPr lang="en-US" sz="1400" b="1" dirty="0">
                <a:latin typeface="Courier" charset="0"/>
                <a:ea typeface="Courier" charset="0"/>
                <a:cs typeface="Courier" charset="0"/>
              </a:rPr>
              <a:t> </a:t>
            </a:r>
            <a:r>
              <a:rPr lang="en-US" sz="1400" b="1" dirty="0" err="1" smtClean="0">
                <a:latin typeface="Courier" charset="0"/>
                <a:ea typeface="Courier" charset="0"/>
                <a:cs typeface="Courier" charset="0"/>
              </a:rPr>
              <a:t>idxstats</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accepted_hits_sorted.bam</a:t>
            </a:r>
            <a:r>
              <a:rPr lang="en-US" sz="1400" b="1" dirty="0" smtClean="0">
                <a:latin typeface="Courier" charset="0"/>
                <a:ea typeface="Courier" charset="0"/>
                <a:cs typeface="Courier" charset="0"/>
              </a:rPr>
              <a:t> &gt; </a:t>
            </a:r>
            <a:r>
              <a:rPr lang="en-US" sz="1400" b="1" dirty="0" err="1" smtClean="0">
                <a:latin typeface="Courier" charset="0"/>
                <a:ea typeface="Courier" charset="0"/>
                <a:cs typeface="Courier" charset="0"/>
              </a:rPr>
              <a:t>accepted_hits_sorted.bam.stats</a:t>
            </a:r>
            <a:r>
              <a:rPr lang="en-US" sz="1400" b="1" dirty="0" smtClean="0">
                <a:latin typeface="Courier" charset="0"/>
                <a:ea typeface="Courier" charset="0"/>
                <a:cs typeface="Courier" charset="0"/>
              </a:rPr>
              <a:t> </a:t>
            </a:r>
            <a:endParaRPr lang="en-US" sz="1400" b="1" dirty="0">
              <a:latin typeface="Courier" charset="0"/>
              <a:ea typeface="Courier" charset="0"/>
              <a:cs typeface="Courier" charset="0"/>
            </a:endParaRPr>
          </a:p>
        </p:txBody>
      </p:sp>
      <p:sp>
        <p:nvSpPr>
          <p:cNvPr id="13" name="Rectangle 12"/>
          <p:cNvSpPr/>
          <p:nvPr/>
        </p:nvSpPr>
        <p:spPr>
          <a:xfrm>
            <a:off x="709246" y="5026712"/>
            <a:ext cx="7661030" cy="369332"/>
          </a:xfrm>
          <a:prstGeom prst="rect">
            <a:avLst/>
          </a:prstGeom>
        </p:spPr>
        <p:txBody>
          <a:bodyPr wrap="square">
            <a:spAutoFit/>
          </a:bodyPr>
          <a:lstStyle/>
          <a:p>
            <a:pPr marL="9525" indent="-9525"/>
            <a:r>
              <a:rPr lang="en-US" dirty="0" smtClean="0"/>
              <a:t>Generate synthetic transcripts using </a:t>
            </a:r>
            <a:r>
              <a:rPr lang="en-US" dirty="0" err="1" smtClean="0"/>
              <a:t>samtools</a:t>
            </a:r>
            <a:r>
              <a:rPr lang="en-US" dirty="0" smtClean="0"/>
              <a:t> and </a:t>
            </a:r>
            <a:r>
              <a:rPr lang="en-US" dirty="0" err="1" smtClean="0"/>
              <a:t>bcftools</a:t>
            </a:r>
            <a:endParaRPr lang="en-US" dirty="0"/>
          </a:p>
        </p:txBody>
      </p:sp>
      <p:sp>
        <p:nvSpPr>
          <p:cNvPr id="14" name="Rectangle 13"/>
          <p:cNvSpPr/>
          <p:nvPr/>
        </p:nvSpPr>
        <p:spPr>
          <a:xfrm>
            <a:off x="805651" y="5543101"/>
            <a:ext cx="7712707" cy="523220"/>
          </a:xfrm>
          <a:prstGeom prst="rect">
            <a:avLst/>
          </a:prstGeom>
        </p:spPr>
        <p:txBody>
          <a:bodyPr wrap="square">
            <a:spAutoFit/>
          </a:bodyPr>
          <a:lstStyle/>
          <a:p>
            <a:r>
              <a:rPr lang="en-US" sz="1400" b="1" dirty="0" err="1">
                <a:latin typeface="Courier" charset="0"/>
                <a:ea typeface="Courier" charset="0"/>
                <a:cs typeface="Courier" charset="0"/>
              </a:rPr>
              <a:t>samtools</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mpileup</a:t>
            </a:r>
            <a:r>
              <a:rPr lang="en-US" sz="1400" b="1" dirty="0">
                <a:latin typeface="Courier" charset="0"/>
                <a:ea typeface="Courier" charset="0"/>
                <a:cs typeface="Courier" charset="0"/>
              </a:rPr>
              <a:t> -A -E -</a:t>
            </a:r>
            <a:r>
              <a:rPr lang="en-US" sz="1400" b="1" dirty="0" err="1">
                <a:latin typeface="Courier" charset="0"/>
                <a:ea typeface="Courier" charset="0"/>
                <a:cs typeface="Courier" charset="0"/>
              </a:rPr>
              <a:t>uf</a:t>
            </a:r>
            <a:r>
              <a:rPr lang="en-US" sz="1400" b="1" dirty="0">
                <a:latin typeface="Courier" charset="0"/>
                <a:ea typeface="Courier" charset="0"/>
                <a:cs typeface="Courier" charset="0"/>
              </a:rPr>
              <a:t> uniORFs_10.fa </a:t>
            </a:r>
            <a:r>
              <a:rPr lang="en-US" sz="1400" b="1" dirty="0" err="1">
                <a:latin typeface="Courier" charset="0"/>
                <a:ea typeface="Courier" charset="0"/>
                <a:cs typeface="Courier" charset="0"/>
              </a:rPr>
              <a:t>accepted_hits_sorted.bam</a:t>
            </a:r>
            <a:r>
              <a:rPr lang="en-US" sz="1400" b="1" dirty="0">
                <a:latin typeface="Courier" charset="0"/>
                <a:ea typeface="Courier" charset="0"/>
                <a:cs typeface="Courier" charset="0"/>
              </a:rPr>
              <a:t> | </a:t>
            </a:r>
            <a:r>
              <a:rPr lang="en-US" sz="1400" b="1" dirty="0" err="1">
                <a:latin typeface="Courier" charset="0"/>
                <a:ea typeface="Courier" charset="0"/>
                <a:cs typeface="Courier" charset="0"/>
              </a:rPr>
              <a:t>bcftools</a:t>
            </a:r>
            <a:r>
              <a:rPr lang="en-US" sz="1400" b="1" dirty="0">
                <a:latin typeface="Courier" charset="0"/>
                <a:ea typeface="Courier" charset="0"/>
                <a:cs typeface="Courier" charset="0"/>
              </a:rPr>
              <a:t> call -c | </a:t>
            </a:r>
            <a:r>
              <a:rPr lang="en-US" sz="1400" b="1" dirty="0" err="1">
                <a:latin typeface="Courier" charset="0"/>
                <a:ea typeface="Courier" charset="0"/>
                <a:cs typeface="Courier" charset="0"/>
              </a:rPr>
              <a:t>vcfutils.pl</a:t>
            </a:r>
            <a:r>
              <a:rPr lang="en-US" sz="1400" b="1" dirty="0">
                <a:latin typeface="Courier" charset="0"/>
                <a:ea typeface="Courier" charset="0"/>
                <a:cs typeface="Courier" charset="0"/>
              </a:rPr>
              <a:t> vcf2fq &gt; cns_uniORFs_10_cns.fastq</a:t>
            </a:r>
          </a:p>
        </p:txBody>
      </p:sp>
    </p:spTree>
    <p:extLst>
      <p:ext uri="{BB962C8B-B14F-4D97-AF65-F5344CB8AC3E}">
        <p14:creationId xmlns:p14="http://schemas.microsoft.com/office/powerpoint/2010/main" val="1571104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wo_ronnies.png"/>
          <p:cNvPicPr>
            <a:picLocks noChangeAspect="1"/>
          </p:cNvPicPr>
          <p:nvPr/>
        </p:nvPicPr>
        <p:blipFill>
          <a:blip r:embed="rId2"/>
          <a:stretch>
            <a:fillRect/>
          </a:stretch>
        </p:blipFill>
        <p:spPr>
          <a:xfrm>
            <a:off x="2921765" y="1283779"/>
            <a:ext cx="3113275" cy="4375164"/>
          </a:xfrm>
          <a:prstGeom prst="rect">
            <a:avLst/>
          </a:prstGeom>
        </p:spPr>
      </p:pic>
    </p:spTree>
    <p:extLst>
      <p:ext uri="{BB962C8B-B14F-4D97-AF65-F5344CB8AC3E}">
        <p14:creationId xmlns:p14="http://schemas.microsoft.com/office/powerpoint/2010/main" val="585342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3554" y="1568921"/>
            <a:ext cx="2742289" cy="3416320"/>
          </a:xfrm>
          <a:prstGeom prst="rect">
            <a:avLst/>
          </a:prstGeom>
          <a:noFill/>
        </p:spPr>
        <p:txBody>
          <a:bodyPr wrap="none" rtlCol="0">
            <a:spAutoFit/>
          </a:bodyPr>
          <a:lstStyle/>
          <a:p>
            <a:r>
              <a:rPr lang="en-US" sz="2400" dirty="0" smtClean="0"/>
              <a:t>ls</a:t>
            </a:r>
          </a:p>
          <a:p>
            <a:r>
              <a:rPr lang="en-US" sz="2400" dirty="0" smtClean="0"/>
              <a:t>more </a:t>
            </a:r>
          </a:p>
          <a:p>
            <a:r>
              <a:rPr lang="en-US" sz="2400" dirty="0" smtClean="0"/>
              <a:t>less </a:t>
            </a:r>
          </a:p>
          <a:p>
            <a:r>
              <a:rPr lang="en-US" sz="2400" dirty="0" err="1" smtClean="0"/>
              <a:t>nano</a:t>
            </a:r>
            <a:endParaRPr lang="en-US" sz="2400" dirty="0" smtClean="0"/>
          </a:p>
          <a:p>
            <a:r>
              <a:rPr lang="en-US" sz="2400" dirty="0" err="1" smtClean="0"/>
              <a:t>pico</a:t>
            </a:r>
            <a:endParaRPr lang="en-US" sz="2400" dirty="0" smtClean="0"/>
          </a:p>
          <a:p>
            <a:r>
              <a:rPr lang="en-US" sz="2400" dirty="0" smtClean="0"/>
              <a:t>cat &gt;&gt; </a:t>
            </a:r>
            <a:r>
              <a:rPr lang="en-US" sz="2400" dirty="0" err="1" smtClean="0"/>
              <a:t>this_file</a:t>
            </a:r>
            <a:endParaRPr lang="en-US" sz="2400" dirty="0" smtClean="0"/>
          </a:p>
          <a:p>
            <a:r>
              <a:rPr lang="en-US" sz="2400" dirty="0" smtClean="0"/>
              <a:t>grep </a:t>
            </a:r>
            <a:r>
              <a:rPr lang="en-GB" sz="2400" dirty="0" smtClean="0"/>
              <a:t>-c “^&gt;” </a:t>
            </a:r>
            <a:r>
              <a:rPr lang="en-GB" sz="2400" dirty="0" err="1" smtClean="0"/>
              <a:t>this_file</a:t>
            </a:r>
            <a:endParaRPr lang="en-GB" sz="2400" dirty="0" smtClean="0"/>
          </a:p>
          <a:p>
            <a:endParaRPr lang="en-GB" sz="2400" dirty="0" smtClean="0"/>
          </a:p>
          <a:p>
            <a:endParaRPr lang="en-US" sz="2400" dirty="0" smtClean="0"/>
          </a:p>
        </p:txBody>
      </p:sp>
      <p:sp>
        <p:nvSpPr>
          <p:cNvPr id="4" name="TextBox 3"/>
          <p:cNvSpPr txBox="1"/>
          <p:nvPr/>
        </p:nvSpPr>
        <p:spPr>
          <a:xfrm>
            <a:off x="5823284" y="1568921"/>
            <a:ext cx="1114857" cy="3785652"/>
          </a:xfrm>
          <a:prstGeom prst="rect">
            <a:avLst/>
          </a:prstGeom>
          <a:noFill/>
        </p:spPr>
        <p:txBody>
          <a:bodyPr wrap="none" rtlCol="0">
            <a:spAutoFit/>
          </a:bodyPr>
          <a:lstStyle/>
          <a:p>
            <a:r>
              <a:rPr lang="en-US" sz="2400" dirty="0" err="1" smtClean="0"/>
              <a:t>fasta</a:t>
            </a:r>
            <a:endParaRPr lang="en-US" sz="2400" dirty="0" smtClean="0"/>
          </a:p>
          <a:p>
            <a:r>
              <a:rPr lang="en-US" sz="2400" dirty="0" err="1" smtClean="0"/>
              <a:t>fastq</a:t>
            </a:r>
            <a:endParaRPr lang="en-US" sz="2400" dirty="0" smtClean="0"/>
          </a:p>
          <a:p>
            <a:r>
              <a:rPr lang="en-US" sz="2400" dirty="0" err="1" smtClean="0"/>
              <a:t>gff</a:t>
            </a:r>
            <a:r>
              <a:rPr lang="en-US" sz="2400" dirty="0" smtClean="0"/>
              <a:t>/gff3</a:t>
            </a:r>
          </a:p>
          <a:p>
            <a:r>
              <a:rPr lang="en-US" sz="2400" dirty="0" err="1" smtClean="0"/>
              <a:t>gtf</a:t>
            </a:r>
            <a:r>
              <a:rPr lang="en-US" sz="2400" dirty="0" smtClean="0"/>
              <a:t> </a:t>
            </a:r>
          </a:p>
          <a:p>
            <a:r>
              <a:rPr lang="en-US" sz="2400" dirty="0" err="1" smtClean="0"/>
              <a:t>sam</a:t>
            </a:r>
            <a:endParaRPr lang="en-US" sz="2400" dirty="0" smtClean="0"/>
          </a:p>
          <a:p>
            <a:r>
              <a:rPr lang="en-GB" sz="2400" dirty="0" smtClean="0"/>
              <a:t>bam</a:t>
            </a:r>
          </a:p>
          <a:p>
            <a:r>
              <a:rPr lang="en-GB" sz="2400" dirty="0" err="1" smtClean="0"/>
              <a:t>vcf</a:t>
            </a:r>
            <a:endParaRPr lang="en-GB" sz="2400" dirty="0" smtClean="0"/>
          </a:p>
          <a:p>
            <a:r>
              <a:rPr lang="en-GB" sz="2400" dirty="0" err="1" smtClean="0"/>
              <a:t>bcf</a:t>
            </a:r>
            <a:endParaRPr lang="en-GB" sz="2400" dirty="0" smtClean="0"/>
          </a:p>
          <a:p>
            <a:endParaRPr lang="en-GB" sz="2400" dirty="0" smtClean="0"/>
          </a:p>
          <a:p>
            <a:endParaRPr lang="en-US" sz="2400" dirty="0" smtClean="0"/>
          </a:p>
        </p:txBody>
      </p:sp>
      <p:sp>
        <p:nvSpPr>
          <p:cNvPr id="5" name="Rectangle 4"/>
          <p:cNvSpPr/>
          <p:nvPr/>
        </p:nvSpPr>
        <p:spPr>
          <a:xfrm>
            <a:off x="3679600" y="593681"/>
            <a:ext cx="1026243" cy="646331"/>
          </a:xfrm>
          <a:prstGeom prst="rect">
            <a:avLst/>
          </a:prstGeom>
        </p:spPr>
        <p:txBody>
          <a:bodyPr wrap="none">
            <a:spAutoFit/>
          </a:bodyPr>
          <a:lstStyle/>
          <a:p>
            <a:r>
              <a:rPr lang="en-US" sz="3600" smtClean="0"/>
              <a:t>Quiz</a:t>
            </a:r>
            <a:endParaRPr lang="en-US" sz="3600" dirty="0"/>
          </a:p>
        </p:txBody>
      </p:sp>
      <p:sp>
        <p:nvSpPr>
          <p:cNvPr id="3" name="TextBox 2"/>
          <p:cNvSpPr txBox="1"/>
          <p:nvPr/>
        </p:nvSpPr>
        <p:spPr>
          <a:xfrm>
            <a:off x="1767859" y="4955720"/>
            <a:ext cx="6453049" cy="1446550"/>
          </a:xfrm>
          <a:prstGeom prst="rect">
            <a:avLst/>
          </a:prstGeom>
          <a:noFill/>
        </p:spPr>
        <p:txBody>
          <a:bodyPr wrap="none" rtlCol="0">
            <a:spAutoFit/>
          </a:bodyPr>
          <a:lstStyle/>
          <a:p>
            <a:pPr marL="571500" indent="-571500">
              <a:buFont typeface="Wingdings" charset="2"/>
              <a:buChar char="Ø"/>
            </a:pPr>
            <a:r>
              <a:rPr lang="en-US" sz="4400" dirty="0" smtClean="0"/>
              <a:t>Garbage In, Garbage Out</a:t>
            </a:r>
          </a:p>
          <a:p>
            <a:pPr marL="571500" indent="-571500">
              <a:buFont typeface="Wingdings" charset="2"/>
              <a:buChar char="Ø"/>
            </a:pPr>
            <a:r>
              <a:rPr lang="en-US" sz="4400" dirty="0" smtClean="0"/>
              <a:t>Bio in FORMAT </a:t>
            </a:r>
            <a:r>
              <a:rPr lang="en-US" sz="4400" dirty="0" err="1" smtClean="0"/>
              <a:t>ics</a:t>
            </a:r>
            <a:endParaRPr lang="en-US" sz="4400" dirty="0"/>
          </a:p>
        </p:txBody>
      </p:sp>
    </p:spTree>
    <p:extLst>
      <p:ext uri="{BB962C8B-B14F-4D97-AF65-F5344CB8AC3E}">
        <p14:creationId xmlns:p14="http://schemas.microsoft.com/office/powerpoint/2010/main" val="16291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572" y="2779115"/>
            <a:ext cx="7481722" cy="3293209"/>
          </a:xfrm>
          <a:prstGeom prst="rect">
            <a:avLst/>
          </a:prstGeom>
          <a:noFill/>
        </p:spPr>
        <p:txBody>
          <a:bodyPr wrap="square" rtlCol="0">
            <a:spAutoFit/>
          </a:bodyPr>
          <a:lstStyle/>
          <a:p>
            <a:r>
              <a:rPr lang="en-US" sz="1600" dirty="0"/>
              <a:t>Start the </a:t>
            </a:r>
            <a:r>
              <a:rPr lang="en-US" sz="1600" dirty="0" err="1"/>
              <a:t>virual</a:t>
            </a:r>
            <a:r>
              <a:rPr lang="en-US" sz="1600" dirty="0"/>
              <a:t> machine by </a:t>
            </a:r>
            <a:r>
              <a:rPr lang="en-US" sz="1600" dirty="0" smtClean="0"/>
              <a:t>double-clicking </a:t>
            </a:r>
            <a:r>
              <a:rPr lang="en-US" sz="1600" dirty="0"/>
              <a:t>on ”</a:t>
            </a:r>
            <a:r>
              <a:rPr lang="en-US" sz="1600" dirty="0" err="1"/>
              <a:t>VirtualBox</a:t>
            </a:r>
            <a:r>
              <a:rPr lang="en-US" sz="1600" dirty="0"/>
              <a:t>” icon on the Desktop</a:t>
            </a:r>
          </a:p>
          <a:p>
            <a:endParaRPr lang="en-US" sz="1600" dirty="0"/>
          </a:p>
          <a:p>
            <a:r>
              <a:rPr lang="en-US" sz="1600" dirty="0"/>
              <a:t>Click on “student1”</a:t>
            </a:r>
          </a:p>
          <a:p>
            <a:endParaRPr lang="en-US" sz="1600" dirty="0"/>
          </a:p>
          <a:p>
            <a:r>
              <a:rPr lang="en-US" sz="1600" dirty="0"/>
              <a:t>Enter “</a:t>
            </a:r>
            <a:r>
              <a:rPr lang="en-US" sz="1600" dirty="0" err="1"/>
              <a:t>Pathogenomics</a:t>
            </a:r>
            <a:r>
              <a:rPr lang="en-US" sz="1600" dirty="0"/>
              <a:t>” as </a:t>
            </a:r>
            <a:r>
              <a:rPr lang="en-US" sz="1600" dirty="0" smtClean="0"/>
              <a:t>password</a:t>
            </a:r>
          </a:p>
          <a:p>
            <a:endParaRPr lang="en-US" sz="1600" dirty="0"/>
          </a:p>
          <a:p>
            <a:r>
              <a:rPr lang="en-US" sz="1600" dirty="0"/>
              <a:t>Download “Day1_demo_files” from </a:t>
            </a:r>
            <a:r>
              <a:rPr lang="en-US" sz="1600" dirty="0" err="1"/>
              <a:t>Github</a:t>
            </a:r>
            <a:r>
              <a:rPr lang="en-US" sz="1600" dirty="0"/>
              <a:t> using following link:</a:t>
            </a:r>
          </a:p>
          <a:p>
            <a:r>
              <a:rPr lang="en-US" sz="1600" dirty="0">
                <a:hlinkClick r:id="rId2"/>
              </a:rPr>
              <a:t>https://github.com/SUSTAIN-COST-Action-Norwich/Day1_demo_files</a:t>
            </a:r>
            <a:endParaRPr lang="en-US" sz="1600" dirty="0"/>
          </a:p>
          <a:p>
            <a:endParaRPr lang="en-US" sz="1600" dirty="0"/>
          </a:p>
          <a:p>
            <a:r>
              <a:rPr lang="en-US" sz="1600" dirty="0"/>
              <a:t>Start the terminal by selecting from the top Menu Bar “Applications -&gt; </a:t>
            </a:r>
            <a:r>
              <a:rPr lang="en-US" sz="1600" dirty="0" err="1"/>
              <a:t>Favourites</a:t>
            </a:r>
            <a:r>
              <a:rPr lang="en-US" sz="1600" dirty="0"/>
              <a:t> -&gt; Terminal</a:t>
            </a:r>
            <a:r>
              <a:rPr lang="en-US" sz="1600" dirty="0" smtClean="0"/>
              <a:t>”</a:t>
            </a:r>
            <a:endParaRPr lang="en-US" sz="1600" dirty="0"/>
          </a:p>
          <a:p>
            <a:endParaRPr lang="en-US" sz="1600" dirty="0"/>
          </a:p>
          <a:p>
            <a:endParaRPr lang="en-US" sz="1600" dirty="0"/>
          </a:p>
        </p:txBody>
      </p:sp>
      <p:sp>
        <p:nvSpPr>
          <p:cNvPr id="3" name="Rectangle 2"/>
          <p:cNvSpPr/>
          <p:nvPr/>
        </p:nvSpPr>
        <p:spPr>
          <a:xfrm>
            <a:off x="510290" y="333799"/>
            <a:ext cx="6052554" cy="646331"/>
          </a:xfrm>
          <a:prstGeom prst="rect">
            <a:avLst/>
          </a:prstGeom>
        </p:spPr>
        <p:txBody>
          <a:bodyPr wrap="none">
            <a:spAutoFit/>
          </a:bodyPr>
          <a:lstStyle/>
          <a:p>
            <a:r>
              <a:rPr lang="en-US" sz="3600" dirty="0" smtClean="0"/>
              <a:t>Starting up the Virtual Machine</a:t>
            </a:r>
            <a:endParaRPr lang="en-US" sz="3600" dirty="0"/>
          </a:p>
        </p:txBody>
      </p:sp>
      <p:pic>
        <p:nvPicPr>
          <p:cNvPr id="4" name="Picture 3"/>
          <p:cNvPicPr>
            <a:picLocks noChangeAspect="1"/>
          </p:cNvPicPr>
          <p:nvPr/>
        </p:nvPicPr>
        <p:blipFill>
          <a:blip r:embed="rId3"/>
          <a:stretch>
            <a:fillRect/>
          </a:stretch>
        </p:blipFill>
        <p:spPr>
          <a:xfrm>
            <a:off x="3955983" y="1197394"/>
            <a:ext cx="987148" cy="1269191"/>
          </a:xfrm>
          <a:prstGeom prst="rect">
            <a:avLst/>
          </a:prstGeom>
        </p:spPr>
      </p:pic>
    </p:spTree>
    <p:extLst>
      <p:ext uri="{BB962C8B-B14F-4D97-AF65-F5344CB8AC3E}">
        <p14:creationId xmlns:p14="http://schemas.microsoft.com/office/powerpoint/2010/main" val="985578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45" y="850851"/>
            <a:ext cx="7481722" cy="2308324"/>
          </a:xfrm>
          <a:prstGeom prst="rect">
            <a:avLst/>
          </a:prstGeom>
          <a:noFill/>
        </p:spPr>
        <p:txBody>
          <a:bodyPr wrap="square" rtlCol="0">
            <a:spAutoFit/>
          </a:bodyPr>
          <a:lstStyle/>
          <a:p>
            <a:endParaRPr lang="en-US" sz="1600" dirty="0"/>
          </a:p>
          <a:p>
            <a:endParaRPr lang="en-US" sz="1600" dirty="0"/>
          </a:p>
          <a:p>
            <a:r>
              <a:rPr lang="en-US" sz="1600" dirty="0" smtClean="0"/>
              <a:t>Type </a:t>
            </a:r>
            <a:r>
              <a:rPr lang="en-US" sz="1600" dirty="0"/>
              <a:t>“</a:t>
            </a:r>
            <a:r>
              <a:rPr lang="en-US" sz="1600" b="1" dirty="0" err="1">
                <a:latin typeface="Courier" charset="0"/>
                <a:ea typeface="Courier" charset="0"/>
                <a:cs typeface="Courier" charset="0"/>
              </a:rPr>
              <a:t>fastqc</a:t>
            </a:r>
            <a:r>
              <a:rPr lang="en-US" sz="1600" dirty="0"/>
              <a:t>” at the </a:t>
            </a:r>
            <a:r>
              <a:rPr lang="en-US" sz="1600" dirty="0" smtClean="0"/>
              <a:t>prompt (without the quotes).</a:t>
            </a:r>
          </a:p>
          <a:p>
            <a:endParaRPr lang="en-US" sz="1600" dirty="0"/>
          </a:p>
          <a:p>
            <a:r>
              <a:rPr lang="en-US" sz="1600" dirty="0" err="1" smtClean="0"/>
              <a:t>FastQC</a:t>
            </a:r>
            <a:r>
              <a:rPr lang="en-US" sz="1600" dirty="0" smtClean="0"/>
              <a:t> window should appear. Use “File -&gt; Open” from the menu bar and navigate to the directory containing </a:t>
            </a:r>
            <a:r>
              <a:rPr lang="en-US" sz="1600" dirty="0" err="1" smtClean="0"/>
              <a:t>demo_reads</a:t>
            </a:r>
            <a:r>
              <a:rPr lang="en-US" sz="1600" dirty="0" smtClean="0"/>
              <a:t>.</a:t>
            </a:r>
            <a:endParaRPr lang="en-US" sz="1600" dirty="0"/>
          </a:p>
          <a:p>
            <a:endParaRPr lang="en-US" sz="1600" dirty="0"/>
          </a:p>
          <a:p>
            <a:endParaRPr lang="en-US" sz="1600" dirty="0"/>
          </a:p>
          <a:p>
            <a:endParaRPr lang="en-US" sz="1600" dirty="0"/>
          </a:p>
        </p:txBody>
      </p:sp>
      <p:sp>
        <p:nvSpPr>
          <p:cNvPr id="3" name="Rectangle 2"/>
          <p:cNvSpPr/>
          <p:nvPr/>
        </p:nvSpPr>
        <p:spPr>
          <a:xfrm>
            <a:off x="510290" y="333799"/>
            <a:ext cx="7542001" cy="707886"/>
          </a:xfrm>
          <a:prstGeom prst="rect">
            <a:avLst/>
          </a:prstGeom>
        </p:spPr>
        <p:txBody>
          <a:bodyPr wrap="none">
            <a:spAutoFit/>
          </a:bodyPr>
          <a:lstStyle/>
          <a:p>
            <a:r>
              <a:rPr lang="en-US" sz="4000" dirty="0" smtClean="0"/>
              <a:t>Assessing Read Quality with </a:t>
            </a:r>
            <a:r>
              <a:rPr lang="en-US" sz="4000" dirty="0" err="1" smtClean="0"/>
              <a:t>FastQC</a:t>
            </a:r>
            <a:endParaRPr lang="en-US" sz="4000" dirty="0"/>
          </a:p>
        </p:txBody>
      </p:sp>
      <p:pic>
        <p:nvPicPr>
          <p:cNvPr id="5" name="Picture 4"/>
          <p:cNvPicPr>
            <a:picLocks noChangeAspect="1"/>
          </p:cNvPicPr>
          <p:nvPr/>
        </p:nvPicPr>
        <p:blipFill>
          <a:blip r:embed="rId2"/>
          <a:stretch>
            <a:fillRect/>
          </a:stretch>
        </p:blipFill>
        <p:spPr>
          <a:xfrm>
            <a:off x="855358" y="2678452"/>
            <a:ext cx="2217106" cy="1619451"/>
          </a:xfrm>
          <a:prstGeom prst="rect">
            <a:avLst/>
          </a:prstGeom>
        </p:spPr>
      </p:pic>
      <p:sp>
        <p:nvSpPr>
          <p:cNvPr id="6" name="TextBox 5"/>
          <p:cNvSpPr txBox="1"/>
          <p:nvPr/>
        </p:nvSpPr>
        <p:spPr>
          <a:xfrm>
            <a:off x="683545" y="6040545"/>
            <a:ext cx="7994496" cy="923330"/>
          </a:xfrm>
          <a:prstGeom prst="rect">
            <a:avLst/>
          </a:prstGeom>
          <a:noFill/>
        </p:spPr>
        <p:txBody>
          <a:bodyPr wrap="none" rtlCol="0">
            <a:spAutoFit/>
          </a:bodyPr>
          <a:lstStyle/>
          <a:p>
            <a:r>
              <a:rPr lang="en-US" dirty="0"/>
              <a:t>Interpretation of results:</a:t>
            </a:r>
          </a:p>
          <a:p>
            <a:r>
              <a:rPr lang="en-US" dirty="0"/>
              <a:t>https://</a:t>
            </a:r>
            <a:r>
              <a:rPr lang="en-US" dirty="0" err="1"/>
              <a:t>biof-edu.colorado.edu</a:t>
            </a:r>
            <a:r>
              <a:rPr lang="en-US" dirty="0"/>
              <a:t>/videos/</a:t>
            </a:r>
            <a:r>
              <a:rPr lang="en-US" dirty="0" err="1"/>
              <a:t>dowell</a:t>
            </a:r>
            <a:r>
              <a:rPr lang="en-US" dirty="0"/>
              <a:t>-short-read-class/day-4/</a:t>
            </a:r>
            <a:r>
              <a:rPr lang="en-US" dirty="0" err="1"/>
              <a:t>fastqc</a:t>
            </a:r>
            <a:r>
              <a:rPr lang="en-US" dirty="0"/>
              <a:t>-manual</a:t>
            </a:r>
          </a:p>
          <a:p>
            <a:endParaRPr lang="en-US" dirty="0"/>
          </a:p>
        </p:txBody>
      </p:sp>
      <p:pic>
        <p:nvPicPr>
          <p:cNvPr id="7" name="Picture 6"/>
          <p:cNvPicPr>
            <a:picLocks noChangeAspect="1"/>
          </p:cNvPicPr>
          <p:nvPr/>
        </p:nvPicPr>
        <p:blipFill>
          <a:blip r:embed="rId3"/>
          <a:stretch>
            <a:fillRect/>
          </a:stretch>
        </p:blipFill>
        <p:spPr>
          <a:xfrm>
            <a:off x="3244277" y="2734121"/>
            <a:ext cx="2078494" cy="1563782"/>
          </a:xfrm>
          <a:prstGeom prst="rect">
            <a:avLst/>
          </a:prstGeom>
        </p:spPr>
      </p:pic>
      <p:pic>
        <p:nvPicPr>
          <p:cNvPr id="8" name="Picture 7"/>
          <p:cNvPicPr>
            <a:picLocks noChangeAspect="1"/>
          </p:cNvPicPr>
          <p:nvPr/>
        </p:nvPicPr>
        <p:blipFill>
          <a:blip r:embed="rId4"/>
          <a:stretch>
            <a:fillRect/>
          </a:stretch>
        </p:blipFill>
        <p:spPr>
          <a:xfrm>
            <a:off x="5688046" y="2734121"/>
            <a:ext cx="2142846" cy="1563782"/>
          </a:xfrm>
          <a:prstGeom prst="rect">
            <a:avLst/>
          </a:prstGeom>
        </p:spPr>
      </p:pic>
      <p:pic>
        <p:nvPicPr>
          <p:cNvPr id="9" name="Picture 8"/>
          <p:cNvPicPr>
            <a:picLocks noChangeAspect="1"/>
          </p:cNvPicPr>
          <p:nvPr/>
        </p:nvPicPr>
        <p:blipFill>
          <a:blip r:embed="rId5"/>
          <a:stretch>
            <a:fillRect/>
          </a:stretch>
        </p:blipFill>
        <p:spPr>
          <a:xfrm>
            <a:off x="855358" y="4466121"/>
            <a:ext cx="2117504" cy="1582353"/>
          </a:xfrm>
          <a:prstGeom prst="rect">
            <a:avLst/>
          </a:prstGeom>
        </p:spPr>
      </p:pic>
      <p:pic>
        <p:nvPicPr>
          <p:cNvPr id="10" name="Picture 9"/>
          <p:cNvPicPr>
            <a:picLocks noChangeAspect="1"/>
          </p:cNvPicPr>
          <p:nvPr/>
        </p:nvPicPr>
        <p:blipFill>
          <a:blip r:embed="rId6"/>
          <a:stretch>
            <a:fillRect/>
          </a:stretch>
        </p:blipFill>
        <p:spPr>
          <a:xfrm>
            <a:off x="3244277" y="4466121"/>
            <a:ext cx="2078494" cy="1598841"/>
          </a:xfrm>
          <a:prstGeom prst="rect">
            <a:avLst/>
          </a:prstGeom>
        </p:spPr>
      </p:pic>
      <p:pic>
        <p:nvPicPr>
          <p:cNvPr id="11" name="Picture 10"/>
          <p:cNvPicPr>
            <a:picLocks noChangeAspect="1"/>
          </p:cNvPicPr>
          <p:nvPr/>
        </p:nvPicPr>
        <p:blipFill>
          <a:blip r:embed="rId7"/>
          <a:stretch>
            <a:fillRect/>
          </a:stretch>
        </p:blipFill>
        <p:spPr>
          <a:xfrm>
            <a:off x="5789097" y="4529064"/>
            <a:ext cx="2094406" cy="1535898"/>
          </a:xfrm>
          <a:prstGeom prst="rect">
            <a:avLst/>
          </a:prstGeom>
        </p:spPr>
      </p:pic>
    </p:spTree>
    <p:extLst>
      <p:ext uri="{BB962C8B-B14F-4D97-AF65-F5344CB8AC3E}">
        <p14:creationId xmlns:p14="http://schemas.microsoft.com/office/powerpoint/2010/main" val="64219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3" y="1327759"/>
            <a:ext cx="8221349" cy="1661993"/>
          </a:xfrm>
          <a:prstGeom prst="rect">
            <a:avLst/>
          </a:prstGeom>
          <a:noFill/>
        </p:spPr>
        <p:txBody>
          <a:bodyPr wrap="square" rtlCol="0">
            <a:spAutoFit/>
          </a:bodyPr>
          <a:lstStyle/>
          <a:p>
            <a:r>
              <a:rPr lang="en-US" sz="1600" dirty="0" smtClean="0"/>
              <a:t>Navigate to ”Day1_demo_files” in Terminal and type (all in one line!):</a:t>
            </a:r>
          </a:p>
          <a:p>
            <a:endParaRPr lang="en-US" sz="1600" dirty="0"/>
          </a:p>
          <a:p>
            <a:r>
              <a:rPr lang="en-US" sz="1400" b="1" dirty="0" smtClean="0">
                <a:latin typeface="Courier" charset="0"/>
                <a:ea typeface="Courier" charset="0"/>
                <a:cs typeface="Courier" charset="0"/>
              </a:rPr>
              <a:t>java </a:t>
            </a:r>
            <a:r>
              <a:rPr lang="en-US" sz="1400" b="1" dirty="0">
                <a:latin typeface="Courier" charset="0"/>
                <a:ea typeface="Courier" charset="0"/>
                <a:cs typeface="Courier" charset="0"/>
              </a:rPr>
              <a:t>-jar /home/student1/programs/Trimmomatic-0.36/trimmomatic-0.36.jar PE -phred33 demo_reads_LIB1_1.fastq demo_reads_LIB1_2.fastq demo_reads_LIB1_1_paired.fastq demo_reads_LIB1_1_unpaired.fastq demo_reads_LIB1_2_paired.fastq demo_reads_LIB1_2_unpaired.fastq ILLUMINACLIP:TruSeq3-SE:2:30:10 SLIDINGWINDOW:5:20 HEADCROP:17 MINLEN:50</a:t>
            </a:r>
          </a:p>
        </p:txBody>
      </p:sp>
      <p:sp>
        <p:nvSpPr>
          <p:cNvPr id="3" name="Rectangle 2"/>
          <p:cNvSpPr/>
          <p:nvPr/>
        </p:nvSpPr>
        <p:spPr>
          <a:xfrm>
            <a:off x="510290" y="333799"/>
            <a:ext cx="7422225" cy="707886"/>
          </a:xfrm>
          <a:prstGeom prst="rect">
            <a:avLst/>
          </a:prstGeom>
        </p:spPr>
        <p:txBody>
          <a:bodyPr wrap="none">
            <a:spAutoFit/>
          </a:bodyPr>
          <a:lstStyle/>
          <a:p>
            <a:r>
              <a:rPr lang="en-US" sz="4000" dirty="0" smtClean="0"/>
              <a:t>Trimming Reads with </a:t>
            </a:r>
            <a:r>
              <a:rPr lang="en-US" sz="4000" dirty="0" err="1" smtClean="0"/>
              <a:t>Trimmomatic</a:t>
            </a:r>
            <a:endParaRPr lang="en-US" sz="4000" dirty="0"/>
          </a:p>
        </p:txBody>
      </p:sp>
      <p:sp>
        <p:nvSpPr>
          <p:cNvPr id="4" name="Rectangle 3"/>
          <p:cNvSpPr/>
          <p:nvPr/>
        </p:nvSpPr>
        <p:spPr>
          <a:xfrm>
            <a:off x="653144" y="5660294"/>
            <a:ext cx="8330082" cy="523220"/>
          </a:xfrm>
          <a:prstGeom prst="rect">
            <a:avLst/>
          </a:prstGeom>
        </p:spPr>
        <p:txBody>
          <a:bodyPr wrap="square">
            <a:spAutoFit/>
          </a:bodyPr>
          <a:lstStyle/>
          <a:p>
            <a:r>
              <a:rPr lang="en-US" sz="1400" dirty="0"/>
              <a:t>Bolger, A. M., Lohse, M., &amp; </a:t>
            </a:r>
            <a:r>
              <a:rPr lang="en-US" sz="1400" dirty="0" err="1"/>
              <a:t>Usadel</a:t>
            </a:r>
            <a:r>
              <a:rPr lang="en-US" sz="1400" dirty="0"/>
              <a:t>, B. (2014). </a:t>
            </a:r>
            <a:r>
              <a:rPr lang="en-US" sz="1400" dirty="0" err="1"/>
              <a:t>Trimmomatic</a:t>
            </a:r>
            <a:r>
              <a:rPr lang="en-US" sz="1400" dirty="0"/>
              <a:t>: A flexible trimmer for Illumina Sequence Data. Bioinformatics, btu170.</a:t>
            </a:r>
          </a:p>
        </p:txBody>
      </p:sp>
      <p:sp>
        <p:nvSpPr>
          <p:cNvPr id="7" name="Rectangle 6"/>
          <p:cNvSpPr/>
          <p:nvPr/>
        </p:nvSpPr>
        <p:spPr>
          <a:xfrm>
            <a:off x="863053" y="3812243"/>
            <a:ext cx="7069462" cy="1169551"/>
          </a:xfrm>
          <a:prstGeom prst="rect">
            <a:avLst/>
          </a:prstGeom>
        </p:spPr>
        <p:txBody>
          <a:bodyPr wrap="square">
            <a:spAutoFit/>
          </a:bodyPr>
          <a:lstStyle/>
          <a:p>
            <a:pPr marL="1028700" indent="-1028700"/>
            <a:r>
              <a:rPr lang="en-US" sz="1000" b="1" dirty="0" smtClean="0"/>
              <a:t>Options used:</a:t>
            </a:r>
          </a:p>
          <a:p>
            <a:pPr marL="1028700" indent="-1028700"/>
            <a:endParaRPr lang="en-US" sz="1000" b="1" dirty="0" smtClean="0"/>
          </a:p>
          <a:p>
            <a:pPr marL="1028700" indent="-1028700"/>
            <a:r>
              <a:rPr lang="en-US" sz="1000" dirty="0" smtClean="0"/>
              <a:t>ILLUMINACLIP</a:t>
            </a:r>
            <a:r>
              <a:rPr lang="en-US" sz="1000" dirty="0"/>
              <a:t>	Cut adapter and other </a:t>
            </a:r>
            <a:r>
              <a:rPr lang="en-US" sz="1000" dirty="0" err="1"/>
              <a:t>illumina</a:t>
            </a:r>
            <a:r>
              <a:rPr lang="en-US" sz="1000" dirty="0"/>
              <a:t>-specific sequences from the read</a:t>
            </a:r>
            <a:r>
              <a:rPr lang="en-US" sz="1000" dirty="0" smtClean="0"/>
              <a:t>.</a:t>
            </a:r>
          </a:p>
          <a:p>
            <a:pPr marL="1028700" indent="-1028700"/>
            <a:r>
              <a:rPr lang="en-US" sz="1000" dirty="0" smtClean="0"/>
              <a:t>SLIDINGWINDOW</a:t>
            </a:r>
            <a:r>
              <a:rPr lang="en-US" sz="1000" dirty="0"/>
              <a:t>	Performs a sliding window trimming approach. It starts scanning at the 5‟ end and clips the read once the average quality within the window falls below a threshold</a:t>
            </a:r>
            <a:r>
              <a:rPr lang="en-US" sz="1000" dirty="0" smtClean="0"/>
              <a:t>.</a:t>
            </a:r>
          </a:p>
          <a:p>
            <a:pPr marL="1028700" indent="-1028700"/>
            <a:r>
              <a:rPr lang="en-US" sz="1000" dirty="0" smtClean="0"/>
              <a:t>HEADCROP</a:t>
            </a:r>
            <a:r>
              <a:rPr lang="en-US" sz="1000" dirty="0"/>
              <a:t>	Cut the specified number of bases from the start of the </a:t>
            </a:r>
            <a:r>
              <a:rPr lang="en-US" sz="1000" dirty="0" smtClean="0"/>
              <a:t>read</a:t>
            </a:r>
          </a:p>
          <a:p>
            <a:pPr marL="1028700" indent="-1028700"/>
            <a:r>
              <a:rPr lang="en-US" sz="1000" dirty="0" smtClean="0"/>
              <a:t>MINLEN</a:t>
            </a:r>
            <a:r>
              <a:rPr lang="en-US" sz="1000" dirty="0"/>
              <a:t>	Drop the read if it is below a specified </a:t>
            </a:r>
            <a:r>
              <a:rPr lang="en-US" sz="1000" dirty="0" smtClean="0"/>
              <a:t>length</a:t>
            </a:r>
          </a:p>
        </p:txBody>
      </p:sp>
    </p:spTree>
    <p:extLst>
      <p:ext uri="{BB962C8B-B14F-4D97-AF65-F5344CB8AC3E}">
        <p14:creationId xmlns:p14="http://schemas.microsoft.com/office/powerpoint/2010/main" val="90881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nityComposit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390" y="978886"/>
            <a:ext cx="2262588" cy="14929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42968" y="5640589"/>
            <a:ext cx="5023426" cy="369332"/>
          </a:xfrm>
          <a:prstGeom prst="rect">
            <a:avLst/>
          </a:prstGeom>
        </p:spPr>
        <p:txBody>
          <a:bodyPr wrap="none">
            <a:spAutoFit/>
          </a:bodyPr>
          <a:lstStyle/>
          <a:p>
            <a:r>
              <a:rPr lang="en-US" dirty="0"/>
              <a:t>https://</a:t>
            </a:r>
            <a:r>
              <a:rPr lang="en-US" dirty="0" err="1"/>
              <a:t>github.com</a:t>
            </a:r>
            <a:r>
              <a:rPr lang="en-US" dirty="0"/>
              <a:t>/</a:t>
            </a:r>
            <a:r>
              <a:rPr lang="en-US" dirty="0" err="1"/>
              <a:t>trinityrnaseq</a:t>
            </a:r>
            <a:r>
              <a:rPr lang="en-US" dirty="0"/>
              <a:t>/</a:t>
            </a:r>
            <a:r>
              <a:rPr lang="en-US" dirty="0" err="1"/>
              <a:t>trinityrnaseq</a:t>
            </a:r>
            <a:r>
              <a:rPr lang="en-US" dirty="0"/>
              <a:t>/wiki</a:t>
            </a:r>
          </a:p>
        </p:txBody>
      </p:sp>
      <p:sp>
        <p:nvSpPr>
          <p:cNvPr id="3" name="Rectangle 2"/>
          <p:cNvSpPr/>
          <p:nvPr/>
        </p:nvSpPr>
        <p:spPr>
          <a:xfrm>
            <a:off x="510290" y="333799"/>
            <a:ext cx="7786747" cy="646331"/>
          </a:xfrm>
          <a:prstGeom prst="rect">
            <a:avLst/>
          </a:prstGeom>
        </p:spPr>
        <p:txBody>
          <a:bodyPr wrap="none">
            <a:spAutoFit/>
          </a:bodyPr>
          <a:lstStyle/>
          <a:p>
            <a:r>
              <a:rPr lang="en-US" sz="3600" dirty="0" smtClean="0"/>
              <a:t>RNA-</a:t>
            </a:r>
            <a:r>
              <a:rPr lang="en-US" sz="3600" dirty="0" err="1" smtClean="0"/>
              <a:t>Seq</a:t>
            </a:r>
            <a:r>
              <a:rPr lang="en-US" sz="3600" dirty="0" smtClean="0"/>
              <a:t> De novo Assembly Using Trinity</a:t>
            </a:r>
            <a:endParaRPr lang="en-US" sz="3600" dirty="0"/>
          </a:p>
        </p:txBody>
      </p:sp>
      <p:sp>
        <p:nvSpPr>
          <p:cNvPr id="4" name="Rectangle 3"/>
          <p:cNvSpPr/>
          <p:nvPr/>
        </p:nvSpPr>
        <p:spPr>
          <a:xfrm>
            <a:off x="510290" y="1556372"/>
            <a:ext cx="5338119" cy="646331"/>
          </a:xfrm>
          <a:prstGeom prst="rect">
            <a:avLst/>
          </a:prstGeom>
        </p:spPr>
        <p:txBody>
          <a:bodyPr wrap="square">
            <a:spAutoFit/>
          </a:bodyPr>
          <a:lstStyle/>
          <a:p>
            <a:r>
              <a:rPr lang="en-US" dirty="0" smtClean="0"/>
              <a:t>Trinity combines three independent software modules: </a:t>
            </a:r>
            <a:r>
              <a:rPr lang="en-US" b="1" dirty="0" smtClean="0"/>
              <a:t>Inchworm, Chrysalis, and Butterfly</a:t>
            </a:r>
            <a:endParaRPr lang="en-US" b="1" dirty="0"/>
          </a:p>
        </p:txBody>
      </p:sp>
      <p:sp>
        <p:nvSpPr>
          <p:cNvPr id="5" name="Rectangle 4"/>
          <p:cNvSpPr/>
          <p:nvPr/>
        </p:nvSpPr>
        <p:spPr>
          <a:xfrm>
            <a:off x="798226" y="2717390"/>
            <a:ext cx="7957752" cy="2862322"/>
          </a:xfrm>
          <a:prstGeom prst="rect">
            <a:avLst/>
          </a:prstGeom>
        </p:spPr>
        <p:txBody>
          <a:bodyPr wrap="square">
            <a:spAutoFit/>
          </a:bodyPr>
          <a:lstStyle/>
          <a:p>
            <a:pPr>
              <a:buFont typeface="Arial" charset="0"/>
              <a:buChar char="•"/>
            </a:pPr>
            <a:r>
              <a:rPr lang="en-US" i="1" dirty="0" smtClean="0"/>
              <a:t>Inchworm</a:t>
            </a:r>
            <a:r>
              <a:rPr lang="en-US" dirty="0" smtClean="0"/>
              <a:t> assembles the RNA-</a:t>
            </a:r>
            <a:r>
              <a:rPr lang="en-US" dirty="0" err="1" smtClean="0"/>
              <a:t>seq</a:t>
            </a:r>
            <a:r>
              <a:rPr lang="en-US" dirty="0" smtClean="0"/>
              <a:t> data into the unique sequences of transcripts, then reports the unique portions of alternatively spliced transcripts.</a:t>
            </a:r>
          </a:p>
          <a:p>
            <a:pPr>
              <a:buFont typeface="Arial" charset="0"/>
              <a:buChar char="•"/>
            </a:pPr>
            <a:endParaRPr lang="en-US" dirty="0" smtClean="0"/>
          </a:p>
          <a:p>
            <a:pPr>
              <a:buFont typeface="Arial" charset="0"/>
              <a:buChar char="•"/>
            </a:pPr>
            <a:r>
              <a:rPr lang="en-US" i="1" dirty="0" smtClean="0"/>
              <a:t>Chrysalis</a:t>
            </a:r>
            <a:r>
              <a:rPr lang="en-US" dirty="0" smtClean="0"/>
              <a:t> clusters the Inchworm </a:t>
            </a:r>
            <a:r>
              <a:rPr lang="en-US" dirty="0" err="1" smtClean="0"/>
              <a:t>contigs</a:t>
            </a:r>
            <a:r>
              <a:rPr lang="en-US" dirty="0" smtClean="0"/>
              <a:t> into clusters and constructs complete </a:t>
            </a:r>
            <a:r>
              <a:rPr lang="en-US" b="1" dirty="0" smtClean="0"/>
              <a:t>de </a:t>
            </a:r>
            <a:r>
              <a:rPr lang="en-US" b="1" dirty="0" err="1" smtClean="0"/>
              <a:t>Bruijn</a:t>
            </a:r>
            <a:r>
              <a:rPr lang="en-US" b="1" dirty="0" smtClean="0"/>
              <a:t> graphs </a:t>
            </a:r>
            <a:r>
              <a:rPr lang="en-US" dirty="0" smtClean="0"/>
              <a:t>for each cluster. </a:t>
            </a:r>
          </a:p>
          <a:p>
            <a:pPr>
              <a:buFont typeface="Arial" charset="0"/>
              <a:buChar char="•"/>
            </a:pPr>
            <a:endParaRPr lang="en-US" dirty="0" smtClean="0"/>
          </a:p>
          <a:p>
            <a:pPr>
              <a:buFont typeface="Arial" charset="0"/>
              <a:buChar char="•"/>
            </a:pPr>
            <a:r>
              <a:rPr lang="en-US" i="1" dirty="0" smtClean="0"/>
              <a:t>Butterfly</a:t>
            </a:r>
            <a:r>
              <a:rPr lang="en-US" dirty="0" smtClean="0"/>
              <a:t> then processes the individual graphs in parallel, tracing the paths that reads and pairs of reads take within the graph, ultimately reporting full-length transcripts for alternatively spliced isoforms, and teasing apart transcripts that corresponds to paralogous genes.</a:t>
            </a:r>
            <a:endParaRPr lang="en-US" dirty="0"/>
          </a:p>
        </p:txBody>
      </p:sp>
      <p:sp>
        <p:nvSpPr>
          <p:cNvPr id="6" name="Rectangle 5"/>
          <p:cNvSpPr/>
          <p:nvPr/>
        </p:nvSpPr>
        <p:spPr>
          <a:xfrm>
            <a:off x="709247" y="6124335"/>
            <a:ext cx="8135709" cy="523220"/>
          </a:xfrm>
          <a:prstGeom prst="rect">
            <a:avLst/>
          </a:prstGeom>
        </p:spPr>
        <p:txBody>
          <a:bodyPr wrap="square">
            <a:spAutoFit/>
          </a:bodyPr>
          <a:lstStyle/>
          <a:p>
            <a:r>
              <a:rPr lang="en-US" sz="1400" dirty="0" smtClean="0"/>
              <a:t>Haas et al., 2013. De novo transcript sequence reconstruction from RNA-</a:t>
            </a:r>
            <a:r>
              <a:rPr lang="en-US" sz="1400" dirty="0" err="1" smtClean="0"/>
              <a:t>seq</a:t>
            </a:r>
            <a:r>
              <a:rPr lang="en-US" sz="1400" dirty="0" smtClean="0"/>
              <a:t> using the Trinity platform for reference generation and analysis. </a:t>
            </a:r>
            <a:r>
              <a:rPr lang="en-US" sz="1400" i="1" dirty="0" smtClean="0"/>
              <a:t>Nat </a:t>
            </a:r>
            <a:r>
              <a:rPr lang="en-US" sz="1400" i="1" dirty="0" err="1" smtClean="0"/>
              <a:t>Protoc</a:t>
            </a:r>
            <a:r>
              <a:rPr lang="en-US" sz="1400" i="1" dirty="0" smtClean="0"/>
              <a:t>. </a:t>
            </a:r>
            <a:r>
              <a:rPr lang="en-US" sz="1400" dirty="0" smtClean="0"/>
              <a:t>8:1494-512.</a:t>
            </a:r>
            <a:endParaRPr lang="en-US" sz="1400" dirty="0"/>
          </a:p>
        </p:txBody>
      </p:sp>
    </p:spTree>
    <p:extLst>
      <p:ext uri="{BB962C8B-B14F-4D97-AF65-F5344CB8AC3E}">
        <p14:creationId xmlns:p14="http://schemas.microsoft.com/office/powerpoint/2010/main" val="903347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541" y="2052037"/>
            <a:ext cx="7700933" cy="1231106"/>
          </a:xfrm>
          <a:prstGeom prst="rect">
            <a:avLst/>
          </a:prstGeom>
          <a:noFill/>
        </p:spPr>
        <p:txBody>
          <a:bodyPr wrap="square" rtlCol="0">
            <a:spAutoFit/>
          </a:bodyPr>
          <a:lstStyle/>
          <a:p>
            <a:r>
              <a:rPr lang="en-US" sz="1600" dirty="0" smtClean="0"/>
              <a:t>Enter at the command prompt:</a:t>
            </a:r>
          </a:p>
          <a:p>
            <a:endParaRPr lang="en-US" sz="1600" dirty="0"/>
          </a:p>
          <a:p>
            <a:r>
              <a:rPr lang="en-US" sz="1400" b="1" dirty="0" smtClean="0">
                <a:latin typeface="Courier" charset="0"/>
                <a:ea typeface="Courier" charset="0"/>
                <a:cs typeface="Courier" charset="0"/>
              </a:rPr>
              <a:t>Trinity </a:t>
            </a:r>
            <a:r>
              <a:rPr lang="en-US" sz="1400" b="1" dirty="0">
                <a:latin typeface="Courier" charset="0"/>
                <a:ea typeface="Courier" charset="0"/>
                <a:cs typeface="Courier" charset="0"/>
              </a:rPr>
              <a:t>--</a:t>
            </a:r>
            <a:r>
              <a:rPr lang="en-US" sz="1400" b="1" dirty="0" err="1">
                <a:latin typeface="Courier" charset="0"/>
                <a:ea typeface="Courier" charset="0"/>
                <a:cs typeface="Courier" charset="0"/>
              </a:rPr>
              <a:t>seqType</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fq</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max_memory</a:t>
            </a:r>
            <a:r>
              <a:rPr lang="en-US" sz="1400" b="1" dirty="0">
                <a:latin typeface="Courier" charset="0"/>
                <a:ea typeface="Courier" charset="0"/>
                <a:cs typeface="Courier" charset="0"/>
              </a:rPr>
              <a:t> 2G --left demo_reads_LIB1_1_paired.fastq --right demo_reads_LIB1_2_paired.fastq --CPU 2</a:t>
            </a:r>
          </a:p>
        </p:txBody>
      </p:sp>
      <p:sp>
        <p:nvSpPr>
          <p:cNvPr id="3" name="Rectangle 2"/>
          <p:cNvSpPr/>
          <p:nvPr/>
        </p:nvSpPr>
        <p:spPr>
          <a:xfrm>
            <a:off x="510290" y="333799"/>
            <a:ext cx="3320396" cy="707886"/>
          </a:xfrm>
          <a:prstGeom prst="rect">
            <a:avLst/>
          </a:prstGeom>
        </p:spPr>
        <p:txBody>
          <a:bodyPr wrap="none">
            <a:spAutoFit/>
          </a:bodyPr>
          <a:lstStyle/>
          <a:p>
            <a:r>
              <a:rPr lang="en-US" sz="4000" dirty="0" smtClean="0"/>
              <a:t>Running Trinity</a:t>
            </a:r>
            <a:endParaRPr lang="en-US" sz="4000" dirty="0"/>
          </a:p>
        </p:txBody>
      </p:sp>
      <p:sp>
        <p:nvSpPr>
          <p:cNvPr id="4" name="Rectangle 3"/>
          <p:cNvSpPr/>
          <p:nvPr/>
        </p:nvSpPr>
        <p:spPr>
          <a:xfrm>
            <a:off x="653144" y="5660294"/>
            <a:ext cx="8330082" cy="523220"/>
          </a:xfrm>
          <a:prstGeom prst="rect">
            <a:avLst/>
          </a:prstGeom>
        </p:spPr>
        <p:txBody>
          <a:bodyPr wrap="square">
            <a:spAutoFit/>
          </a:bodyPr>
          <a:lstStyle/>
          <a:p>
            <a:r>
              <a:rPr lang="en-US" sz="1400" dirty="0"/>
              <a:t>Bolger, A. M., Lohse, M., &amp; </a:t>
            </a:r>
            <a:r>
              <a:rPr lang="en-US" sz="1400" dirty="0" err="1"/>
              <a:t>Usadel</a:t>
            </a:r>
            <a:r>
              <a:rPr lang="en-US" sz="1400" dirty="0"/>
              <a:t>, B. (2014). </a:t>
            </a:r>
            <a:r>
              <a:rPr lang="en-US" sz="1400" dirty="0" err="1"/>
              <a:t>Trimmomatic</a:t>
            </a:r>
            <a:r>
              <a:rPr lang="en-US" sz="1400" dirty="0"/>
              <a:t>: A flexible trimmer for Illumina Sequence Data. Bioinformatics, btu170.</a:t>
            </a:r>
          </a:p>
        </p:txBody>
      </p:sp>
    </p:spTree>
    <p:extLst>
      <p:ext uri="{BB962C8B-B14F-4D97-AF65-F5344CB8AC3E}">
        <p14:creationId xmlns:p14="http://schemas.microsoft.com/office/powerpoint/2010/main" val="97127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4" y="1674588"/>
            <a:ext cx="7481722" cy="584775"/>
          </a:xfrm>
          <a:prstGeom prst="rect">
            <a:avLst/>
          </a:prstGeom>
          <a:noFill/>
        </p:spPr>
        <p:txBody>
          <a:bodyPr wrap="square" rtlCol="0">
            <a:spAutoFit/>
          </a:bodyPr>
          <a:lstStyle/>
          <a:p>
            <a:r>
              <a:rPr lang="en-US" sz="1600" dirty="0" smtClean="0"/>
              <a:t>Use closely related species (</a:t>
            </a:r>
            <a:r>
              <a:rPr lang="en-US" sz="1600" dirty="0" err="1" smtClean="0"/>
              <a:t>Hyaloperonospora</a:t>
            </a:r>
            <a:r>
              <a:rPr lang="en-US" sz="1600" dirty="0" smtClean="0"/>
              <a:t> </a:t>
            </a:r>
            <a:r>
              <a:rPr lang="en-US" sz="1600" dirty="0" err="1" smtClean="0"/>
              <a:t>arabidopsis</a:t>
            </a:r>
            <a:r>
              <a:rPr lang="en-US" sz="1600" dirty="0" smtClean="0"/>
              <a:t> and Arabidopsis thaliana in this case) as </a:t>
            </a:r>
            <a:r>
              <a:rPr lang="en-US" sz="1600" b="1" dirty="0" err="1" smtClean="0"/>
              <a:t>tblastn</a:t>
            </a:r>
            <a:r>
              <a:rPr lang="en-US" sz="1600" dirty="0" smtClean="0"/>
              <a:t> </a:t>
            </a:r>
            <a:r>
              <a:rPr lang="en-US" sz="1600" dirty="0" err="1" smtClean="0"/>
              <a:t>quaries</a:t>
            </a:r>
            <a:r>
              <a:rPr lang="en-US" sz="1600" dirty="0" smtClean="0"/>
              <a:t> to search Trinity assemblies.</a:t>
            </a:r>
            <a:endParaRPr lang="en-US" sz="1600" dirty="0"/>
          </a:p>
        </p:txBody>
      </p:sp>
      <p:sp>
        <p:nvSpPr>
          <p:cNvPr id="3" name="Rectangle 2"/>
          <p:cNvSpPr/>
          <p:nvPr/>
        </p:nvSpPr>
        <p:spPr>
          <a:xfrm>
            <a:off x="244444" y="333799"/>
            <a:ext cx="8827128" cy="1200329"/>
          </a:xfrm>
          <a:prstGeom prst="rect">
            <a:avLst/>
          </a:prstGeom>
        </p:spPr>
        <p:txBody>
          <a:bodyPr wrap="square">
            <a:spAutoFit/>
          </a:bodyPr>
          <a:lstStyle/>
          <a:p>
            <a:r>
              <a:rPr lang="en-US" sz="3600" dirty="0" smtClean="0"/>
              <a:t>Finding Full-length ORFs in Trinity assemblies and annotating their likely origins</a:t>
            </a:r>
            <a:endParaRPr lang="en-US" sz="3600" dirty="0"/>
          </a:p>
        </p:txBody>
      </p:sp>
      <p:sp>
        <p:nvSpPr>
          <p:cNvPr id="5" name="Rectangle 4"/>
          <p:cNvSpPr/>
          <p:nvPr/>
        </p:nvSpPr>
        <p:spPr>
          <a:xfrm>
            <a:off x="452386" y="2399823"/>
            <a:ext cx="8306603" cy="3693319"/>
          </a:xfrm>
          <a:prstGeom prst="rect">
            <a:avLst/>
          </a:prstGeom>
        </p:spPr>
        <p:txBody>
          <a:bodyPr wrap="square">
            <a:spAutoFit/>
          </a:bodyPr>
          <a:lstStyle/>
          <a:p>
            <a:r>
              <a:rPr lang="en-US" sz="1600" dirty="0" smtClean="0"/>
              <a:t>Make the database for blast search:</a:t>
            </a:r>
          </a:p>
          <a:p>
            <a:r>
              <a:rPr lang="en-US" sz="1400" b="1" dirty="0" err="1" smtClean="0">
                <a:latin typeface="Courier" charset="0"/>
                <a:ea typeface="Courier" charset="0"/>
                <a:cs typeface="Courier" charset="0"/>
              </a:rPr>
              <a:t>makeblastdb</a:t>
            </a:r>
            <a:r>
              <a:rPr lang="en-US" sz="1400" b="1" dirty="0" smtClean="0">
                <a:latin typeface="Courier" charset="0"/>
                <a:ea typeface="Courier" charset="0"/>
                <a:cs typeface="Courier" charset="0"/>
              </a:rPr>
              <a:t> </a:t>
            </a:r>
            <a:r>
              <a:rPr lang="en-US" sz="1400" b="1" dirty="0">
                <a:latin typeface="Courier" charset="0"/>
                <a:ea typeface="Courier" charset="0"/>
                <a:cs typeface="Courier" charset="0"/>
              </a:rPr>
              <a:t>-in </a:t>
            </a:r>
            <a:r>
              <a:rPr lang="en-US" sz="1400" b="1" dirty="0" err="1">
                <a:latin typeface="Courier" charset="0"/>
                <a:ea typeface="Courier" charset="0"/>
                <a:cs typeface="Courier" charset="0"/>
              </a:rPr>
              <a:t>Trinity.fasta</a:t>
            </a:r>
            <a:r>
              <a:rPr lang="en-US" sz="1400" b="1" dirty="0">
                <a:latin typeface="Courier" charset="0"/>
                <a:ea typeface="Courier" charset="0"/>
                <a:cs typeface="Courier" charset="0"/>
              </a:rPr>
              <a:t> </a:t>
            </a:r>
            <a:r>
              <a:rPr lang="mr-IN" sz="1400" b="1" dirty="0" smtClean="0">
                <a:latin typeface="Courier" charset="0"/>
                <a:ea typeface="Courier" charset="0"/>
                <a:cs typeface="Courier" charset="0"/>
              </a:rPr>
              <a:t>–</a:t>
            </a:r>
            <a:r>
              <a:rPr lang="en-US" sz="1400" b="1" dirty="0" err="1" smtClean="0">
                <a:latin typeface="Courier" charset="0"/>
                <a:ea typeface="Courier" charset="0"/>
                <a:cs typeface="Courier" charset="0"/>
              </a:rPr>
              <a:t>dbtype</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nucl</a:t>
            </a:r>
            <a:endParaRPr lang="en-US" sz="1400" b="1" dirty="0" smtClean="0">
              <a:latin typeface="Courier" charset="0"/>
              <a:ea typeface="Courier" charset="0"/>
              <a:cs typeface="Courier" charset="0"/>
            </a:endParaRPr>
          </a:p>
          <a:p>
            <a:endParaRPr lang="en-US" sz="1600" dirty="0" smtClean="0"/>
          </a:p>
          <a:p>
            <a:r>
              <a:rPr lang="en-US" sz="1600" dirty="0" smtClean="0"/>
              <a:t>Use </a:t>
            </a:r>
            <a:r>
              <a:rPr lang="en-US" sz="1600" dirty="0" err="1" smtClean="0"/>
              <a:t>tblastn</a:t>
            </a:r>
            <a:r>
              <a:rPr lang="en-US" sz="1600" dirty="0" smtClean="0"/>
              <a:t> to find full-length hits to known sequences:</a:t>
            </a:r>
          </a:p>
          <a:p>
            <a:r>
              <a:rPr lang="en-US" sz="1400" b="1" dirty="0" err="1" smtClean="0">
                <a:latin typeface="Courier" charset="0"/>
                <a:ea typeface="Courier" charset="0"/>
                <a:cs typeface="Courier" charset="0"/>
              </a:rPr>
              <a:t>tblastn</a:t>
            </a:r>
            <a:r>
              <a:rPr lang="en-US" sz="1400" b="1" dirty="0" smtClean="0">
                <a:latin typeface="Courier" charset="0"/>
                <a:ea typeface="Courier" charset="0"/>
                <a:cs typeface="Courier" charset="0"/>
              </a:rPr>
              <a:t> </a:t>
            </a:r>
            <a:r>
              <a:rPr lang="en-US" sz="1400" b="1" dirty="0">
                <a:latin typeface="Courier" charset="0"/>
                <a:ea typeface="Courier" charset="0"/>
                <a:cs typeface="Courier" charset="0"/>
              </a:rPr>
              <a:t>-</a:t>
            </a:r>
            <a:r>
              <a:rPr lang="en-US" sz="1400" b="1" dirty="0" err="1">
                <a:latin typeface="Courier" charset="0"/>
                <a:ea typeface="Courier" charset="0"/>
                <a:cs typeface="Courier" charset="0"/>
              </a:rPr>
              <a:t>db</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Trinity.fasta</a:t>
            </a:r>
            <a:r>
              <a:rPr lang="en-US" sz="1400" b="1" dirty="0">
                <a:latin typeface="Courier" charset="0"/>
                <a:ea typeface="Courier" charset="0"/>
                <a:cs typeface="Courier" charset="0"/>
              </a:rPr>
              <a:t> -query </a:t>
            </a:r>
            <a:r>
              <a:rPr lang="en-US" sz="1400" b="1" dirty="0" smtClean="0">
                <a:latin typeface="Courier" charset="0"/>
                <a:ea typeface="Courier" charset="0"/>
                <a:cs typeface="Courier" charset="0"/>
              </a:rPr>
              <a:t>arabidopsis_TAIR10.faa  </a:t>
            </a:r>
            <a:r>
              <a:rPr lang="en-US" sz="1400" b="1" dirty="0">
                <a:latin typeface="Courier" charset="0"/>
                <a:ea typeface="Courier" charset="0"/>
                <a:cs typeface="Courier" charset="0"/>
              </a:rPr>
              <a:t>-out </a:t>
            </a:r>
            <a:r>
              <a:rPr lang="en-US" sz="1400" b="1" dirty="0" err="1">
                <a:latin typeface="Courier" charset="0"/>
                <a:ea typeface="Courier" charset="0"/>
                <a:cs typeface="Courier" charset="0"/>
              </a:rPr>
              <a:t>arabidopsis_tbn_Trinity_fasta_out.txt</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evalue</a:t>
            </a:r>
            <a:r>
              <a:rPr lang="en-US" sz="1400" b="1" dirty="0">
                <a:latin typeface="Courier" charset="0"/>
                <a:ea typeface="Courier" charset="0"/>
                <a:cs typeface="Courier" charset="0"/>
              </a:rPr>
              <a:t> </a:t>
            </a:r>
            <a:r>
              <a:rPr lang="en-US" sz="1400" b="1" dirty="0" smtClean="0">
                <a:latin typeface="Courier" charset="0"/>
                <a:ea typeface="Courier" charset="0"/>
                <a:cs typeface="Courier" charset="0"/>
              </a:rPr>
              <a:t>1e-3</a:t>
            </a:r>
          </a:p>
          <a:p>
            <a:endParaRPr lang="en-US" sz="1400" b="1" dirty="0" smtClean="0">
              <a:latin typeface="Courier" charset="0"/>
              <a:ea typeface="Courier" charset="0"/>
              <a:cs typeface="Courier" charset="0"/>
            </a:endParaRPr>
          </a:p>
          <a:p>
            <a:r>
              <a:rPr lang="en-US" sz="1400" b="1" dirty="0" err="1" smtClean="0">
                <a:latin typeface="Courier" charset="0"/>
                <a:ea typeface="Courier" charset="0"/>
                <a:cs typeface="Courier" charset="0"/>
              </a:rPr>
              <a:t>tblastn</a:t>
            </a:r>
            <a:r>
              <a:rPr lang="en-US" sz="1400" b="1" dirty="0" smtClean="0">
                <a:latin typeface="Courier" charset="0"/>
                <a:ea typeface="Courier" charset="0"/>
                <a:cs typeface="Courier" charset="0"/>
              </a:rPr>
              <a:t> </a:t>
            </a:r>
            <a:r>
              <a:rPr lang="en-US" sz="1400" b="1" dirty="0">
                <a:latin typeface="Courier" charset="0"/>
                <a:ea typeface="Courier" charset="0"/>
                <a:cs typeface="Courier" charset="0"/>
              </a:rPr>
              <a:t>-</a:t>
            </a:r>
            <a:r>
              <a:rPr lang="en-US" sz="1400" b="1" dirty="0" err="1">
                <a:latin typeface="Courier" charset="0"/>
                <a:ea typeface="Courier" charset="0"/>
                <a:cs typeface="Courier" charset="0"/>
              </a:rPr>
              <a:t>db</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Trinity.fasta</a:t>
            </a:r>
            <a:r>
              <a:rPr lang="en-US" sz="1400" b="1" dirty="0">
                <a:latin typeface="Courier" charset="0"/>
                <a:ea typeface="Courier" charset="0"/>
                <a:cs typeface="Courier" charset="0"/>
              </a:rPr>
              <a:t> -query Hyaloperonospora_arabidopsidis_v8.3_14910.faa  -</a:t>
            </a:r>
            <a:r>
              <a:rPr lang="en-US" sz="1400" b="1" dirty="0" smtClean="0">
                <a:latin typeface="Courier" charset="0"/>
                <a:ea typeface="Courier" charset="0"/>
                <a:cs typeface="Courier" charset="0"/>
              </a:rPr>
              <a:t>out </a:t>
            </a:r>
            <a:r>
              <a:rPr lang="en-US" sz="1400" b="1" dirty="0" err="1" smtClean="0">
                <a:latin typeface="Courier" charset="0"/>
                <a:ea typeface="Courier" charset="0"/>
                <a:cs typeface="Courier" charset="0"/>
              </a:rPr>
              <a:t>hpa_tbn_Trinity_fasta_out.txt</a:t>
            </a:r>
            <a:r>
              <a:rPr lang="en-US" sz="1400" b="1" dirty="0" smtClean="0">
                <a:latin typeface="Courier" charset="0"/>
                <a:ea typeface="Courier" charset="0"/>
                <a:cs typeface="Courier" charset="0"/>
              </a:rPr>
              <a:t> </a:t>
            </a:r>
            <a:r>
              <a:rPr lang="en-US" sz="1400" b="1" dirty="0">
                <a:latin typeface="Courier" charset="0"/>
                <a:ea typeface="Courier" charset="0"/>
                <a:cs typeface="Courier" charset="0"/>
              </a:rPr>
              <a:t>-</a:t>
            </a:r>
            <a:r>
              <a:rPr lang="en-US" sz="1400" b="1" dirty="0" err="1">
                <a:latin typeface="Courier" charset="0"/>
                <a:ea typeface="Courier" charset="0"/>
                <a:cs typeface="Courier" charset="0"/>
              </a:rPr>
              <a:t>evalue</a:t>
            </a:r>
            <a:r>
              <a:rPr lang="en-US" sz="1400" b="1" dirty="0">
                <a:latin typeface="Courier" charset="0"/>
                <a:ea typeface="Courier" charset="0"/>
                <a:cs typeface="Courier" charset="0"/>
              </a:rPr>
              <a:t> </a:t>
            </a:r>
            <a:r>
              <a:rPr lang="en-US" sz="1400" b="1" dirty="0" smtClean="0">
                <a:latin typeface="Courier" charset="0"/>
                <a:ea typeface="Courier" charset="0"/>
                <a:cs typeface="Courier" charset="0"/>
              </a:rPr>
              <a:t>1e-3</a:t>
            </a:r>
          </a:p>
          <a:p>
            <a:endParaRPr lang="en-US" sz="1600" dirty="0"/>
          </a:p>
          <a:p>
            <a:r>
              <a:rPr lang="en-US" sz="1600" dirty="0" smtClean="0"/>
              <a:t>Use custom </a:t>
            </a:r>
            <a:r>
              <a:rPr lang="en-US" sz="1600" dirty="0" err="1" smtClean="0"/>
              <a:t>perl</a:t>
            </a:r>
            <a:r>
              <a:rPr lang="en-US" sz="1600" dirty="0" smtClean="0"/>
              <a:t> scripts to extract the full-length ORFs from Trinity assemblies:</a:t>
            </a:r>
          </a:p>
          <a:p>
            <a:r>
              <a:rPr lang="en-US" sz="1400" b="1" dirty="0" err="1" smtClean="0">
                <a:latin typeface="Courier" charset="0"/>
                <a:ea typeface="Courier" charset="0"/>
                <a:cs typeface="Courier" charset="0"/>
              </a:rPr>
              <a:t>perl</a:t>
            </a:r>
            <a:r>
              <a:rPr lang="en-US" sz="1400" b="1" dirty="0" smtClean="0">
                <a:latin typeface="Courier" charset="0"/>
                <a:ea typeface="Courier" charset="0"/>
                <a:cs typeface="Courier" charset="0"/>
              </a:rPr>
              <a:t> </a:t>
            </a:r>
            <a:r>
              <a:rPr lang="en-US" sz="1400" b="1" dirty="0" err="1">
                <a:latin typeface="Courier" charset="0"/>
                <a:ea typeface="Courier" charset="0"/>
                <a:cs typeface="Courier" charset="0"/>
              </a:rPr>
              <a:t>find_all_full-length_hits.pl</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arabidopsis_tbn_Trinity_fasta_out.txt</a:t>
            </a:r>
            <a:r>
              <a:rPr lang="en-US" sz="1400" b="1" dirty="0">
                <a:latin typeface="Courier" charset="0"/>
                <a:ea typeface="Courier" charset="0"/>
                <a:cs typeface="Courier" charset="0"/>
              </a:rPr>
              <a:t> &gt; </a:t>
            </a:r>
            <a:r>
              <a:rPr lang="en-US" sz="1400" b="1" dirty="0" err="1" smtClean="0">
                <a:latin typeface="Courier" charset="0"/>
                <a:ea typeface="Courier" charset="0"/>
                <a:cs typeface="Courier" charset="0"/>
              </a:rPr>
              <a:t>arabidopsis_fl_hits.txt</a:t>
            </a:r>
            <a:endParaRPr lang="en-US" sz="1400" b="1" dirty="0" smtClean="0">
              <a:latin typeface="Courier" charset="0"/>
              <a:ea typeface="Courier" charset="0"/>
              <a:cs typeface="Courier" charset="0"/>
            </a:endParaRPr>
          </a:p>
          <a:p>
            <a:endParaRPr lang="en-US" sz="1400" b="1" dirty="0" smtClean="0">
              <a:latin typeface="Courier" charset="0"/>
              <a:ea typeface="Courier" charset="0"/>
              <a:cs typeface="Courier" charset="0"/>
            </a:endParaRPr>
          </a:p>
          <a:p>
            <a:r>
              <a:rPr lang="en-US" sz="1400" b="1" dirty="0" err="1" smtClean="0">
                <a:latin typeface="Courier" charset="0"/>
                <a:ea typeface="Courier" charset="0"/>
                <a:cs typeface="Courier" charset="0"/>
              </a:rPr>
              <a:t>perl</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extract_orf.pl</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arabidopsis_fl_hits.txt</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Trinity.fasta</a:t>
            </a:r>
            <a:r>
              <a:rPr lang="en-US" sz="1400" b="1" dirty="0" smtClean="0">
                <a:latin typeface="Courier" charset="0"/>
                <a:ea typeface="Courier" charset="0"/>
                <a:cs typeface="Courier" charset="0"/>
              </a:rPr>
              <a:t> </a:t>
            </a:r>
            <a:r>
              <a:rPr lang="en-US" sz="1400" b="1" dirty="0" err="1" smtClean="0">
                <a:latin typeface="Courier" charset="0"/>
                <a:ea typeface="Courier" charset="0"/>
                <a:cs typeface="Courier" charset="0"/>
              </a:rPr>
              <a:t>reseda_orfs.fasta</a:t>
            </a:r>
            <a:endParaRPr lang="en-US" sz="1400" b="1" dirty="0">
              <a:latin typeface="Courier" charset="0"/>
              <a:ea typeface="Courier" charset="0"/>
              <a:cs typeface="Courier" charset="0"/>
            </a:endParaRPr>
          </a:p>
        </p:txBody>
      </p:sp>
    </p:spTree>
    <p:extLst>
      <p:ext uri="{BB962C8B-B14F-4D97-AF65-F5344CB8AC3E}">
        <p14:creationId xmlns:p14="http://schemas.microsoft.com/office/powerpoint/2010/main" val="1949160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TotalTime>
  <Words>894</Words>
  <Application>Microsoft Macintosh PowerPoint</Application>
  <PresentationFormat>On-screen Show (4:3)</PresentationFormat>
  <Paragraphs>127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Calibri Light</vt:lpstr>
      <vt:lpstr>Courier</vt:lpstr>
      <vt:lpstr>Helvetica</vt:lpstr>
      <vt:lpstr>Helvetica Neue</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Win (TSL)</dc:creator>
  <cp:lastModifiedBy>Joe Win (TSL)</cp:lastModifiedBy>
  <cp:revision>38</cp:revision>
  <dcterms:created xsi:type="dcterms:W3CDTF">2017-04-02T18:32:15Z</dcterms:created>
  <dcterms:modified xsi:type="dcterms:W3CDTF">2017-04-03T07:53:20Z</dcterms:modified>
</cp:coreProperties>
</file>