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FBD5-B26E-486A-BF51-247F47FD18E5}" type="datetimeFigureOut">
              <a:rPr lang="en-GB" smtClean="0"/>
              <a:t>04/04/2017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DA17-A268-4A39-BDC1-7C4696A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74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FBD5-B26E-486A-BF51-247F47FD18E5}" type="datetimeFigureOut">
              <a:rPr lang="en-GB" smtClean="0"/>
              <a:t>04/04/2017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DA17-A268-4A39-BDC1-7C4696A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51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FBD5-B26E-486A-BF51-247F47FD18E5}" type="datetimeFigureOut">
              <a:rPr lang="en-GB" smtClean="0"/>
              <a:t>04/04/2017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DA17-A268-4A39-BDC1-7C4696A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14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FBD5-B26E-486A-BF51-247F47FD18E5}" type="datetimeFigureOut">
              <a:rPr lang="en-GB" smtClean="0"/>
              <a:t>04/04/2017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DA17-A268-4A39-BDC1-7C4696A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27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FBD5-B26E-486A-BF51-247F47FD18E5}" type="datetimeFigureOut">
              <a:rPr lang="en-GB" smtClean="0"/>
              <a:t>04/04/2017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DA17-A268-4A39-BDC1-7C4696A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16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FBD5-B26E-486A-BF51-247F47FD18E5}" type="datetimeFigureOut">
              <a:rPr lang="en-GB" smtClean="0"/>
              <a:t>04/04/2017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DA17-A268-4A39-BDC1-7C4696A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96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FBD5-B26E-486A-BF51-247F47FD18E5}" type="datetimeFigureOut">
              <a:rPr lang="en-GB" smtClean="0"/>
              <a:t>04/04/2017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DA17-A268-4A39-BDC1-7C4696A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38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FBD5-B26E-486A-BF51-247F47FD18E5}" type="datetimeFigureOut">
              <a:rPr lang="en-GB" smtClean="0"/>
              <a:t>04/04/2017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DA17-A268-4A39-BDC1-7C4696A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23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FBD5-B26E-486A-BF51-247F47FD18E5}" type="datetimeFigureOut">
              <a:rPr lang="en-GB" smtClean="0"/>
              <a:t>04/04/2017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DA17-A268-4A39-BDC1-7C4696A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57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FBD5-B26E-486A-BF51-247F47FD18E5}" type="datetimeFigureOut">
              <a:rPr lang="en-GB" smtClean="0"/>
              <a:t>04/04/2017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DA17-A268-4A39-BDC1-7C4696A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7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FBD5-B26E-486A-BF51-247F47FD18E5}" type="datetimeFigureOut">
              <a:rPr lang="en-GB" smtClean="0"/>
              <a:t>04/04/2017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DA17-A268-4A39-BDC1-7C4696A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07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3FBD5-B26E-486A-BF51-247F47FD18E5}" type="datetimeFigureOut">
              <a:rPr lang="en-GB" smtClean="0"/>
              <a:t>04/04/2017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2DA17-A268-4A39-BDC1-7C4696A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04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bi.ac.uk/ena/data/view/SRR1561422" TargetMode="External"/><Relationship Id="rId3" Type="http://schemas.openxmlformats.org/officeDocument/2006/relationships/image" Target="../media/image9.emf"/><Relationship Id="rId7" Type="http://schemas.openxmlformats.org/officeDocument/2006/relationships/hyperlink" Target="http://www.ebi.ac.uk/ena/data/view/SRX689727" TargetMode="Externa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bi.ac.uk/ena/data/view/SRS692257" TargetMode="External"/><Relationship Id="rId11" Type="http://schemas.openxmlformats.org/officeDocument/2006/relationships/hyperlink" Target="ftp://ftp.sra.ebi.ac.uk/vol1/fastq/SRR156/002/SRR1561422/SRR1561422_2.fastq.gz" TargetMode="External"/><Relationship Id="rId5" Type="http://schemas.openxmlformats.org/officeDocument/2006/relationships/hyperlink" Target="http://www.ebi.ac.uk/ena/data/view/SAMN03010511" TargetMode="External"/><Relationship Id="rId10" Type="http://schemas.openxmlformats.org/officeDocument/2006/relationships/hyperlink" Target="ftp://ftp.sra.ebi.ac.uk/vol1/fastq/SRR156/002/SRR1561422/SRR1561422_1.fastq.gz" TargetMode="External"/><Relationship Id="rId4" Type="http://schemas.openxmlformats.org/officeDocument/2006/relationships/hyperlink" Target="http://www.ebi.ac.uk/ena/data/view/PRJNA259589" TargetMode="External"/><Relationship Id="rId9" Type="http://schemas.openxmlformats.org/officeDocument/2006/relationships/hyperlink" Target="http://www.ebi.ac.uk/ena/data/view/Taxon:31882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Comparing ‘rice blasts’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From: </a:t>
            </a:r>
          </a:p>
          <a:p>
            <a:r>
              <a:rPr lang="en-GB" dirty="0"/>
              <a:t>Dong et al. 2015</a:t>
            </a:r>
          </a:p>
          <a:p>
            <a:r>
              <a:rPr lang="en-GB" dirty="0"/>
              <a:t>Chen et al. 2013</a:t>
            </a:r>
          </a:p>
        </p:txBody>
      </p:sp>
    </p:spTree>
    <p:extLst>
      <p:ext uri="{BB962C8B-B14F-4D97-AF65-F5344CB8AC3E}">
        <p14:creationId xmlns:p14="http://schemas.microsoft.com/office/powerpoint/2010/main" val="53481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540"/>
            <a:ext cx="10515600" cy="1325563"/>
          </a:xfrm>
        </p:spPr>
        <p:txBody>
          <a:bodyPr/>
          <a:lstStyle/>
          <a:p>
            <a:r>
              <a:rPr lang="en-GB" dirty="0"/>
              <a:t>Some background info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41" y="1327183"/>
            <a:ext cx="6129151" cy="4149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052" y="3944073"/>
            <a:ext cx="6219288" cy="281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0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Dong et al. 2015 (98-06 vs. 70-15)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6869"/>
            <a:ext cx="10442331" cy="527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5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Dong et al. 2015 (98-06 vs. 70-15)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59" y="1394929"/>
            <a:ext cx="10068482" cy="525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4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Dong et al. 2015 (Protein clusters Venn)</a:t>
            </a:r>
          </a:p>
        </p:txBody>
      </p:sp>
      <p:pic>
        <p:nvPicPr>
          <p:cNvPr id="1026" name="Picture 2" descr="https://s3-eu-west-1.amazonaws.com/ppreviews-plos-725668748/2004563/pre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148" y="2028226"/>
            <a:ext cx="6129704" cy="457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66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9677" cy="1325563"/>
          </a:xfrm>
        </p:spPr>
        <p:txBody>
          <a:bodyPr/>
          <a:lstStyle/>
          <a:p>
            <a:r>
              <a:rPr lang="en-GB" dirty="0"/>
              <a:t>From Chen et al. 2013 (three strain comparison)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259" y="1307544"/>
            <a:ext cx="7215555" cy="535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9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0885" cy="1325563"/>
          </a:xfrm>
        </p:spPr>
        <p:txBody>
          <a:bodyPr/>
          <a:lstStyle/>
          <a:p>
            <a:r>
              <a:rPr lang="en-GB" dirty="0"/>
              <a:t>From Chen et al. 2013 (three strain comparison)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396" y="1936442"/>
            <a:ext cx="7611208" cy="474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more thing ….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29" y="1690688"/>
            <a:ext cx="5480445" cy="3839674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838200" y="3050932"/>
            <a:ext cx="5114192" cy="128367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908" y="93820"/>
            <a:ext cx="6681151" cy="2854500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8442035" y="1048849"/>
            <a:ext cx="3641023" cy="38278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55521"/>
              </p:ext>
            </p:extLst>
          </p:nvPr>
        </p:nvGraphicFramePr>
        <p:xfrm>
          <a:off x="634998" y="5114579"/>
          <a:ext cx="11244860" cy="1478280"/>
        </p:xfrm>
        <a:graphic>
          <a:graphicData uri="http://schemas.openxmlformats.org/drawingml/2006/table">
            <a:tbl>
              <a:tblPr/>
              <a:tblGrid>
                <a:gridCol w="1124486">
                  <a:extLst>
                    <a:ext uri="{9D8B030D-6E8A-4147-A177-3AD203B41FA5}">
                      <a16:colId xmlns:a16="http://schemas.microsoft.com/office/drawing/2014/main" val="1562534020"/>
                    </a:ext>
                  </a:extLst>
                </a:gridCol>
                <a:gridCol w="1124486">
                  <a:extLst>
                    <a:ext uri="{9D8B030D-6E8A-4147-A177-3AD203B41FA5}">
                      <a16:colId xmlns:a16="http://schemas.microsoft.com/office/drawing/2014/main" val="2483009336"/>
                    </a:ext>
                  </a:extLst>
                </a:gridCol>
                <a:gridCol w="1124486">
                  <a:extLst>
                    <a:ext uri="{9D8B030D-6E8A-4147-A177-3AD203B41FA5}">
                      <a16:colId xmlns:a16="http://schemas.microsoft.com/office/drawing/2014/main" val="3715754873"/>
                    </a:ext>
                  </a:extLst>
                </a:gridCol>
                <a:gridCol w="1124486">
                  <a:extLst>
                    <a:ext uri="{9D8B030D-6E8A-4147-A177-3AD203B41FA5}">
                      <a16:colId xmlns:a16="http://schemas.microsoft.com/office/drawing/2014/main" val="2911297022"/>
                    </a:ext>
                  </a:extLst>
                </a:gridCol>
                <a:gridCol w="1124486">
                  <a:extLst>
                    <a:ext uri="{9D8B030D-6E8A-4147-A177-3AD203B41FA5}">
                      <a16:colId xmlns:a16="http://schemas.microsoft.com/office/drawing/2014/main" val="2493383180"/>
                    </a:ext>
                  </a:extLst>
                </a:gridCol>
                <a:gridCol w="1124486">
                  <a:extLst>
                    <a:ext uri="{9D8B030D-6E8A-4147-A177-3AD203B41FA5}">
                      <a16:colId xmlns:a16="http://schemas.microsoft.com/office/drawing/2014/main" val="1161933295"/>
                    </a:ext>
                  </a:extLst>
                </a:gridCol>
                <a:gridCol w="1124486">
                  <a:extLst>
                    <a:ext uri="{9D8B030D-6E8A-4147-A177-3AD203B41FA5}">
                      <a16:colId xmlns:a16="http://schemas.microsoft.com/office/drawing/2014/main" val="2598757186"/>
                    </a:ext>
                  </a:extLst>
                </a:gridCol>
                <a:gridCol w="1124486">
                  <a:extLst>
                    <a:ext uri="{9D8B030D-6E8A-4147-A177-3AD203B41FA5}">
                      <a16:colId xmlns:a16="http://schemas.microsoft.com/office/drawing/2014/main" val="3105723735"/>
                    </a:ext>
                  </a:extLst>
                </a:gridCol>
                <a:gridCol w="1124486">
                  <a:extLst>
                    <a:ext uri="{9D8B030D-6E8A-4147-A177-3AD203B41FA5}">
                      <a16:colId xmlns:a16="http://schemas.microsoft.com/office/drawing/2014/main" val="1506177689"/>
                    </a:ext>
                  </a:extLst>
                </a:gridCol>
                <a:gridCol w="1124486">
                  <a:extLst>
                    <a:ext uri="{9D8B030D-6E8A-4147-A177-3AD203B41FA5}">
                      <a16:colId xmlns:a16="http://schemas.microsoft.com/office/drawing/2014/main" val="535977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/>
                        <a:t>Study accession</a:t>
                      </a:r>
                    </a:p>
                  </a:txBody>
                  <a:tcPr marL="38100" marR="38100" marT="60960" marB="38100">
                    <a:lnL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/>
                        <a:t>Sample accession</a:t>
                      </a:r>
                    </a:p>
                  </a:txBody>
                  <a:tcPr marL="38100" marR="38100" marT="60960" marB="38100">
                    <a:lnL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/>
                        <a:t>Secondary sample accession</a:t>
                      </a:r>
                    </a:p>
                  </a:txBody>
                  <a:tcPr marL="38100" marR="38100" marT="60960" marB="38100">
                    <a:lnL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/>
                        <a:t>Experiment accession</a:t>
                      </a:r>
                    </a:p>
                  </a:txBody>
                  <a:tcPr marL="38100" marR="38100" marT="60960" marB="38100">
                    <a:lnL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/>
                        <a:t>Run accession</a:t>
                      </a:r>
                    </a:p>
                  </a:txBody>
                  <a:tcPr marL="38100" marR="38100" marT="60960" marB="38100">
                    <a:lnL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/>
                        <a:t>Tax ID</a:t>
                      </a:r>
                    </a:p>
                  </a:txBody>
                  <a:tcPr marL="38100" marR="38100" marT="60960" marB="38100">
                    <a:lnL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/>
                        <a:t>Scientific name</a:t>
                      </a:r>
                    </a:p>
                  </a:txBody>
                  <a:tcPr marL="38100" marR="38100" marT="60960" marB="38100">
                    <a:lnL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/>
                        <a:t>Instrument model</a:t>
                      </a:r>
                    </a:p>
                  </a:txBody>
                  <a:tcPr marL="38100" marR="38100" marT="60960" marB="38100">
                    <a:lnL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/>
                        <a:t>Library layout</a:t>
                      </a:r>
                    </a:p>
                  </a:txBody>
                  <a:tcPr marL="38100" marR="38100" marT="60960" marB="38100">
                    <a:lnL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/>
                        <a:t>FASTQ files (FTP)</a:t>
                      </a:r>
                    </a:p>
                  </a:txBody>
                  <a:tcPr marL="38100" marR="38100" marT="60960" marB="38100">
                    <a:lnL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04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hlinkClick r:id="rId4"/>
                        </a:rPr>
                        <a:t>PRJNA259589</a:t>
                      </a:r>
                      <a:endParaRPr lang="en-GB" sz="1400"/>
                    </a:p>
                  </a:txBody>
                  <a:tcPr marL="38100" marR="38100" marT="60960" marB="38100">
                    <a:lnL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hlinkClick r:id="rId5"/>
                        </a:rPr>
                        <a:t>SAMN03010511</a:t>
                      </a:r>
                      <a:endParaRPr lang="en-GB" sz="1400"/>
                    </a:p>
                  </a:txBody>
                  <a:tcPr marL="38100" marR="38100" marT="60960" marB="38100">
                    <a:lnL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hlinkClick r:id="rId6"/>
                        </a:rPr>
                        <a:t>SRS692257</a:t>
                      </a:r>
                      <a:endParaRPr lang="en-GB" sz="1400"/>
                    </a:p>
                  </a:txBody>
                  <a:tcPr marL="38100" marR="38100" marT="60960" marB="38100">
                    <a:lnL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hlinkClick r:id="rId7"/>
                        </a:rPr>
                        <a:t>SRX689727</a:t>
                      </a:r>
                      <a:endParaRPr lang="en-GB" sz="1400"/>
                    </a:p>
                  </a:txBody>
                  <a:tcPr marL="38100" marR="38100" marT="60960" marB="38100">
                    <a:lnL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hlinkClick r:id="rId8"/>
                        </a:rPr>
                        <a:t>SRR1561422</a:t>
                      </a:r>
                      <a:endParaRPr lang="en-GB" sz="1400"/>
                    </a:p>
                  </a:txBody>
                  <a:tcPr marL="38100" marR="38100" marT="60960" marB="38100">
                    <a:lnL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hlinkClick r:id="rId9"/>
                        </a:rPr>
                        <a:t>318829</a:t>
                      </a:r>
                      <a:endParaRPr lang="en-GB" sz="1400"/>
                    </a:p>
                  </a:txBody>
                  <a:tcPr marL="38100" marR="38100" marT="60960" marB="38100">
                    <a:lnL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hlinkClick r:id="rId9"/>
                        </a:rPr>
                        <a:t>Magnaporthe oryzae</a:t>
                      </a:r>
                      <a:endParaRPr lang="en-GB" sz="1400"/>
                    </a:p>
                  </a:txBody>
                  <a:tcPr marL="38100" marR="38100" marT="60960" marB="38100">
                    <a:lnL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/>
                        <a:t>AB SOLiD 4 System</a:t>
                      </a:r>
                    </a:p>
                  </a:txBody>
                  <a:tcPr marL="38100" marR="38100" marT="60960" marB="38100">
                    <a:lnL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/>
                        <a:t>PAIRED</a:t>
                      </a:r>
                    </a:p>
                  </a:txBody>
                  <a:tcPr marL="38100" marR="38100" marT="60960" marB="38100">
                    <a:lnL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hlinkClick r:id="rId10"/>
                        </a:rPr>
                        <a:t>File 1</a:t>
                      </a:r>
                      <a:br>
                        <a:rPr lang="en-GB" sz="1400" dirty="0"/>
                      </a:br>
                      <a:endParaRPr lang="en-GB" sz="1400" dirty="0"/>
                    </a:p>
                    <a:p>
                      <a:pPr algn="l" fontAlgn="t"/>
                      <a:r>
                        <a:rPr lang="en-GB" sz="1400" dirty="0">
                          <a:hlinkClick r:id="rId11"/>
                        </a:rPr>
                        <a:t>File 2</a:t>
                      </a:r>
                      <a:endParaRPr lang="en-GB" sz="1400" dirty="0"/>
                    </a:p>
                  </a:txBody>
                  <a:tcPr marL="38100" marR="38100" marT="60960" marB="38100">
                    <a:lnL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513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43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121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Comparing ‘rice blasts’</vt:lpstr>
      <vt:lpstr>Some background info …</vt:lpstr>
      <vt:lpstr>From Dong et al. 2015 (98-06 vs. 70-15)</vt:lpstr>
      <vt:lpstr>From Dong et al. 2015 (98-06 vs. 70-15)</vt:lpstr>
      <vt:lpstr>From Dong et al. 2015 (Protein clusters Venn)</vt:lpstr>
      <vt:lpstr>From Chen et al. 2013 (three strain comparison)</vt:lpstr>
      <vt:lpstr>From Chen et al. 2013 (three strain comparison)</vt:lpstr>
      <vt:lpstr>One more thing 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‘rice blasts’</dc:title>
  <dc:creator>Jonge, R. de (Ronnie)</dc:creator>
  <cp:lastModifiedBy>Jonge, R. de (Ronnie)</cp:lastModifiedBy>
  <cp:revision>5</cp:revision>
  <dcterms:created xsi:type="dcterms:W3CDTF">2017-04-03T13:48:14Z</dcterms:created>
  <dcterms:modified xsi:type="dcterms:W3CDTF">2017-04-04T06:12:39Z</dcterms:modified>
</cp:coreProperties>
</file>