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21" saveSubsetFonts="1">
  <p:sldMasterIdLst>
    <p:sldMasterId id="2147485052" r:id="rId1"/>
  </p:sldMasterIdLst>
  <p:notesMasterIdLst>
    <p:notesMasterId r:id="rId62"/>
  </p:notesMasterIdLst>
  <p:handoutMasterIdLst>
    <p:handoutMasterId r:id="rId63"/>
  </p:handoutMasterIdLst>
  <p:sldIdLst>
    <p:sldId id="371" r:id="rId2"/>
    <p:sldId id="372" r:id="rId3"/>
    <p:sldId id="373" r:id="rId4"/>
    <p:sldId id="732" r:id="rId5"/>
    <p:sldId id="731" r:id="rId6"/>
    <p:sldId id="375" r:id="rId7"/>
    <p:sldId id="908" r:id="rId8"/>
    <p:sldId id="909" r:id="rId9"/>
    <p:sldId id="910" r:id="rId10"/>
    <p:sldId id="911" r:id="rId11"/>
    <p:sldId id="926" r:id="rId12"/>
    <p:sldId id="912" r:id="rId13"/>
    <p:sldId id="913" r:id="rId14"/>
    <p:sldId id="914" r:id="rId15"/>
    <p:sldId id="915" r:id="rId16"/>
    <p:sldId id="938" r:id="rId17"/>
    <p:sldId id="942" r:id="rId18"/>
    <p:sldId id="917" r:id="rId19"/>
    <p:sldId id="924" r:id="rId20"/>
    <p:sldId id="925" r:id="rId21"/>
    <p:sldId id="943" r:id="rId22"/>
    <p:sldId id="374" r:id="rId23"/>
    <p:sldId id="377" r:id="rId24"/>
    <p:sldId id="378" r:id="rId25"/>
    <p:sldId id="379" r:id="rId26"/>
    <p:sldId id="380" r:id="rId27"/>
    <p:sldId id="381" r:id="rId28"/>
    <p:sldId id="382" r:id="rId29"/>
    <p:sldId id="697" r:id="rId30"/>
    <p:sldId id="698" r:id="rId31"/>
    <p:sldId id="727" r:id="rId32"/>
    <p:sldId id="726" r:id="rId33"/>
    <p:sldId id="725" r:id="rId34"/>
    <p:sldId id="721" r:id="rId35"/>
    <p:sldId id="722" r:id="rId36"/>
    <p:sldId id="723" r:id="rId37"/>
    <p:sldId id="703" r:id="rId38"/>
    <p:sldId id="927" r:id="rId39"/>
    <p:sldId id="919" r:id="rId40"/>
    <p:sldId id="920" r:id="rId41"/>
    <p:sldId id="922" r:id="rId42"/>
    <p:sldId id="923" r:id="rId43"/>
    <p:sldId id="388" r:id="rId44"/>
    <p:sldId id="719" r:id="rId45"/>
    <p:sldId id="704" r:id="rId46"/>
    <p:sldId id="706" r:id="rId47"/>
    <p:sldId id="708" r:id="rId48"/>
    <p:sldId id="709" r:id="rId49"/>
    <p:sldId id="710" r:id="rId50"/>
    <p:sldId id="711" r:id="rId51"/>
    <p:sldId id="707" r:id="rId52"/>
    <p:sldId id="720" r:id="rId53"/>
    <p:sldId id="677" r:id="rId54"/>
    <p:sldId id="680" r:id="rId55"/>
    <p:sldId id="681" r:id="rId56"/>
    <p:sldId id="937" r:id="rId57"/>
    <p:sldId id="939" r:id="rId58"/>
    <p:sldId id="940" r:id="rId59"/>
    <p:sldId id="941" r:id="rId60"/>
    <p:sldId id="944" r:id="rId61"/>
  </p:sldIdLst>
  <p:sldSz cx="9144000" cy="6858000" type="screen4x3"/>
  <p:notesSz cx="10234613" cy="70993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33CC"/>
    <a:srgbClr val="3333FF"/>
    <a:srgbClr val="0000CC"/>
    <a:srgbClr val="006600"/>
    <a:srgbClr val="C0163A"/>
    <a:srgbClr val="FF66FF"/>
    <a:srgbClr val="0099FF"/>
    <a:srgbClr val="CC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6" autoAdjust="0"/>
    <p:restoredTop sz="94680" autoAdjust="0"/>
  </p:normalViewPr>
  <p:slideViewPr>
    <p:cSldViewPr>
      <p:cViewPr varScale="1">
        <p:scale>
          <a:sx n="62" d="100"/>
          <a:sy n="62" d="100"/>
        </p:scale>
        <p:origin x="134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1512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4434998" cy="354965"/>
          </a:xfrm>
          <a:prstGeom prst="rect">
            <a:avLst/>
          </a:prstGeom>
        </p:spPr>
        <p:txBody>
          <a:bodyPr vert="horz" lIns="94552" tIns="47276" rIns="94552" bIns="47276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249" y="1"/>
            <a:ext cx="4434998" cy="354965"/>
          </a:xfrm>
          <a:prstGeom prst="rect">
            <a:avLst/>
          </a:prstGeom>
        </p:spPr>
        <p:txBody>
          <a:bodyPr vert="horz" lIns="94552" tIns="47276" rIns="94552" bIns="47276" rtlCol="0"/>
          <a:lstStyle>
            <a:lvl1pPr algn="r">
              <a:defRPr sz="1200"/>
            </a:lvl1pPr>
          </a:lstStyle>
          <a:p>
            <a:fld id="{B36805D0-916F-497C-A2A1-B0D44EA9FCEC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6743105"/>
            <a:ext cx="4434998" cy="354965"/>
          </a:xfrm>
          <a:prstGeom prst="rect">
            <a:avLst/>
          </a:prstGeom>
        </p:spPr>
        <p:txBody>
          <a:bodyPr vert="horz" lIns="94552" tIns="47276" rIns="94552" bIns="47276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249" y="6743105"/>
            <a:ext cx="4434998" cy="354965"/>
          </a:xfrm>
          <a:prstGeom prst="rect">
            <a:avLst/>
          </a:prstGeom>
        </p:spPr>
        <p:txBody>
          <a:bodyPr vert="horz" lIns="94552" tIns="47276" rIns="94552" bIns="47276" rtlCol="0" anchor="b"/>
          <a:lstStyle>
            <a:lvl1pPr algn="r">
              <a:defRPr sz="1200"/>
            </a:lvl1pPr>
          </a:lstStyle>
          <a:p>
            <a:fld id="{FB84D32A-B42A-4EC4-9084-53235A845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068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4434998" cy="354965"/>
          </a:xfrm>
          <a:prstGeom prst="rect">
            <a:avLst/>
          </a:prstGeom>
        </p:spPr>
        <p:txBody>
          <a:bodyPr vert="horz" lIns="94552" tIns="47276" rIns="94552" bIns="47276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9" y="1"/>
            <a:ext cx="4434998" cy="354965"/>
          </a:xfrm>
          <a:prstGeom prst="rect">
            <a:avLst/>
          </a:prstGeom>
        </p:spPr>
        <p:txBody>
          <a:bodyPr vert="horz" lIns="94552" tIns="47276" rIns="94552" bIns="47276" rtlCol="0"/>
          <a:lstStyle>
            <a:lvl1pPr algn="r">
              <a:defRPr sz="1200"/>
            </a:lvl1pPr>
          </a:lstStyle>
          <a:p>
            <a:fld id="{E79DED00-E927-46BF-B473-8BEA52DF4469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1813"/>
            <a:ext cx="3551238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52" tIns="47276" rIns="94552" bIns="47276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 vert="horz" lIns="94552" tIns="47276" rIns="94552" bIns="47276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6743105"/>
            <a:ext cx="4434998" cy="354965"/>
          </a:xfrm>
          <a:prstGeom prst="rect">
            <a:avLst/>
          </a:prstGeom>
        </p:spPr>
        <p:txBody>
          <a:bodyPr vert="horz" lIns="94552" tIns="47276" rIns="94552" bIns="47276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9" y="6743105"/>
            <a:ext cx="4434998" cy="354965"/>
          </a:xfrm>
          <a:prstGeom prst="rect">
            <a:avLst/>
          </a:prstGeom>
        </p:spPr>
        <p:txBody>
          <a:bodyPr vert="horz" lIns="94552" tIns="47276" rIns="94552" bIns="47276" rtlCol="0" anchor="b"/>
          <a:lstStyle>
            <a:lvl1pPr algn="r">
              <a:defRPr sz="1200"/>
            </a:lvl1pPr>
          </a:lstStyle>
          <a:p>
            <a:fld id="{E5E57431-3205-455C-B0B8-D8E46BB17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033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57431-3205-455C-B0B8-D8E46BB17B50}" type="slidenum">
              <a:rPr lang="zh-CN" altLang="en-US" smtClean="0"/>
              <a:t>333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099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57431-3205-455C-B0B8-D8E46BB17B50}" type="slidenum">
              <a:rPr lang="zh-CN" altLang="en-US" smtClean="0"/>
              <a:t>338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13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57431-3205-455C-B0B8-D8E46BB17B50}" type="slidenum">
              <a:rPr lang="zh-CN" altLang="en-US" smtClean="0"/>
              <a:t>349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551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57431-3205-455C-B0B8-D8E46BB17B50}" type="slidenum">
              <a:rPr lang="zh-CN" altLang="en-US" smtClean="0"/>
              <a:t>357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394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57431-3205-455C-B0B8-D8E46BB17B50}" type="slidenum">
              <a:rPr lang="zh-CN" altLang="en-US" smtClean="0"/>
              <a:t>373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122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DSP 2016 by Yu Yajun @ SUSTech</a:t>
            </a:r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DSP 2016 by Yu Yajun @ SUSTech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DSP 2016 by Yu Yajun @ SUSTech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DSP 2016 by Yu Yajun @ SUSTech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DSP 2016 by Yu Yajun @ SUSTech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DSP 2016 by Yu Yajun @ SUSTech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DSP 2016 by Yu Yajun @ SUSTech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DSP 2016 by Yu Yajun @ SUSTech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DSP 2016 by Yu Yajun @ SUSTech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DSP 2016 by Yu Yajun @ SUSTech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DSP 2016 by Yu Yajun @ SUSTech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2BCE318-9B8C-4959-AA5F-B14B6414506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CN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/>
              <a:t>Click to edit Master text styles</a:t>
            </a:r>
          </a:p>
          <a:p>
            <a:pPr lvl="1" eaLnBrk="1" latinLnBrk="0" hangingPunct="1"/>
            <a:r>
              <a:rPr kumimoji="0" lang="en-US" altLang="zh-CN"/>
              <a:t>Second level</a:t>
            </a:r>
          </a:p>
          <a:p>
            <a:pPr lvl="2" eaLnBrk="1" latinLnBrk="0" hangingPunct="1"/>
            <a:r>
              <a:rPr kumimoji="0" lang="en-US" altLang="zh-CN"/>
              <a:t>Third level</a:t>
            </a:r>
          </a:p>
          <a:p>
            <a:pPr lvl="3" eaLnBrk="1" latinLnBrk="0" hangingPunct="1"/>
            <a:r>
              <a:rPr kumimoji="0" lang="en-US" altLang="zh-CN"/>
              <a:t>Fourth level</a:t>
            </a:r>
          </a:p>
          <a:p>
            <a:pPr lvl="4" eaLnBrk="1" latinLnBrk="0" hangingPunct="1"/>
            <a:r>
              <a:rPr kumimoji="0" lang="en-US" altLang="zh-CN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altLang="zh-CN"/>
              <a:t>DSP 2016 by Yu Yajun @ SUSTech</a:t>
            </a:r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2BCE318-9B8C-4959-AA5F-B14B6414506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53" r:id="rId1"/>
    <p:sldLayoutId id="2147485054" r:id="rId2"/>
    <p:sldLayoutId id="2147485055" r:id="rId3"/>
    <p:sldLayoutId id="2147485056" r:id="rId4"/>
    <p:sldLayoutId id="2147485057" r:id="rId5"/>
    <p:sldLayoutId id="2147485058" r:id="rId6"/>
    <p:sldLayoutId id="2147485059" r:id="rId7"/>
    <p:sldLayoutId id="2147485060" r:id="rId8"/>
    <p:sldLayoutId id="2147485061" r:id="rId9"/>
    <p:sldLayoutId id="2147485062" r:id="rId10"/>
    <p:sldLayoutId id="214748506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png"/><Relationship Id="rId3" Type="http://schemas.openxmlformats.org/officeDocument/2006/relationships/image" Target="../media/image14.png"/><Relationship Id="rId7" Type="http://schemas.openxmlformats.org/officeDocument/2006/relationships/image" Target="../media/image28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84.png"/><Relationship Id="rId10" Type="http://schemas.openxmlformats.org/officeDocument/2006/relationships/image" Target="../media/image288.png"/><Relationship Id="rId4" Type="http://schemas.openxmlformats.org/officeDocument/2006/relationships/image" Target="../media/image283.png"/><Relationship Id="rId9" Type="http://schemas.openxmlformats.org/officeDocument/2006/relationships/image" Target="../media/image28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30.png"/><Relationship Id="rId5" Type="http://schemas.openxmlformats.org/officeDocument/2006/relationships/image" Target="../media/image19.png"/><Relationship Id="rId4" Type="http://schemas.openxmlformats.org/officeDocument/2006/relationships/image" Target="../media/image1021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59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80.png"/><Relationship Id="rId5" Type="http://schemas.openxmlformats.org/officeDocument/2006/relationships/image" Target="../media/image2570.png"/><Relationship Id="rId4" Type="http://schemas.openxmlformats.org/officeDocument/2006/relationships/image" Target="../media/image256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0.png"/><Relationship Id="rId2" Type="http://schemas.openxmlformats.org/officeDocument/2006/relationships/image" Target="../media/image16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2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0.png"/><Relationship Id="rId2" Type="http://schemas.openxmlformats.org/officeDocument/2006/relationships/image" Target="../media/image17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6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0.png"/><Relationship Id="rId2" Type="http://schemas.openxmlformats.org/officeDocument/2006/relationships/image" Target="../media/image18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6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8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1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80.png"/><Relationship Id="rId7" Type="http://schemas.openxmlformats.org/officeDocument/2006/relationships/image" Target="../media/image24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20.png"/><Relationship Id="rId5" Type="http://schemas.openxmlformats.org/officeDocument/2006/relationships/image" Target="../media/image2410.png"/><Relationship Id="rId4" Type="http://schemas.openxmlformats.org/officeDocument/2006/relationships/image" Target="../media/image23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87624" y="1844824"/>
                <a:ext cx="7056784" cy="17543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r>
                  <a:rPr lang="en-US" altLang="zh-CN" sz="5400" dirty="0"/>
                  <a:t>Lecture </a:t>
                </a:r>
                <a:r>
                  <a:rPr lang="en-US" altLang="zh-CN" sz="5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5400" i="1" dirty="0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altLang="zh-CN" sz="5400" dirty="0"/>
                  <a:t>-Transform</a:t>
                </a:r>
                <a:endParaRPr lang="zh-CN" altLang="en-US" sz="54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844824"/>
                <a:ext cx="7056784" cy="175432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Digital Signal Processing by Yu </a:t>
            </a:r>
            <a:r>
              <a:rPr lang="en-US" altLang="zh-CN" dirty="0" err="1"/>
              <a:t>Yajun</a:t>
            </a:r>
            <a:r>
              <a:rPr lang="en-US" altLang="zh-CN" dirty="0"/>
              <a:t> @ </a:t>
            </a:r>
            <a:r>
              <a:rPr lang="en-US" altLang="zh-CN" dirty="0" err="1"/>
              <a:t>SUSTech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5082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68"/>
            <a:ext cx="8229600" cy="1143000"/>
          </a:xfrm>
        </p:spPr>
        <p:txBody>
          <a:bodyPr/>
          <a:lstStyle/>
          <a:p>
            <a:r>
              <a:rPr lang="en-US" altLang="zh-CN" b="1" dirty="0"/>
              <a:t>Transfer Function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7584" y="3592180"/>
                <a:ext cx="7596844" cy="24257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/>
                            </a:rPr>
                            <m:t>𝑚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sz="2800" dirty="0"/>
                  <a:t>is called the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 altLang="zh-CN" sz="2800" b="1" dirty="0">
                    <a:solidFill>
                      <a:srgbClr val="FF0000"/>
                    </a:solidFill>
                  </a:rPr>
                  <a:t>-transform transfer function </a:t>
                </a:r>
                <a:r>
                  <a:rPr lang="en-US" altLang="zh-CN" sz="2800" dirty="0"/>
                  <a:t>(or system function)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800" dirty="0"/>
                  <a:t>of a LTI FIR system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3592180"/>
                <a:ext cx="7596844" cy="2425740"/>
              </a:xfrm>
              <a:blipFill rotWithShape="1">
                <a:blip r:embed="rId2"/>
                <a:stretch>
                  <a:fillRect l="-1685" r="-16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330</a:t>
            </a:fld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3109824" y="2060848"/>
            <a:ext cx="1080120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79946" y="2083496"/>
                <a:ext cx="960006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/>
                        </a:rPr>
                        <m:t>h</m:t>
                      </m:r>
                      <m:r>
                        <a:rPr lang="en-US" altLang="zh-CN" sz="2800" i="1" dirty="0" smtClean="0">
                          <a:latin typeface="Cambria Math"/>
                        </a:rPr>
                        <m:t>(</m:t>
                      </m:r>
                      <m:r>
                        <a:rPr lang="en-US" altLang="zh-CN" sz="2800" i="1" dirty="0" smtClean="0">
                          <a:latin typeface="Cambria Math"/>
                        </a:rPr>
                        <m:t>𝑛</m:t>
                      </m:r>
                      <m:r>
                        <a:rPr lang="en-US" altLang="zh-CN" sz="28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946" y="2083496"/>
                <a:ext cx="960006" cy="5132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2425748" y="2322123"/>
            <a:ext cx="684076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89944" y="2335524"/>
            <a:ext cx="756084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09724" y="1844824"/>
                <a:ext cx="8308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𝑥</m:t>
                      </m:r>
                      <m:r>
                        <a:rPr lang="en-US" altLang="zh-CN" sz="2400" i="1">
                          <a:latin typeface="Cambria Math"/>
                        </a:rPr>
                        <m:t>[</m:t>
                      </m:r>
                      <m:r>
                        <a:rPr lang="en-US" altLang="zh-CN" sz="2400" i="1">
                          <a:latin typeface="Cambria Math"/>
                        </a:rPr>
                        <m:t>𝑛</m:t>
                      </m:r>
                      <m:r>
                        <a:rPr lang="en-US" altLang="zh-CN" sz="24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724" y="1844824"/>
                <a:ext cx="830805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1460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297956" y="1844824"/>
                <a:ext cx="8308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400" i="1">
                          <a:latin typeface="Cambria Math"/>
                        </a:rPr>
                        <m:t>[</m:t>
                      </m:r>
                      <m:r>
                        <a:rPr lang="en-US" altLang="zh-CN" sz="2400" i="1">
                          <a:latin typeface="Cambria Math"/>
                        </a:rPr>
                        <m:t>𝑛</m:t>
                      </m:r>
                      <m:r>
                        <a:rPr lang="en-US" altLang="zh-CN" sz="24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956" y="1844824"/>
                <a:ext cx="830805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2206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3090521" y="3046312"/>
            <a:ext cx="1080120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31840" y="3068960"/>
                <a:ext cx="993221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/>
                        </a:rPr>
                        <m:t>𝐻</m:t>
                      </m:r>
                      <m:r>
                        <a:rPr lang="en-US" altLang="zh-CN" sz="2800" i="1" dirty="0" smtClean="0">
                          <a:latin typeface="Cambria Math"/>
                        </a:rPr>
                        <m:t>(</m:t>
                      </m:r>
                      <m:r>
                        <a:rPr lang="en-US" altLang="zh-CN" sz="2800" i="1" dirty="0" smtClean="0">
                          <a:latin typeface="Cambria Math"/>
                        </a:rPr>
                        <m:t>𝑧</m:t>
                      </m:r>
                      <m:r>
                        <a:rPr lang="en-US" altLang="zh-CN" sz="28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068960"/>
                <a:ext cx="993221" cy="51328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2406445" y="3307587"/>
            <a:ext cx="684076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170641" y="3320988"/>
            <a:ext cx="756084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190421" y="2830288"/>
                <a:ext cx="8787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𝑋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𝑧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421" y="2830288"/>
                <a:ext cx="878702" cy="461665"/>
              </a:xfrm>
              <a:prstGeom prst="rect">
                <a:avLst/>
              </a:prstGeom>
              <a:blipFill rotWithShape="1">
                <a:blip r:embed="rId7"/>
                <a:stretch>
                  <a:fillRect r="-1389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278653" y="2830288"/>
                <a:ext cx="8658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𝑌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𝑧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653" y="2830288"/>
                <a:ext cx="865878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704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86088" y="2083496"/>
                <a:ext cx="27825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     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h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[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088" y="2083496"/>
                <a:ext cx="2782557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219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36"/>
          <p:cNvGrpSpPr/>
          <p:nvPr/>
        </p:nvGrpSpPr>
        <p:grpSpPr>
          <a:xfrm>
            <a:off x="7250284" y="2219496"/>
            <a:ext cx="238647" cy="232055"/>
            <a:chOff x="0" y="0"/>
            <a:chExt cx="114935" cy="111760"/>
          </a:xfrm>
        </p:grpSpPr>
        <p:sp>
          <p:nvSpPr>
            <p:cNvPr id="19" name="椭圆 37"/>
            <p:cNvSpPr/>
            <p:nvPr/>
          </p:nvSpPr>
          <p:spPr>
            <a:xfrm>
              <a:off x="0" y="0"/>
              <a:ext cx="111760" cy="11176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20" name="直接连接符 38"/>
            <p:cNvCxnSpPr/>
            <p:nvPr/>
          </p:nvCxnSpPr>
          <p:spPr>
            <a:xfrm>
              <a:off x="3175" y="57150"/>
              <a:ext cx="111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39"/>
            <p:cNvCxnSpPr/>
            <p:nvPr/>
          </p:nvCxnSpPr>
          <p:spPr>
            <a:xfrm flipH="1">
              <a:off x="28575" y="3175"/>
              <a:ext cx="57150" cy="105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40"/>
            <p:cNvCxnSpPr/>
            <p:nvPr/>
          </p:nvCxnSpPr>
          <p:spPr>
            <a:xfrm>
              <a:off x="28575" y="3175"/>
              <a:ext cx="57150" cy="105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58096" y="3032956"/>
                <a:ext cx="24377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i="1" dirty="0"/>
                  <a:t>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𝐻</m:t>
                    </m:r>
                    <m:r>
                      <a:rPr lang="en-US" altLang="zh-CN" sz="2400" b="0" i="1" smtClean="0">
                        <a:latin typeface="Cambria Math"/>
                      </a:rPr>
                      <m:t>(</m:t>
                    </m:r>
                    <m:r>
                      <a:rPr lang="en-US" altLang="zh-CN" sz="2400" b="0" i="1" smtClean="0">
                        <a:latin typeface="Cambria Math"/>
                      </a:rPr>
                      <m:t>𝑧</m:t>
                    </m:r>
                    <m:r>
                      <a:rPr lang="en-US" altLang="zh-CN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096" y="3032956"/>
                <a:ext cx="2437719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4000" t="-10667" r="-1000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rved Right Arrow 23"/>
          <p:cNvSpPr/>
          <p:nvPr/>
        </p:nvSpPr>
        <p:spPr>
          <a:xfrm>
            <a:off x="1093600" y="2338160"/>
            <a:ext cx="576064" cy="9924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831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Transfer</a:t>
            </a:r>
            <a:r>
              <a:rPr lang="en-US" altLang="zh-TW" b="1" dirty="0"/>
              <a:t> Function and Impulse Response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sym typeface="Symbol" pitchFamily="18" charset="2"/>
                  </a:rPr>
                  <a:t>When the input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𝑥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[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]=</m:t>
                    </m:r>
                    <m:r>
                      <a:rPr lang="zh-TW" altLang="en-US" i="1" dirty="0" smtClean="0">
                        <a:latin typeface="Cambria Math"/>
                        <a:sym typeface="Symbol" pitchFamily="18" charset="2"/>
                      </a:rPr>
                      <m:t>𝛿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[</m:t>
                    </m:r>
                    <m:r>
                      <a:rPr lang="en-US" altLang="zh-TW" i="1" dirty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altLang="zh-TW" i="1" dirty="0">
                        <a:latin typeface="Cambria Math"/>
                        <a:sym typeface="Symbol" pitchFamily="18" charset="2"/>
                      </a:rPr>
                      <m:t>]</m:t>
                    </m:r>
                  </m:oMath>
                </a14:m>
                <a:r>
                  <a:rPr lang="en-US" altLang="zh-TW" dirty="0">
                    <a:latin typeface="Times New Roman" pitchFamily="18" charset="0"/>
                    <a:sym typeface="Symbol" pitchFamily="18" charset="2"/>
                  </a:rPr>
                  <a:t>, </a:t>
                </a:r>
                <a:r>
                  <a:rPr lang="en-US" altLang="zh-TW" dirty="0">
                    <a:sym typeface="Symbol" pitchFamily="18" charset="2"/>
                  </a:rPr>
                  <a:t>the </a:t>
                </a:r>
                <a:r>
                  <a:rPr lang="en-US" altLang="zh-TW" i="1" dirty="0">
                    <a:sym typeface="Symbol" pitchFamily="18" charset="2"/>
                  </a:rPr>
                  <a:t>z</a:t>
                </a:r>
                <a:r>
                  <a:rPr lang="en-US" altLang="zh-TW" dirty="0">
                    <a:sym typeface="Symbol" pitchFamily="18" charset="2"/>
                  </a:rPr>
                  <a:t>-transform of the impulse response satisfies :</a:t>
                </a:r>
              </a:p>
              <a:p>
                <a:pPr>
                  <a:buFontTx/>
                  <a:buNone/>
                </a:pPr>
                <a:r>
                  <a:rPr lang="en-US" altLang="zh-TW" dirty="0">
                    <a:latin typeface="Times New Roman" pitchFamily="18" charset="0"/>
                    <a:sym typeface="Symbol" pitchFamily="18" charset="2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𝑍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{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h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[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]}=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𝐻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𝑧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)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𝑍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{</m:t>
                    </m:r>
                    <m:r>
                      <a:rPr lang="zh-TW" altLang="en-US" i="1" dirty="0">
                        <a:latin typeface="Cambria Math"/>
                        <a:sym typeface="Symbol" pitchFamily="18" charset="2"/>
                      </a:rPr>
                      <m:t>𝛿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[</m:t>
                    </m:r>
                    <m:r>
                      <a:rPr lang="en-US" altLang="zh-TW" i="1" dirty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altLang="zh-TW" i="1" dirty="0">
                        <a:latin typeface="Cambria Math"/>
                        <a:sym typeface="Symbol" pitchFamily="18" charset="2"/>
                      </a:rPr>
                      <m:t>]}</m:t>
                    </m:r>
                  </m:oMath>
                </a14:m>
                <a:r>
                  <a:rPr lang="en-US" altLang="zh-TW" dirty="0">
                    <a:sym typeface="Symbol" pitchFamily="18" charset="2"/>
                  </a:rPr>
                  <a:t>.</a:t>
                </a:r>
              </a:p>
              <a:p>
                <a:r>
                  <a:rPr lang="en-US" altLang="zh-TW" dirty="0">
                    <a:sym typeface="Symbol" pitchFamily="18" charset="2"/>
                  </a:rPr>
                  <a:t>Since the </a:t>
                </a:r>
                <a:r>
                  <a:rPr lang="en-US" altLang="zh-TW" i="1" dirty="0">
                    <a:sym typeface="Symbol" pitchFamily="18" charset="2"/>
                  </a:rPr>
                  <a:t>z</a:t>
                </a:r>
                <a:r>
                  <a:rPr lang="en-US" altLang="zh-TW" dirty="0">
                    <a:sym typeface="Symbol" pitchFamily="18" charset="2"/>
                  </a:rPr>
                  <a:t>-transform of the unit impulse </a:t>
                </a:r>
                <a:r>
                  <a:rPr lang="en-US" altLang="zh-TW" i="1" dirty="0">
                    <a:sym typeface="Symbol" pitchFamily="18" charset="2"/>
                  </a:rPr>
                  <a:t> </a:t>
                </a:r>
                <a:r>
                  <a:rPr lang="en-US" altLang="zh-TW" dirty="0">
                    <a:sym typeface="Symbol" pitchFamily="18" charset="2"/>
                  </a:rPr>
                  <a:t>[</a:t>
                </a:r>
                <a:r>
                  <a:rPr lang="en-US" altLang="zh-TW" i="1" dirty="0">
                    <a:sym typeface="Symbol" pitchFamily="18" charset="2"/>
                  </a:rPr>
                  <a:t>n</a:t>
                </a:r>
                <a:r>
                  <a:rPr lang="en-US" altLang="zh-TW" dirty="0">
                    <a:sym typeface="Symbol" pitchFamily="18" charset="2"/>
                  </a:rPr>
                  <a:t>] is equal to one, we have </a:t>
                </a:r>
              </a:p>
              <a:p>
                <a:pPr>
                  <a:buFontTx/>
                  <a:buNone/>
                </a:pPr>
                <a:r>
                  <a:rPr lang="en-US" altLang="zh-TW" dirty="0">
                    <a:sym typeface="Symbol" pitchFamily="18" charset="2"/>
                  </a:rPr>
                  <a:t>                                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𝑍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{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h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[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]}=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𝐻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𝑧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endParaRPr lang="en-US" altLang="zh-TW" dirty="0">
                  <a:sym typeface="Symbol" pitchFamily="18" charset="2"/>
                </a:endParaRPr>
              </a:p>
              <a:p>
                <a:r>
                  <a:rPr lang="en-US" altLang="zh-TW" dirty="0">
                    <a:sym typeface="Symbol" pitchFamily="18" charset="2"/>
                  </a:rPr>
                  <a:t>That is, </a:t>
                </a:r>
                <a:r>
                  <a:rPr lang="en-US" altLang="zh-TW" dirty="0">
                    <a:solidFill>
                      <a:srgbClr val="003399"/>
                    </a:solidFill>
                    <a:sym typeface="Symbol" pitchFamily="18" charset="2"/>
                  </a:rPr>
                  <a:t>the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003399"/>
                        </a:solidFill>
                        <a:latin typeface="Cambria Math"/>
                        <a:sym typeface="Symbol" pitchFamily="18" charset="2"/>
                      </a:rPr>
                      <m:t>𝑧</m:t>
                    </m:r>
                  </m:oMath>
                </a14:m>
                <a:r>
                  <a:rPr lang="en-US" altLang="zh-TW" dirty="0">
                    <a:solidFill>
                      <a:srgbClr val="003399"/>
                    </a:solidFill>
                    <a:sym typeface="Symbol" pitchFamily="18" charset="2"/>
                  </a:rPr>
                  <a:t>-transform </a:t>
                </a:r>
                <a:r>
                  <a:rPr lang="en-US" altLang="zh-CN" dirty="0">
                    <a:solidFill>
                      <a:srgbClr val="003399"/>
                    </a:solidFill>
                    <a:sym typeface="Symbol" pitchFamily="18" charset="2"/>
                  </a:rPr>
                  <a:t>transfer</a:t>
                </a:r>
                <a:r>
                  <a:rPr lang="en-US" altLang="zh-TW" dirty="0">
                    <a:solidFill>
                      <a:srgbClr val="003399"/>
                    </a:solidFill>
                    <a:sym typeface="Symbol" pitchFamily="18" charset="2"/>
                  </a:rPr>
                  <a:t> function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003399"/>
                        </a:solidFill>
                        <a:latin typeface="Cambria Math"/>
                        <a:sym typeface="Symbol" pitchFamily="18" charset="2"/>
                      </a:rPr>
                      <m:t>𝐻</m:t>
                    </m:r>
                    <m:r>
                      <a:rPr lang="en-US" altLang="zh-TW" i="1" dirty="0" smtClean="0">
                        <a:solidFill>
                          <a:srgbClr val="003399"/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zh-TW" i="1" dirty="0" smtClean="0">
                        <a:solidFill>
                          <a:srgbClr val="003399"/>
                        </a:solidFill>
                        <a:latin typeface="Cambria Math"/>
                        <a:sym typeface="Symbol" pitchFamily="18" charset="2"/>
                      </a:rPr>
                      <m:t>𝑧</m:t>
                    </m:r>
                    <m:r>
                      <a:rPr lang="en-US" altLang="zh-TW" i="1" dirty="0" smtClean="0">
                        <a:solidFill>
                          <a:srgbClr val="003399"/>
                        </a:solidFill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altLang="zh-TW" dirty="0">
                    <a:solidFill>
                      <a:srgbClr val="003399"/>
                    </a:solidFill>
                    <a:sym typeface="Symbol" pitchFamily="18" charset="2"/>
                  </a:rPr>
                  <a:t> is the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003399"/>
                        </a:solidFill>
                        <a:latin typeface="Cambria Math"/>
                        <a:sym typeface="Symbol" pitchFamily="18" charset="2"/>
                      </a:rPr>
                      <m:t>𝑧</m:t>
                    </m:r>
                  </m:oMath>
                </a14:m>
                <a:r>
                  <a:rPr lang="en-US" altLang="zh-TW" dirty="0">
                    <a:solidFill>
                      <a:srgbClr val="003399"/>
                    </a:solidFill>
                    <a:sym typeface="Symbol" pitchFamily="18" charset="2"/>
                  </a:rPr>
                  <a:t>-transform of the impulse response </a:t>
                </a:r>
                <a:r>
                  <a:rPr lang="en-US" altLang="zh-TW" i="1" dirty="0">
                    <a:solidFill>
                      <a:srgbClr val="003399"/>
                    </a:solidFill>
                    <a:sym typeface="Symbol" pitchFamily="18" charset="2"/>
                  </a:rPr>
                  <a:t>h</a:t>
                </a:r>
                <a:r>
                  <a:rPr lang="en-US" altLang="zh-TW" dirty="0">
                    <a:solidFill>
                      <a:srgbClr val="003399"/>
                    </a:solidFill>
                    <a:sym typeface="Symbol" pitchFamily="18" charset="2"/>
                  </a:rPr>
                  <a:t>[</a:t>
                </a:r>
                <a:r>
                  <a:rPr lang="en-US" altLang="zh-TW" i="1" dirty="0">
                    <a:solidFill>
                      <a:srgbClr val="003399"/>
                    </a:solidFill>
                    <a:sym typeface="Symbol" pitchFamily="18" charset="2"/>
                  </a:rPr>
                  <a:t>n</a:t>
                </a:r>
                <a:r>
                  <a:rPr lang="en-US" altLang="zh-TW" dirty="0">
                    <a:solidFill>
                      <a:srgbClr val="003399"/>
                    </a:solidFill>
                    <a:sym typeface="Symbol" pitchFamily="18" charset="2"/>
                  </a:rPr>
                  <a:t>].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389" r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31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066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Cascade &amp; Parallel Connection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332</a:t>
            </a:fld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287524" y="2510897"/>
            <a:ext cx="3983407" cy="582781"/>
            <a:chOff x="287524" y="2882223"/>
            <a:chExt cx="3983407" cy="582781"/>
          </a:xfrm>
        </p:grpSpPr>
        <p:grpSp>
          <p:nvGrpSpPr>
            <p:cNvPr id="7" name="组合 6"/>
            <p:cNvGrpSpPr/>
            <p:nvPr/>
          </p:nvGrpSpPr>
          <p:grpSpPr>
            <a:xfrm>
              <a:off x="899592" y="2895327"/>
              <a:ext cx="1082669" cy="569677"/>
              <a:chOff x="1547664" y="2888940"/>
              <a:chExt cx="1231658" cy="648072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547664" y="2888940"/>
                <a:ext cx="1224136" cy="648072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629581" y="2963744"/>
                    <a:ext cx="1149741" cy="5251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/>
                            </a:rPr>
                            <m:t>𝐻</m:t>
                          </m:r>
                          <m:r>
                            <a:rPr lang="en-US" altLang="zh-CN" sz="2400" i="1" baseline="-25000" dirty="0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  <m:r>
                            <a:rPr lang="en-US" altLang="zh-CN" sz="240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i="1" dirty="0" smtClean="0">
                              <a:latin typeface="Cambria Math"/>
                            </a:rPr>
                            <m:t>𝑧</m:t>
                          </m:r>
                          <m:r>
                            <a:rPr lang="en-US" altLang="zh-CN" sz="2400" i="1" dirty="0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9581" y="2963744"/>
                    <a:ext cx="1149741" cy="525196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r="-1205" b="-171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" name="直接箭头连接符 8"/>
            <p:cNvCxnSpPr/>
            <p:nvPr/>
          </p:nvCxnSpPr>
          <p:spPr>
            <a:xfrm>
              <a:off x="287524" y="3180165"/>
              <a:ext cx="612068" cy="0"/>
            </a:xfrm>
            <a:prstGeom prst="straightConnector1">
              <a:avLst/>
            </a:prstGeom>
            <a:ln w="28575">
              <a:solidFill>
                <a:srgbClr val="FF99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1975649" y="3180165"/>
              <a:ext cx="612068" cy="0"/>
            </a:xfrm>
            <a:prstGeom prst="straightConnector1">
              <a:avLst/>
            </a:prstGeom>
            <a:ln w="28575">
              <a:solidFill>
                <a:srgbClr val="FF99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3658863" y="3167062"/>
              <a:ext cx="612068" cy="0"/>
            </a:xfrm>
            <a:prstGeom prst="straightConnector1">
              <a:avLst/>
            </a:prstGeom>
            <a:ln w="28575">
              <a:solidFill>
                <a:srgbClr val="FF99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/>
            <p:cNvGrpSpPr/>
            <p:nvPr/>
          </p:nvGrpSpPr>
          <p:grpSpPr>
            <a:xfrm>
              <a:off x="2582805" y="2882223"/>
              <a:ext cx="1091643" cy="569677"/>
              <a:chOff x="1547664" y="2888940"/>
              <a:chExt cx="1241867" cy="64807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547664" y="2888940"/>
                <a:ext cx="1224136" cy="648072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639790" y="2963744"/>
                    <a:ext cx="1149741" cy="5251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/>
                            </a:rPr>
                            <m:t>𝐻</m:t>
                          </m:r>
                          <m:r>
                            <a:rPr lang="en-US" altLang="zh-CN" sz="2400" i="1" baseline="-25000" dirty="0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altLang="zh-CN" sz="240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i="1" dirty="0" smtClean="0">
                              <a:latin typeface="Cambria Math"/>
                            </a:rPr>
                            <m:t>𝑧</m:t>
                          </m:r>
                          <m:r>
                            <a:rPr lang="en-US" altLang="zh-CN" sz="2400" i="1" dirty="0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9790" y="2963744"/>
                    <a:ext cx="1149741" cy="525196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r="-602" b="-18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87312" y="2456892"/>
                <a:ext cx="6447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 smtClean="0">
                          <a:latin typeface="Cambria Math"/>
                        </a:rPr>
                        <m:t>≡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312" y="2456892"/>
                <a:ext cx="644728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/>
          <p:cNvGrpSpPr/>
          <p:nvPr/>
        </p:nvGrpSpPr>
        <p:grpSpPr>
          <a:xfrm>
            <a:off x="5040052" y="2495218"/>
            <a:ext cx="3516853" cy="569677"/>
            <a:chOff x="5040052" y="2495218"/>
            <a:chExt cx="3516853" cy="569677"/>
          </a:xfrm>
        </p:grpSpPr>
        <p:grpSp>
          <p:nvGrpSpPr>
            <p:cNvPr id="56" name="组合 55"/>
            <p:cNvGrpSpPr/>
            <p:nvPr/>
          </p:nvGrpSpPr>
          <p:grpSpPr>
            <a:xfrm>
              <a:off x="5040052" y="2495218"/>
              <a:ext cx="3516853" cy="569677"/>
              <a:chOff x="2807804" y="4263479"/>
              <a:chExt cx="3516853" cy="569677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3419872" y="4263479"/>
                <a:ext cx="2282191" cy="569677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" name="直接箭头连接符 42"/>
              <p:cNvCxnSpPr/>
              <p:nvPr/>
            </p:nvCxnSpPr>
            <p:spPr>
              <a:xfrm>
                <a:off x="2807804" y="4548317"/>
                <a:ext cx="612068" cy="0"/>
              </a:xfrm>
              <a:prstGeom prst="straightConnector1">
                <a:avLst/>
              </a:prstGeom>
              <a:ln w="28575">
                <a:solidFill>
                  <a:srgbClr val="FF9900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>
              <a:xfrm>
                <a:off x="5712589" y="4532143"/>
                <a:ext cx="612068" cy="0"/>
              </a:xfrm>
              <a:prstGeom prst="straightConnector1">
                <a:avLst/>
              </a:prstGeom>
              <a:ln w="28575">
                <a:solidFill>
                  <a:srgbClr val="FF9900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5940152" y="2549223"/>
                  <a:ext cx="18270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/>
                          </a:rPr>
                          <m:t>𝐻</m:t>
                        </m:r>
                        <m:r>
                          <a:rPr lang="en-US" altLang="zh-CN" sz="2400" i="1" baseline="-25000" dirty="0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  <m:r>
                          <a:rPr lang="en-US" altLang="zh-CN" sz="2400" i="1" dirty="0" smtClean="0">
                            <a:latin typeface="Cambria Math"/>
                          </a:rPr>
                          <m:t>(</m:t>
                        </m:r>
                        <m:r>
                          <a:rPr lang="en-US" altLang="zh-CN" sz="2400" i="1" dirty="0" smtClean="0">
                            <a:latin typeface="Cambria Math"/>
                          </a:rPr>
                          <m:t>𝑧</m:t>
                        </m:r>
                        <m:r>
                          <a:rPr lang="en-US" altLang="zh-CN" sz="2400" i="1" dirty="0" smtClean="0">
                            <a:latin typeface="Cambria Math"/>
                          </a:rPr>
                          <m:t>)</m:t>
                        </m:r>
                        <m:r>
                          <a:rPr lang="en-US" altLang="zh-CN" sz="2400" i="1" dirty="0">
                            <a:latin typeface="Cambria Math"/>
                          </a:rPr>
                          <m:t>𝐻</m:t>
                        </m:r>
                        <m:r>
                          <a:rPr lang="en-US" altLang="zh-CN" sz="2400" i="1" baseline="-25000" dirty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/>
                          </a:rPr>
                          <m:t>(</m:t>
                        </m:r>
                        <m:r>
                          <a:rPr lang="en-US" altLang="zh-CN" sz="2400" i="1" dirty="0">
                            <a:latin typeface="Cambria Math"/>
                          </a:rPr>
                          <m:t>𝑧</m:t>
                        </m:r>
                        <m:r>
                          <a:rPr lang="en-US" altLang="zh-CN" sz="240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152" y="2549223"/>
                  <a:ext cx="182703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组合 23"/>
          <p:cNvGrpSpPr/>
          <p:nvPr/>
        </p:nvGrpSpPr>
        <p:grpSpPr>
          <a:xfrm>
            <a:off x="1223628" y="3933056"/>
            <a:ext cx="2802581" cy="1614993"/>
            <a:chOff x="293255" y="2491696"/>
            <a:chExt cx="2802581" cy="1614993"/>
          </a:xfrm>
        </p:grpSpPr>
        <p:grpSp>
          <p:nvGrpSpPr>
            <p:cNvPr id="67" name="组合 4"/>
            <p:cNvGrpSpPr/>
            <p:nvPr/>
          </p:nvGrpSpPr>
          <p:grpSpPr>
            <a:xfrm>
              <a:off x="293255" y="2524001"/>
              <a:ext cx="2802581" cy="1582688"/>
              <a:chOff x="293255" y="2895327"/>
              <a:chExt cx="2802581" cy="1582688"/>
            </a:xfrm>
          </p:grpSpPr>
          <p:sp>
            <p:nvSpPr>
              <p:cNvPr id="78" name="矩形 12"/>
              <p:cNvSpPr/>
              <p:nvPr/>
            </p:nvSpPr>
            <p:spPr>
              <a:xfrm>
                <a:off x="899592" y="2895327"/>
                <a:ext cx="1076057" cy="569677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3" name="直接箭头连接符 6"/>
              <p:cNvCxnSpPr/>
              <p:nvPr/>
            </p:nvCxnSpPr>
            <p:spPr>
              <a:xfrm>
                <a:off x="293255" y="3173144"/>
                <a:ext cx="612068" cy="0"/>
              </a:xfrm>
              <a:prstGeom prst="straightConnector1">
                <a:avLst/>
              </a:prstGeom>
              <a:ln w="28575">
                <a:solidFill>
                  <a:srgbClr val="FF9900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"/>
              <p:cNvCxnSpPr/>
              <p:nvPr/>
            </p:nvCxnSpPr>
            <p:spPr>
              <a:xfrm>
                <a:off x="1975649" y="3180165"/>
                <a:ext cx="1120187" cy="0"/>
              </a:xfrm>
              <a:prstGeom prst="straightConnector1">
                <a:avLst/>
              </a:prstGeom>
              <a:ln w="28575">
                <a:solidFill>
                  <a:srgbClr val="FF9900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矩形 10"/>
              <p:cNvSpPr/>
              <p:nvPr/>
            </p:nvSpPr>
            <p:spPr>
              <a:xfrm>
                <a:off x="905322" y="3908338"/>
                <a:ext cx="1076057" cy="569677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8" name="肘形连接符 16"/>
            <p:cNvCxnSpPr>
              <a:endCxn id="76" idx="1"/>
            </p:cNvCxnSpPr>
            <p:nvPr/>
          </p:nvCxnSpPr>
          <p:spPr>
            <a:xfrm rot="16200000" flipH="1">
              <a:off x="209380" y="3125908"/>
              <a:ext cx="1026115" cy="365770"/>
            </a:xfrm>
            <a:prstGeom prst="bentConnector2">
              <a:avLst/>
            </a:prstGeom>
            <a:ln w="28575">
              <a:solidFill>
                <a:srgbClr val="FF9900"/>
              </a:solidFill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肘形连接符 18"/>
            <p:cNvCxnSpPr>
              <a:stCxn id="76" idx="3"/>
            </p:cNvCxnSpPr>
            <p:nvPr/>
          </p:nvCxnSpPr>
          <p:spPr>
            <a:xfrm flipV="1">
              <a:off x="1981379" y="2960948"/>
              <a:ext cx="538393" cy="860903"/>
            </a:xfrm>
            <a:prstGeom prst="bentConnector2">
              <a:avLst/>
            </a:prstGeom>
            <a:ln w="28575">
              <a:solidFill>
                <a:srgbClr val="FF99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19"/>
            <p:cNvSpPr/>
            <p:nvPr/>
          </p:nvSpPr>
          <p:spPr>
            <a:xfrm>
              <a:off x="2375756" y="2672916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rgbClr val="FF99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330397" y="2491696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FF9900"/>
                  </a:solidFill>
                </a:rPr>
                <a:t>+</a:t>
              </a:r>
              <a:endParaRPr lang="zh-CN" altLang="en-US" sz="3200" dirty="0">
                <a:solidFill>
                  <a:srgbClr val="FF99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317585" y="4331483"/>
                <a:ext cx="6447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 smtClean="0">
                          <a:latin typeface="Cambria Math"/>
                        </a:rPr>
                        <m:t>≡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585" y="4331483"/>
                <a:ext cx="644728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871700" y="4017856"/>
                <a:ext cx="10106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/>
                        </a:rPr>
                        <m:t>𝐻</m:t>
                      </m:r>
                      <m:r>
                        <a:rPr lang="en-US" altLang="zh-CN" sz="2400" i="1" baseline="-25000" dirty="0" smtClean="0">
                          <a:latin typeface="Cambria Math"/>
                          <a:cs typeface="Times New Roman" pitchFamily="18" charset="0"/>
                        </a:rPr>
                        <m:t>1</m:t>
                      </m:r>
                      <m:r>
                        <a:rPr lang="en-US" altLang="zh-CN" sz="2400" i="1" dirty="0" smtClean="0">
                          <a:latin typeface="Cambria Math"/>
                        </a:rPr>
                        <m:t>(</m:t>
                      </m:r>
                      <m:r>
                        <a:rPr lang="en-US" altLang="zh-CN" sz="2400" i="1" dirty="0" smtClean="0">
                          <a:latin typeface="Cambria Math"/>
                        </a:rPr>
                        <m:t>𝑧</m:t>
                      </m:r>
                      <m:r>
                        <a:rPr lang="en-US" altLang="zh-CN" sz="2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700" y="4017856"/>
                <a:ext cx="1010661" cy="461665"/>
              </a:xfrm>
              <a:prstGeom prst="rect">
                <a:avLst/>
              </a:prstGeom>
              <a:blipFill rotWithShape="1">
                <a:blip r:embed="rId7"/>
                <a:stretch>
                  <a:fillRect r="-1205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907704" y="5032378"/>
                <a:ext cx="10106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/>
                        </a:rPr>
                        <m:t>𝐻</m:t>
                      </m:r>
                      <m:r>
                        <a:rPr lang="en-US" altLang="zh-CN" sz="2400" i="1" baseline="-25000" dirty="0" smtClean="0">
                          <a:latin typeface="Cambria Math"/>
                          <a:cs typeface="Times New Roman" pitchFamily="18" charset="0"/>
                        </a:rPr>
                        <m:t>2</m:t>
                      </m:r>
                      <m:r>
                        <a:rPr lang="en-US" altLang="zh-CN" sz="2400" i="1" dirty="0" smtClean="0">
                          <a:latin typeface="Cambria Math"/>
                        </a:rPr>
                        <m:t>(</m:t>
                      </m:r>
                      <m:r>
                        <a:rPr lang="en-US" altLang="zh-CN" sz="2400" i="1" dirty="0" smtClean="0">
                          <a:latin typeface="Cambria Math"/>
                        </a:rPr>
                        <m:t>𝑧</m:t>
                      </m:r>
                      <m:r>
                        <a:rPr lang="en-US" altLang="zh-CN" sz="2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032378"/>
                <a:ext cx="1010661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602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5106329" y="4411019"/>
            <a:ext cx="3516853" cy="569677"/>
            <a:chOff x="5106329" y="4411019"/>
            <a:chExt cx="3516853" cy="569677"/>
          </a:xfrm>
        </p:grpSpPr>
        <p:grpSp>
          <p:nvGrpSpPr>
            <p:cNvPr id="81" name="组合 25"/>
            <p:cNvGrpSpPr/>
            <p:nvPr/>
          </p:nvGrpSpPr>
          <p:grpSpPr>
            <a:xfrm>
              <a:off x="5106329" y="4411019"/>
              <a:ext cx="3516853" cy="569677"/>
              <a:chOff x="2807804" y="4263479"/>
              <a:chExt cx="3516853" cy="569677"/>
            </a:xfrm>
          </p:grpSpPr>
          <p:sp>
            <p:nvSpPr>
              <p:cNvPr id="86" name="矩形 36"/>
              <p:cNvSpPr/>
              <p:nvPr/>
            </p:nvSpPr>
            <p:spPr>
              <a:xfrm>
                <a:off x="3419872" y="4263479"/>
                <a:ext cx="2282191" cy="569677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3" name="直接箭头连接符 27"/>
              <p:cNvCxnSpPr/>
              <p:nvPr/>
            </p:nvCxnSpPr>
            <p:spPr>
              <a:xfrm>
                <a:off x="2807804" y="4548317"/>
                <a:ext cx="612068" cy="0"/>
              </a:xfrm>
              <a:prstGeom prst="straightConnector1">
                <a:avLst/>
              </a:prstGeom>
              <a:ln w="28575">
                <a:solidFill>
                  <a:srgbClr val="FF9900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28"/>
              <p:cNvCxnSpPr/>
              <p:nvPr/>
            </p:nvCxnSpPr>
            <p:spPr>
              <a:xfrm>
                <a:off x="5712589" y="4532143"/>
                <a:ext cx="612068" cy="0"/>
              </a:xfrm>
              <a:prstGeom prst="straightConnector1">
                <a:avLst/>
              </a:prstGeom>
              <a:ln w="28575">
                <a:solidFill>
                  <a:srgbClr val="FF9900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00053" y="4335487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5794598" y="4479503"/>
                  <a:ext cx="21257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/>
                          </a:rPr>
                          <m:t>𝐻</m:t>
                        </m:r>
                        <m:r>
                          <a:rPr lang="en-US" altLang="zh-CN" sz="2400" i="1" baseline="-25000" dirty="0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  <m:r>
                          <a:rPr lang="en-US" altLang="zh-CN" sz="2400" i="1" dirty="0" smtClean="0">
                            <a:latin typeface="Cambria Math"/>
                          </a:rPr>
                          <m:t>(</m:t>
                        </m:r>
                        <m:r>
                          <a:rPr lang="en-US" altLang="zh-CN" sz="2400" i="1" dirty="0" smtClean="0">
                            <a:latin typeface="Cambria Math"/>
                          </a:rPr>
                          <m:t>𝑧</m:t>
                        </m:r>
                        <m:r>
                          <a:rPr lang="en-US" altLang="zh-CN" sz="2400" i="1" dirty="0" smtClean="0">
                            <a:latin typeface="Cambria Math"/>
                          </a:rPr>
                          <m:t>)+</m:t>
                        </m:r>
                        <m:r>
                          <a:rPr lang="en-US" altLang="zh-CN" sz="2400" i="1" dirty="0" smtClean="0">
                            <a:latin typeface="Cambria Math"/>
                          </a:rPr>
                          <m:t>𝐻</m:t>
                        </m:r>
                        <m:r>
                          <a:rPr lang="en-US" altLang="zh-CN" sz="2400" i="1" baseline="-25000" dirty="0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altLang="zh-CN" sz="2400" i="1" dirty="0" smtClean="0">
                            <a:latin typeface="Cambria Math"/>
                          </a:rPr>
                          <m:t>(</m:t>
                        </m:r>
                        <m:r>
                          <a:rPr lang="en-US" altLang="zh-CN" sz="2400" i="1" dirty="0" smtClean="0">
                            <a:latin typeface="Cambria Math"/>
                          </a:rPr>
                          <m:t>𝑧</m:t>
                        </m:r>
                        <m:r>
                          <a:rPr lang="en-US" altLang="zh-CN" sz="240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4598" y="4479503"/>
                  <a:ext cx="2125774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287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Example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Consider an FIR system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=6</m:t>
                      </m:r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−5</m:t>
                      </m:r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  <m:r>
                        <a:rPr lang="en-US" altLang="zh-CN" b="0" i="1" smtClean="0">
                          <a:latin typeface="Cambria Math"/>
                        </a:rPr>
                        <m:t>[</m:t>
                      </m:r>
                      <m:r>
                        <a:rPr lang="en-US" altLang="zh-CN" b="0" i="1" smtClean="0">
                          <a:latin typeface="Cambria Math"/>
                        </a:rPr>
                        <m:t>𝑛</m:t>
                      </m:r>
                      <m:r>
                        <a:rPr lang="en-US" altLang="zh-CN" b="0" i="1" smtClean="0">
                          <a:latin typeface="Cambria Math"/>
                        </a:rPr>
                        <m:t>−2]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So, the impulse response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6, −5, 1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0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≤2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 </a:t>
                </a:r>
                <a:r>
                  <a:rPr lang="en-US" altLang="zh-CN" i="1" dirty="0"/>
                  <a:t>z</a:t>
                </a:r>
                <a:r>
                  <a:rPr lang="en-US" altLang="zh-CN" dirty="0"/>
                  <a:t>-transform transfer function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=6−5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altLang="zh-CN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3−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2−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=6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9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333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961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96652"/>
                <a:ext cx="8435280" cy="1143000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1" i="1" dirty="0" smtClean="0">
                        <a:latin typeface="Cambria Math"/>
                      </a:rPr>
                      <m:t>𝒛</m:t>
                    </m:r>
                  </m:oMath>
                </a14:m>
                <a:r>
                  <a:rPr lang="en-US" altLang="zh-TW" b="1" dirty="0"/>
                  <a:t>-transform of Difference Equation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96652"/>
                <a:ext cx="8435280" cy="1143000"/>
              </a:xfrm>
              <a:blipFill rotWithShape="1">
                <a:blip r:embed="rId2"/>
                <a:stretch>
                  <a:fillRect l="-578" r="-2095" b="-30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1540" y="1340768"/>
                <a:ext cx="8229600" cy="438912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]</m:t>
                          </m:r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en-US" altLang="zh-TW" dirty="0">
                    <a:sym typeface="Symbol" pitchFamily="18" charset="2"/>
                  </a:rPr>
                  <a:t>Revisit system diagram for normalized </a:t>
                </a:r>
                <a:r>
                  <a:rPr lang="en-US" altLang="zh-TW" i="1" dirty="0">
                    <a:latin typeface="Times New Roman" pitchFamily="18" charset="0"/>
                    <a:sym typeface="Symbol" pitchFamily="18" charset="2"/>
                  </a:rPr>
                  <a:t>b</a:t>
                </a:r>
                <a:r>
                  <a:rPr lang="en-US" altLang="zh-TW" baseline="-25000" dirty="0">
                    <a:latin typeface="Times New Roman" pitchFamily="18" charset="0"/>
                    <a:sym typeface="Symbol" pitchFamily="18" charset="2"/>
                  </a:rPr>
                  <a:t>0 </a:t>
                </a:r>
                <a:r>
                  <a:rPr lang="en-US" altLang="zh-TW" dirty="0">
                    <a:latin typeface="Times New Roman" pitchFamily="18" charset="0"/>
                    <a:sym typeface="Symbol" pitchFamily="18" charset="2"/>
                  </a:rPr>
                  <a:t>= 1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540" y="1340768"/>
                <a:ext cx="8229600" cy="4389120"/>
              </a:xfrm>
              <a:blipFill rotWithShape="1"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334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899592" y="2996952"/>
            <a:ext cx="6994333" cy="3564397"/>
            <a:chOff x="388340" y="1992440"/>
            <a:chExt cx="7693755" cy="3920836"/>
          </a:xfrm>
        </p:grpSpPr>
        <p:cxnSp>
          <p:nvCxnSpPr>
            <p:cNvPr id="6" name="Straight Connector 4"/>
            <p:cNvCxnSpPr>
              <a:endCxn id="7" idx="1"/>
            </p:cNvCxnSpPr>
            <p:nvPr/>
          </p:nvCxnSpPr>
          <p:spPr>
            <a:xfrm>
              <a:off x="1511661" y="2276872"/>
              <a:ext cx="756084" cy="0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5"/>
            <p:cNvSpPr/>
            <p:nvPr/>
          </p:nvSpPr>
          <p:spPr>
            <a:xfrm>
              <a:off x="2267745" y="2042846"/>
              <a:ext cx="1008112" cy="4680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8" name="Straight Connector 6"/>
            <p:cNvCxnSpPr>
              <a:stCxn id="7" idx="3"/>
            </p:cNvCxnSpPr>
            <p:nvPr/>
          </p:nvCxnSpPr>
          <p:spPr>
            <a:xfrm>
              <a:off x="3275857" y="2276872"/>
              <a:ext cx="432048" cy="0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581685" y="1992441"/>
              <a:ext cx="49055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/>
                <a:t>a</a:t>
              </a:r>
              <a:r>
                <a:rPr lang="en-US" altLang="zh-CN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Connector 8"/>
            <p:cNvCxnSpPr>
              <a:endCxn id="11" idx="0"/>
            </p:cNvCxnSpPr>
            <p:nvPr/>
          </p:nvCxnSpPr>
          <p:spPr>
            <a:xfrm>
              <a:off x="1885067" y="2276872"/>
              <a:ext cx="4636" cy="216023"/>
            </a:xfrm>
            <a:prstGeom prst="line">
              <a:avLst/>
            </a:prstGeom>
            <a:ln w="28575"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9"/>
            <p:cNvSpPr/>
            <p:nvPr/>
          </p:nvSpPr>
          <p:spPr>
            <a:xfrm>
              <a:off x="1637675" y="2492896"/>
              <a:ext cx="50405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16075" y="2428088"/>
              <a:ext cx="60340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/>
                <a:t>z</a:t>
              </a:r>
              <a:r>
                <a:rPr lang="en-US" altLang="zh-CN" sz="2400" baseline="30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-</a:t>
              </a:r>
              <a:r>
                <a:rPr lang="en-US" altLang="zh-CN" sz="2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Connector 11"/>
            <p:cNvCxnSpPr/>
            <p:nvPr/>
          </p:nvCxnSpPr>
          <p:spPr>
            <a:xfrm>
              <a:off x="1889703" y="2852936"/>
              <a:ext cx="0" cy="396044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2"/>
            <p:cNvSpPr/>
            <p:nvPr/>
          </p:nvSpPr>
          <p:spPr>
            <a:xfrm>
              <a:off x="1637675" y="3248980"/>
              <a:ext cx="50405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16075" y="3187597"/>
              <a:ext cx="60340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/>
                <a:t>z</a:t>
              </a:r>
              <a:r>
                <a:rPr lang="en-US" altLang="zh-CN" sz="2400" baseline="30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-</a:t>
              </a:r>
              <a:r>
                <a:rPr lang="en-US" altLang="zh-CN" sz="2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Connector 14"/>
            <p:cNvCxnSpPr>
              <a:endCxn id="17" idx="1"/>
            </p:cNvCxnSpPr>
            <p:nvPr/>
          </p:nvCxnSpPr>
          <p:spPr>
            <a:xfrm>
              <a:off x="1889703" y="3050958"/>
              <a:ext cx="378042" cy="0"/>
            </a:xfrm>
            <a:prstGeom prst="line">
              <a:avLst/>
            </a:prstGeom>
            <a:ln w="28575"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5"/>
            <p:cNvSpPr/>
            <p:nvPr/>
          </p:nvSpPr>
          <p:spPr>
            <a:xfrm>
              <a:off x="2267745" y="2816932"/>
              <a:ext cx="1008112" cy="4680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81685" y="2784528"/>
              <a:ext cx="49055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/>
                <a:t>a</a:t>
              </a:r>
              <a:r>
                <a:rPr lang="en-US" altLang="zh-CN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Straight Connector 17"/>
            <p:cNvCxnSpPr/>
            <p:nvPr/>
          </p:nvCxnSpPr>
          <p:spPr>
            <a:xfrm>
              <a:off x="1889703" y="3609020"/>
              <a:ext cx="0" cy="396044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8"/>
            <p:cNvCxnSpPr>
              <a:endCxn id="21" idx="1"/>
            </p:cNvCxnSpPr>
            <p:nvPr/>
          </p:nvCxnSpPr>
          <p:spPr>
            <a:xfrm>
              <a:off x="1889703" y="3807042"/>
              <a:ext cx="378042" cy="0"/>
            </a:xfrm>
            <a:prstGeom prst="line">
              <a:avLst/>
            </a:prstGeom>
            <a:ln w="28575"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19"/>
            <p:cNvSpPr/>
            <p:nvPr/>
          </p:nvSpPr>
          <p:spPr>
            <a:xfrm>
              <a:off x="2267745" y="3573016"/>
              <a:ext cx="1008112" cy="4680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1685" y="3497407"/>
              <a:ext cx="49055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/>
                <a:t>a</a:t>
              </a:r>
              <a:r>
                <a:rPr lang="en-US" altLang="zh-CN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1"/>
            <p:cNvSpPr/>
            <p:nvPr/>
          </p:nvSpPr>
          <p:spPr>
            <a:xfrm>
              <a:off x="1637675" y="5121188"/>
              <a:ext cx="50405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16075" y="5041978"/>
              <a:ext cx="60340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/>
                <a:t>z</a:t>
              </a:r>
              <a:r>
                <a:rPr lang="en-US" altLang="zh-CN" sz="2400" baseline="30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-</a:t>
              </a:r>
              <a:r>
                <a:rPr lang="en-US" altLang="zh-CN" sz="2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3"/>
            <p:cNvSpPr/>
            <p:nvPr/>
          </p:nvSpPr>
          <p:spPr>
            <a:xfrm>
              <a:off x="2267745" y="5445224"/>
              <a:ext cx="1008112" cy="4680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1685" y="5358813"/>
              <a:ext cx="566373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 err="1"/>
                <a:t>a</a:t>
              </a:r>
              <a:r>
                <a:rPr lang="en-US" altLang="zh-CN" sz="24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Straight Connector 25"/>
            <p:cNvCxnSpPr/>
            <p:nvPr/>
          </p:nvCxnSpPr>
          <p:spPr>
            <a:xfrm>
              <a:off x="1885067" y="5494584"/>
              <a:ext cx="0" cy="198022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6"/>
            <p:cNvCxnSpPr/>
            <p:nvPr/>
          </p:nvCxnSpPr>
          <p:spPr>
            <a:xfrm>
              <a:off x="1871084" y="5692606"/>
              <a:ext cx="378042" cy="0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7"/>
            <p:cNvCxnSpPr/>
            <p:nvPr/>
          </p:nvCxnSpPr>
          <p:spPr>
            <a:xfrm>
              <a:off x="1885067" y="4005064"/>
              <a:ext cx="0" cy="1116124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8"/>
            <p:cNvGrpSpPr/>
            <p:nvPr/>
          </p:nvGrpSpPr>
          <p:grpSpPr>
            <a:xfrm>
              <a:off x="3711913" y="2132856"/>
              <a:ext cx="288032" cy="288032"/>
              <a:chOff x="8242908" y="3203684"/>
              <a:chExt cx="361540" cy="361540"/>
            </a:xfrm>
          </p:grpSpPr>
          <p:sp>
            <p:nvSpPr>
              <p:cNvPr id="96" name="Oval 29"/>
              <p:cNvSpPr/>
              <p:nvPr/>
            </p:nvSpPr>
            <p:spPr>
              <a:xfrm>
                <a:off x="8242908" y="3203684"/>
                <a:ext cx="361540" cy="3615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97" name="Straight Connector 30"/>
              <p:cNvCxnSpPr/>
              <p:nvPr/>
            </p:nvCxnSpPr>
            <p:spPr>
              <a:xfrm>
                <a:off x="8316416" y="3388350"/>
                <a:ext cx="21602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31"/>
              <p:cNvCxnSpPr/>
              <p:nvPr/>
            </p:nvCxnSpPr>
            <p:spPr>
              <a:xfrm>
                <a:off x="8424428" y="3284984"/>
                <a:ext cx="0" cy="2160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2"/>
            <p:cNvCxnSpPr/>
            <p:nvPr/>
          </p:nvCxnSpPr>
          <p:spPr>
            <a:xfrm>
              <a:off x="3279865" y="3050958"/>
              <a:ext cx="432048" cy="0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3"/>
            <p:cNvGrpSpPr/>
            <p:nvPr/>
          </p:nvGrpSpPr>
          <p:grpSpPr>
            <a:xfrm>
              <a:off x="3715921" y="2906942"/>
              <a:ext cx="288032" cy="288032"/>
              <a:chOff x="8242908" y="3203684"/>
              <a:chExt cx="361540" cy="361540"/>
            </a:xfrm>
          </p:grpSpPr>
          <p:sp>
            <p:nvSpPr>
              <p:cNvPr id="93" name="Oval 34"/>
              <p:cNvSpPr/>
              <p:nvPr/>
            </p:nvSpPr>
            <p:spPr>
              <a:xfrm>
                <a:off x="8242908" y="3203684"/>
                <a:ext cx="361540" cy="3615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94" name="Straight Connector 35"/>
              <p:cNvCxnSpPr/>
              <p:nvPr/>
            </p:nvCxnSpPr>
            <p:spPr>
              <a:xfrm>
                <a:off x="8316416" y="3388350"/>
                <a:ext cx="21602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36"/>
              <p:cNvCxnSpPr/>
              <p:nvPr/>
            </p:nvCxnSpPr>
            <p:spPr>
              <a:xfrm>
                <a:off x="8424428" y="3284984"/>
                <a:ext cx="0" cy="2160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7"/>
            <p:cNvCxnSpPr/>
            <p:nvPr/>
          </p:nvCxnSpPr>
          <p:spPr>
            <a:xfrm>
              <a:off x="3283873" y="3807042"/>
              <a:ext cx="432048" cy="0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8"/>
            <p:cNvGrpSpPr/>
            <p:nvPr/>
          </p:nvGrpSpPr>
          <p:grpSpPr>
            <a:xfrm>
              <a:off x="3719929" y="3663026"/>
              <a:ext cx="288032" cy="288032"/>
              <a:chOff x="8242908" y="3203684"/>
              <a:chExt cx="361540" cy="361540"/>
            </a:xfrm>
          </p:grpSpPr>
          <p:sp>
            <p:nvSpPr>
              <p:cNvPr id="90" name="Oval 39"/>
              <p:cNvSpPr/>
              <p:nvPr/>
            </p:nvSpPr>
            <p:spPr>
              <a:xfrm>
                <a:off x="8242908" y="3203684"/>
                <a:ext cx="361540" cy="3615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91" name="Straight Connector 40"/>
              <p:cNvCxnSpPr/>
              <p:nvPr/>
            </p:nvCxnSpPr>
            <p:spPr>
              <a:xfrm>
                <a:off x="8316416" y="3388350"/>
                <a:ext cx="21602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41"/>
              <p:cNvCxnSpPr/>
              <p:nvPr/>
            </p:nvCxnSpPr>
            <p:spPr>
              <a:xfrm>
                <a:off x="8424428" y="3284984"/>
                <a:ext cx="0" cy="2160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42"/>
            <p:cNvCxnSpPr/>
            <p:nvPr/>
          </p:nvCxnSpPr>
          <p:spPr>
            <a:xfrm>
              <a:off x="3287881" y="5703503"/>
              <a:ext cx="568048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43"/>
            <p:cNvCxnSpPr>
              <a:stCxn id="93" idx="0"/>
              <a:endCxn id="96" idx="4"/>
            </p:cNvCxnSpPr>
            <p:nvPr/>
          </p:nvCxnSpPr>
          <p:spPr>
            <a:xfrm flipH="1" flipV="1">
              <a:off x="3855929" y="2420888"/>
              <a:ext cx="4008" cy="486054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44"/>
            <p:cNvCxnSpPr/>
            <p:nvPr/>
          </p:nvCxnSpPr>
          <p:spPr>
            <a:xfrm flipH="1" flipV="1">
              <a:off x="3855929" y="3175365"/>
              <a:ext cx="4008" cy="486054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45"/>
            <p:cNvCxnSpPr/>
            <p:nvPr/>
          </p:nvCxnSpPr>
          <p:spPr>
            <a:xfrm flipV="1">
              <a:off x="3866585" y="3951058"/>
              <a:ext cx="0" cy="306034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46"/>
            <p:cNvCxnSpPr/>
            <p:nvPr/>
          </p:nvCxnSpPr>
          <p:spPr>
            <a:xfrm>
              <a:off x="3866547" y="4329100"/>
              <a:ext cx="0" cy="1116124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47"/>
            <p:cNvCxnSpPr/>
            <p:nvPr/>
          </p:nvCxnSpPr>
          <p:spPr>
            <a:xfrm flipV="1">
              <a:off x="3859937" y="5397469"/>
              <a:ext cx="0" cy="306034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8"/>
            <p:cNvCxnSpPr>
              <a:stCxn id="96" idx="6"/>
              <a:endCxn id="87" idx="2"/>
            </p:cNvCxnSpPr>
            <p:nvPr/>
          </p:nvCxnSpPr>
          <p:spPr>
            <a:xfrm>
              <a:off x="3999945" y="2276872"/>
              <a:ext cx="586012" cy="0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9"/>
                <p:cNvSpPr/>
                <p:nvPr/>
              </p:nvSpPr>
              <p:spPr>
                <a:xfrm>
                  <a:off x="625966" y="2058757"/>
                  <a:ext cx="913885" cy="5078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/>
                          </a:rPr>
                          <m:t>[</m:t>
                        </m:r>
                        <m:r>
                          <a:rPr lang="en-US" altLang="zh-CN" sz="2400" i="1">
                            <a:latin typeface="Cambria Math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2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966" y="2058757"/>
                  <a:ext cx="913885" cy="50783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2206" b="-18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50"/>
                <p:cNvSpPr/>
                <p:nvPr/>
              </p:nvSpPr>
              <p:spPr>
                <a:xfrm>
                  <a:off x="388340" y="2811241"/>
                  <a:ext cx="1503460" cy="5078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sz="2400" i="1" smtClean="0">
                            <a:latin typeface="Cambria Math"/>
                          </a:rPr>
                          <m:t>[</m:t>
                        </m:r>
                        <m:r>
                          <a:rPr lang="en-US" altLang="zh-CN" sz="240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−1</m:t>
                        </m:r>
                        <m:r>
                          <a:rPr lang="en-US" altLang="zh-CN" sz="2400" i="1"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3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40" y="2811241"/>
                  <a:ext cx="1503460" cy="50783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893" b="-18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51"/>
                <p:cNvSpPr/>
                <p:nvPr/>
              </p:nvSpPr>
              <p:spPr>
                <a:xfrm>
                  <a:off x="427944" y="3576617"/>
                  <a:ext cx="1503461" cy="5078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sz="2400" i="1" smtClean="0">
                            <a:latin typeface="Cambria Math"/>
                          </a:rPr>
                          <m:t>[</m:t>
                        </m:r>
                        <m:r>
                          <a:rPr lang="en-US" altLang="zh-CN" sz="240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−2</m:t>
                        </m:r>
                        <m:r>
                          <a:rPr lang="en-US" altLang="zh-CN" sz="2400" i="1"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4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944" y="3576617"/>
                  <a:ext cx="1503461" cy="50783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889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52"/>
                <p:cNvSpPr/>
                <p:nvPr/>
              </p:nvSpPr>
              <p:spPr>
                <a:xfrm>
                  <a:off x="7163838" y="1992440"/>
                  <a:ext cx="918257" cy="5078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/>
                          </a:rPr>
                          <m:t>[</m:t>
                        </m:r>
                        <m:r>
                          <a:rPr lang="en-US" altLang="zh-CN" sz="2400" i="1">
                            <a:latin typeface="Cambria Math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5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3838" y="1992440"/>
                  <a:ext cx="918257" cy="50783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1460" b="-18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ectangle 61"/>
            <p:cNvSpPr/>
            <p:nvPr/>
          </p:nvSpPr>
          <p:spPr>
            <a:xfrm>
              <a:off x="5306037" y="2816932"/>
              <a:ext cx="1008112" cy="4680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08104" y="2784528"/>
              <a:ext cx="760336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>
                  <a:latin typeface="Symbol" panose="05050102010706020507" pitchFamily="18" charset="2"/>
                </a:rPr>
                <a:t>- </a:t>
              </a:r>
              <a:r>
                <a:rPr lang="en-US" altLang="zh-CN" sz="2400" i="1" dirty="0"/>
                <a:t>b</a:t>
              </a:r>
              <a:r>
                <a:rPr lang="en-US" altLang="zh-CN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63"/>
            <p:cNvSpPr/>
            <p:nvPr/>
          </p:nvSpPr>
          <p:spPr>
            <a:xfrm>
              <a:off x="5306037" y="3573016"/>
              <a:ext cx="1008112" cy="4680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08104" y="3537011"/>
              <a:ext cx="760336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>
                  <a:latin typeface="Symbol" panose="05050102010706020507" pitchFamily="18" charset="2"/>
                </a:rPr>
                <a:t>- </a:t>
              </a:r>
              <a:r>
                <a:rPr lang="en-US" altLang="zh-CN" sz="2400" i="1" dirty="0"/>
                <a:t>b</a:t>
              </a:r>
              <a:r>
                <a:rPr lang="en-US" altLang="zh-CN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65"/>
            <p:cNvSpPr/>
            <p:nvPr/>
          </p:nvSpPr>
          <p:spPr>
            <a:xfrm>
              <a:off x="5306037" y="5445224"/>
              <a:ext cx="1008112" cy="4680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508104" y="5398417"/>
              <a:ext cx="79736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>
                  <a:latin typeface="Symbol" panose="05050102010706020507" pitchFamily="18" charset="2"/>
                </a:rPr>
                <a:t>- </a:t>
              </a:r>
              <a:r>
                <a:rPr lang="en-US" altLang="zh-CN" sz="2400" i="1" dirty="0" err="1"/>
                <a:t>b</a:t>
              </a:r>
              <a:r>
                <a:rPr lang="en-US" altLang="zh-CN" sz="24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Straight Connector 67"/>
            <p:cNvCxnSpPr/>
            <p:nvPr/>
          </p:nvCxnSpPr>
          <p:spPr>
            <a:xfrm>
              <a:off x="4882006" y="2276872"/>
              <a:ext cx="2224231" cy="0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68"/>
            <p:cNvCxnSpPr/>
            <p:nvPr/>
          </p:nvCxnSpPr>
          <p:spPr>
            <a:xfrm>
              <a:off x="6749505" y="2283677"/>
              <a:ext cx="0" cy="223620"/>
            </a:xfrm>
            <a:prstGeom prst="line">
              <a:avLst/>
            </a:prstGeom>
            <a:ln w="28575"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69"/>
            <p:cNvSpPr/>
            <p:nvPr/>
          </p:nvSpPr>
          <p:spPr>
            <a:xfrm>
              <a:off x="6476167" y="2492896"/>
              <a:ext cx="50405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447804" y="2435114"/>
              <a:ext cx="60340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/>
                <a:t>z</a:t>
              </a:r>
              <a:r>
                <a:rPr lang="en-US" altLang="zh-CN" sz="2400" baseline="30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-</a:t>
              </a:r>
              <a:r>
                <a:rPr lang="en-US" altLang="zh-CN" sz="2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Straight Connector 71"/>
            <p:cNvCxnSpPr/>
            <p:nvPr/>
          </p:nvCxnSpPr>
          <p:spPr>
            <a:xfrm>
              <a:off x="6728195" y="2852936"/>
              <a:ext cx="0" cy="396044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72"/>
            <p:cNvSpPr/>
            <p:nvPr/>
          </p:nvSpPr>
          <p:spPr>
            <a:xfrm>
              <a:off x="6476167" y="3248980"/>
              <a:ext cx="50405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447804" y="3180572"/>
              <a:ext cx="60340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/>
                <a:t>z</a:t>
              </a:r>
              <a:r>
                <a:rPr lang="en-US" altLang="zh-CN" sz="2400" baseline="30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-</a:t>
              </a:r>
              <a:r>
                <a:rPr lang="en-US" altLang="zh-CN" sz="2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Straight Connector 74"/>
            <p:cNvCxnSpPr/>
            <p:nvPr/>
          </p:nvCxnSpPr>
          <p:spPr>
            <a:xfrm flipH="1">
              <a:off x="6332151" y="3050958"/>
              <a:ext cx="378042" cy="0"/>
            </a:xfrm>
            <a:prstGeom prst="line">
              <a:avLst/>
            </a:prstGeom>
            <a:ln w="28575"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75"/>
            <p:cNvCxnSpPr/>
            <p:nvPr/>
          </p:nvCxnSpPr>
          <p:spPr>
            <a:xfrm>
              <a:off x="6728195" y="3609020"/>
              <a:ext cx="0" cy="396044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76"/>
            <p:cNvCxnSpPr/>
            <p:nvPr/>
          </p:nvCxnSpPr>
          <p:spPr>
            <a:xfrm flipH="1">
              <a:off x="6332151" y="3807042"/>
              <a:ext cx="378042" cy="0"/>
            </a:xfrm>
            <a:prstGeom prst="line">
              <a:avLst/>
            </a:prstGeom>
            <a:ln w="28575"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77"/>
            <p:cNvSpPr/>
            <p:nvPr/>
          </p:nvSpPr>
          <p:spPr>
            <a:xfrm>
              <a:off x="6476167" y="5121188"/>
              <a:ext cx="50405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447804" y="5041978"/>
              <a:ext cx="60340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/>
                <a:t>z</a:t>
              </a:r>
              <a:r>
                <a:rPr lang="en-US" altLang="zh-CN" sz="2400" baseline="30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-</a:t>
              </a:r>
              <a:r>
                <a:rPr lang="en-US" altLang="zh-CN" sz="2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Straight Connector 79"/>
            <p:cNvCxnSpPr/>
            <p:nvPr/>
          </p:nvCxnSpPr>
          <p:spPr>
            <a:xfrm>
              <a:off x="6723559" y="5494584"/>
              <a:ext cx="0" cy="198022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80"/>
            <p:cNvCxnSpPr/>
            <p:nvPr/>
          </p:nvCxnSpPr>
          <p:spPr>
            <a:xfrm flipH="1">
              <a:off x="6313532" y="5692606"/>
              <a:ext cx="414663" cy="0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81"/>
            <p:cNvCxnSpPr/>
            <p:nvPr/>
          </p:nvCxnSpPr>
          <p:spPr>
            <a:xfrm>
              <a:off x="6723559" y="4005064"/>
              <a:ext cx="0" cy="1116124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83"/>
            <p:cNvGrpSpPr/>
            <p:nvPr/>
          </p:nvGrpSpPr>
          <p:grpSpPr>
            <a:xfrm>
              <a:off x="4585957" y="2132856"/>
              <a:ext cx="288032" cy="288032"/>
              <a:chOff x="8242908" y="3203684"/>
              <a:chExt cx="361540" cy="361540"/>
            </a:xfrm>
          </p:grpSpPr>
          <p:sp>
            <p:nvSpPr>
              <p:cNvPr id="87" name="Oval 84"/>
              <p:cNvSpPr/>
              <p:nvPr/>
            </p:nvSpPr>
            <p:spPr>
              <a:xfrm>
                <a:off x="8242908" y="3203684"/>
                <a:ext cx="361540" cy="3615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88" name="Straight Connector 85"/>
              <p:cNvCxnSpPr/>
              <p:nvPr/>
            </p:nvCxnSpPr>
            <p:spPr>
              <a:xfrm>
                <a:off x="8316416" y="3388350"/>
                <a:ext cx="21602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6"/>
              <p:cNvCxnSpPr/>
              <p:nvPr/>
            </p:nvCxnSpPr>
            <p:spPr>
              <a:xfrm>
                <a:off x="8424428" y="3284984"/>
                <a:ext cx="0" cy="2160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87"/>
            <p:cNvGrpSpPr/>
            <p:nvPr/>
          </p:nvGrpSpPr>
          <p:grpSpPr>
            <a:xfrm>
              <a:off x="4589965" y="2906942"/>
              <a:ext cx="288032" cy="288032"/>
              <a:chOff x="8242908" y="3203684"/>
              <a:chExt cx="361540" cy="361540"/>
            </a:xfrm>
          </p:grpSpPr>
          <p:sp>
            <p:nvSpPr>
              <p:cNvPr id="84" name="Oval 88"/>
              <p:cNvSpPr/>
              <p:nvPr/>
            </p:nvSpPr>
            <p:spPr>
              <a:xfrm>
                <a:off x="8242908" y="3203684"/>
                <a:ext cx="361540" cy="3615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85" name="Straight Connector 89"/>
              <p:cNvCxnSpPr/>
              <p:nvPr/>
            </p:nvCxnSpPr>
            <p:spPr>
              <a:xfrm>
                <a:off x="8316416" y="3388350"/>
                <a:ext cx="21602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90"/>
              <p:cNvCxnSpPr/>
              <p:nvPr/>
            </p:nvCxnSpPr>
            <p:spPr>
              <a:xfrm>
                <a:off x="8424428" y="3284984"/>
                <a:ext cx="0" cy="2160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91"/>
            <p:cNvGrpSpPr/>
            <p:nvPr/>
          </p:nvGrpSpPr>
          <p:grpSpPr>
            <a:xfrm>
              <a:off x="4593973" y="3663026"/>
              <a:ext cx="288032" cy="288032"/>
              <a:chOff x="8242908" y="3203684"/>
              <a:chExt cx="361540" cy="361540"/>
            </a:xfrm>
          </p:grpSpPr>
          <p:sp>
            <p:nvSpPr>
              <p:cNvPr id="81" name="Oval 92"/>
              <p:cNvSpPr/>
              <p:nvPr/>
            </p:nvSpPr>
            <p:spPr>
              <a:xfrm>
                <a:off x="8242908" y="3203684"/>
                <a:ext cx="361540" cy="3615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82" name="Straight Connector 93"/>
              <p:cNvCxnSpPr/>
              <p:nvPr/>
            </p:nvCxnSpPr>
            <p:spPr>
              <a:xfrm>
                <a:off x="8316416" y="3388350"/>
                <a:ext cx="21602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94"/>
              <p:cNvCxnSpPr/>
              <p:nvPr/>
            </p:nvCxnSpPr>
            <p:spPr>
              <a:xfrm>
                <a:off x="8424428" y="3284984"/>
                <a:ext cx="0" cy="2160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Connector 95"/>
            <p:cNvCxnSpPr>
              <a:stCxn id="84" idx="0"/>
              <a:endCxn id="87" idx="4"/>
            </p:cNvCxnSpPr>
            <p:nvPr/>
          </p:nvCxnSpPr>
          <p:spPr>
            <a:xfrm flipH="1" flipV="1">
              <a:off x="4729973" y="2420888"/>
              <a:ext cx="4008" cy="486054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96"/>
            <p:cNvCxnSpPr/>
            <p:nvPr/>
          </p:nvCxnSpPr>
          <p:spPr>
            <a:xfrm flipH="1" flipV="1">
              <a:off x="4729973" y="3175365"/>
              <a:ext cx="4008" cy="486054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97"/>
            <p:cNvCxnSpPr/>
            <p:nvPr/>
          </p:nvCxnSpPr>
          <p:spPr>
            <a:xfrm flipV="1">
              <a:off x="4740629" y="3951058"/>
              <a:ext cx="0" cy="306034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98"/>
            <p:cNvCxnSpPr/>
            <p:nvPr/>
          </p:nvCxnSpPr>
          <p:spPr>
            <a:xfrm>
              <a:off x="4740591" y="4329100"/>
              <a:ext cx="0" cy="1116124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99"/>
            <p:cNvCxnSpPr/>
            <p:nvPr/>
          </p:nvCxnSpPr>
          <p:spPr>
            <a:xfrm flipV="1">
              <a:off x="4733981" y="5397469"/>
              <a:ext cx="0" cy="306034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103"/>
            <p:cNvCxnSpPr/>
            <p:nvPr/>
          </p:nvCxnSpPr>
          <p:spPr>
            <a:xfrm flipH="1">
              <a:off x="4873989" y="3048757"/>
              <a:ext cx="432048" cy="0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106"/>
            <p:cNvCxnSpPr/>
            <p:nvPr/>
          </p:nvCxnSpPr>
          <p:spPr>
            <a:xfrm flipH="1">
              <a:off x="4872621" y="3807042"/>
              <a:ext cx="432048" cy="0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108"/>
            <p:cNvCxnSpPr/>
            <p:nvPr/>
          </p:nvCxnSpPr>
          <p:spPr>
            <a:xfrm>
              <a:off x="4729973" y="5692006"/>
              <a:ext cx="568048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页脚占位符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494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229600" cy="55086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Take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altLang="zh-CN" dirty="0"/>
                  <a:t>-transform on both sides of the input-output relation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latin typeface="Cambria Math"/>
                        </a:rPr>
                        <m:t>𝑋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𝑧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)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  <a:p>
                <a:r>
                  <a:rPr lang="en-US" altLang="zh-CN" dirty="0"/>
                  <a:t>We have: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nary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𝑚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≜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𝐻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𝑧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274320" lvl="1" indent="-274320">
                  <a:buClr>
                    <a:schemeClr val="accent3"/>
                  </a:buClr>
                  <a:buSzPct val="95000"/>
                </a:pP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/>
                      </a:rPr>
                      <m:t>𝐻</m:t>
                    </m:r>
                    <m:r>
                      <a:rPr lang="en-US" altLang="zh-CN" sz="2600" i="1">
                        <a:latin typeface="Cambria Math"/>
                      </a:rPr>
                      <m:t>(</m:t>
                    </m:r>
                    <m:r>
                      <a:rPr lang="en-US" altLang="zh-CN" sz="2600" i="1">
                        <a:latin typeface="Cambria Math"/>
                      </a:rPr>
                      <m:t>𝑧</m:t>
                    </m:r>
                    <m:r>
                      <a:rPr lang="en-US" altLang="zh-CN" sz="26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600" dirty="0"/>
                  <a:t> is the </a:t>
                </a:r>
                <a:r>
                  <a:rPr lang="en-US" altLang="zh-CN" sz="2600" i="1" dirty="0"/>
                  <a:t>z</a:t>
                </a:r>
                <a:r>
                  <a:rPr lang="en-US" altLang="zh-CN" sz="2600" dirty="0"/>
                  <a:t>-transform transfer function of </a:t>
                </a:r>
                <a:r>
                  <a:rPr lang="en-US" altLang="zh-TW" sz="2600" dirty="0">
                    <a:sym typeface="Symbol" pitchFamily="18" charset="2"/>
                  </a:rPr>
                  <a:t>the LTI system defined by the linear constant-coefficient difference equation.</a:t>
                </a:r>
              </a:p>
              <a:p>
                <a:r>
                  <a:rPr lang="en-US" altLang="zh-TW" dirty="0">
                    <a:sym typeface="Symbol" pitchFamily="18" charset="2"/>
                  </a:rPr>
                  <a:t>The multiplication rule still holds: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  <a:sym typeface="Symbol" pitchFamily="18" charset="2"/>
                      </a:rPr>
                      <m:t>𝑌</m:t>
                    </m:r>
                    <m:r>
                      <a:rPr lang="en-US" altLang="zh-TW" i="1" dirty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zh-TW" i="1" dirty="0">
                        <a:latin typeface="Cambria Math"/>
                        <a:sym typeface="Symbol" pitchFamily="18" charset="2"/>
                      </a:rPr>
                      <m:t>𝑧</m:t>
                    </m:r>
                    <m:r>
                      <a:rPr lang="en-US" altLang="zh-TW" i="1" dirty="0">
                        <a:latin typeface="Cambria Math"/>
                        <a:sym typeface="Symbol" pitchFamily="18" charset="2"/>
                      </a:rPr>
                      <m:t>)=</m:t>
                    </m:r>
                    <m:r>
                      <a:rPr lang="en-US" altLang="zh-TW" i="1" dirty="0">
                        <a:latin typeface="Cambria Math"/>
                        <a:sym typeface="Symbol" pitchFamily="18" charset="2"/>
                      </a:rPr>
                      <m:t>𝐻</m:t>
                    </m:r>
                    <m:r>
                      <a:rPr lang="en-US" altLang="zh-TW" i="1" dirty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zh-TW" i="1" dirty="0">
                        <a:latin typeface="Cambria Math"/>
                        <a:sym typeface="Symbol" pitchFamily="18" charset="2"/>
                      </a:rPr>
                      <m:t>𝑧</m:t>
                    </m:r>
                    <m:r>
                      <a:rPr lang="en-US" altLang="zh-TW" i="1" dirty="0">
                        <a:latin typeface="Cambria Math"/>
                        <a:sym typeface="Symbol" pitchFamily="18" charset="2"/>
                      </a:rPr>
                      <m:t>)</m:t>
                    </m:r>
                    <m:r>
                      <a:rPr lang="en-US" altLang="zh-TW" i="1" dirty="0">
                        <a:latin typeface="Cambria Math"/>
                        <a:sym typeface="Symbol" pitchFamily="18" charset="2"/>
                      </a:rPr>
                      <m:t>𝑋</m:t>
                    </m:r>
                    <m:r>
                      <a:rPr lang="en-US" altLang="zh-TW" i="1" dirty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zh-TW" i="1" dirty="0">
                        <a:latin typeface="Cambria Math"/>
                        <a:sym typeface="Symbol" pitchFamily="18" charset="2"/>
                      </a:rPr>
                      <m:t>𝑧</m:t>
                    </m:r>
                    <m:r>
                      <a:rPr lang="en-US" altLang="zh-TW" i="1" dirty="0"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altLang="zh-TW" dirty="0">
                    <a:sym typeface="Symbol" pitchFamily="18" charset="2"/>
                  </a:rPr>
                  <a:t>, i.e., </a:t>
                </a:r>
              </a:p>
              <a:p>
                <a:pPr lvl="1" algn="ctr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600" i="1" dirty="0">
                          <a:latin typeface="Cambria Math"/>
                          <a:sym typeface="Symbol" pitchFamily="18" charset="2"/>
                        </a:rPr>
                        <m:t>𝑍</m:t>
                      </m:r>
                      <m:r>
                        <a:rPr lang="en-US" altLang="zh-TW" sz="2600" i="1" dirty="0">
                          <a:latin typeface="Cambria Math"/>
                          <a:sym typeface="Symbol" pitchFamily="18" charset="2"/>
                        </a:rPr>
                        <m:t>{</m:t>
                      </m:r>
                      <m:r>
                        <a:rPr lang="en-US" altLang="zh-TW" sz="2600" i="1" dirty="0">
                          <a:latin typeface="Cambria Math"/>
                          <a:sym typeface="Symbol" pitchFamily="18" charset="2"/>
                        </a:rPr>
                        <m:t>𝑦</m:t>
                      </m:r>
                      <m:r>
                        <a:rPr lang="en-US" altLang="zh-TW" sz="2600" i="1" dirty="0">
                          <a:latin typeface="Cambria Math"/>
                          <a:sym typeface="Symbol" pitchFamily="18" charset="2"/>
                        </a:rPr>
                        <m:t>[</m:t>
                      </m:r>
                      <m:r>
                        <a:rPr lang="en-US" altLang="zh-TW" sz="2600" i="1" dirty="0">
                          <a:latin typeface="Cambria Math"/>
                          <a:sym typeface="Symbol" pitchFamily="18" charset="2"/>
                        </a:rPr>
                        <m:t>𝑛</m:t>
                      </m:r>
                      <m:r>
                        <a:rPr lang="en-US" altLang="zh-TW" sz="2600" i="1" dirty="0">
                          <a:latin typeface="Cambria Math"/>
                          <a:sym typeface="Symbol" pitchFamily="18" charset="2"/>
                        </a:rPr>
                        <m:t>]}=</m:t>
                      </m:r>
                      <m:r>
                        <a:rPr lang="en-US" altLang="zh-TW" sz="2600" i="1" dirty="0">
                          <a:latin typeface="Cambria Math"/>
                          <a:sym typeface="Symbol" pitchFamily="18" charset="2"/>
                        </a:rPr>
                        <m:t>𝐻</m:t>
                      </m:r>
                      <m:r>
                        <a:rPr lang="en-US" altLang="zh-TW" sz="2600" i="1" dirty="0">
                          <a:latin typeface="Cambria Math"/>
                          <a:sym typeface="Symbol" pitchFamily="18" charset="2"/>
                        </a:rPr>
                        <m:t>(</m:t>
                      </m:r>
                      <m:r>
                        <a:rPr lang="en-US" altLang="zh-TW" sz="2600" i="1" dirty="0">
                          <a:latin typeface="Cambria Math"/>
                          <a:sym typeface="Symbol" pitchFamily="18" charset="2"/>
                        </a:rPr>
                        <m:t>𝑧</m:t>
                      </m:r>
                      <m:r>
                        <a:rPr lang="en-US" altLang="zh-TW" sz="2600" i="1" dirty="0">
                          <a:latin typeface="Cambria Math"/>
                          <a:sym typeface="Symbol" pitchFamily="18" charset="2"/>
                        </a:rPr>
                        <m:t>)</m:t>
                      </m:r>
                      <m:r>
                        <a:rPr lang="en-US" altLang="zh-TW" sz="2600" i="1" dirty="0">
                          <a:latin typeface="Cambria Math"/>
                          <a:sym typeface="Symbol" pitchFamily="18" charset="2"/>
                        </a:rPr>
                        <m:t>𝑍</m:t>
                      </m:r>
                      <m:r>
                        <a:rPr lang="en-US" altLang="zh-TW" sz="2600" i="1" dirty="0">
                          <a:latin typeface="Cambria Math"/>
                          <a:sym typeface="Symbol" pitchFamily="18" charset="2"/>
                        </a:rPr>
                        <m:t>{</m:t>
                      </m:r>
                      <m:r>
                        <a:rPr lang="en-US" altLang="zh-TW" sz="2600" i="1" dirty="0">
                          <a:latin typeface="Cambria Math"/>
                          <a:sym typeface="Symbol" pitchFamily="18" charset="2"/>
                        </a:rPr>
                        <m:t>𝑥</m:t>
                      </m:r>
                      <m:r>
                        <a:rPr lang="en-US" altLang="zh-TW" sz="2600" i="1" dirty="0">
                          <a:latin typeface="Cambria Math"/>
                          <a:sym typeface="Symbol" pitchFamily="18" charset="2"/>
                        </a:rPr>
                        <m:t>[</m:t>
                      </m:r>
                      <m:r>
                        <a:rPr lang="en-US" altLang="zh-TW" sz="2600" i="1" dirty="0">
                          <a:latin typeface="Cambria Math"/>
                          <a:sym typeface="Symbol" pitchFamily="18" charset="2"/>
                        </a:rPr>
                        <m:t>𝑛</m:t>
                      </m:r>
                      <m:r>
                        <a:rPr lang="en-US" altLang="zh-TW" sz="2600" i="1" dirty="0">
                          <a:latin typeface="Cambria Math"/>
                          <a:sym typeface="Symbol" pitchFamily="18" charset="2"/>
                        </a:rPr>
                        <m:t>]}</m:t>
                      </m:r>
                    </m:oMath>
                  </m:oMathPara>
                </a14:m>
                <a:endParaRPr lang="en-US" altLang="zh-TW" sz="2600" dirty="0">
                  <a:sym typeface="Symbol" pitchFamily="18" charset="2"/>
                </a:endParaRPr>
              </a:p>
              <a:p>
                <a:pPr marL="274320" lvl="1" indent="-274320">
                  <a:buClr>
                    <a:schemeClr val="accent3"/>
                  </a:buClr>
                  <a:buSzPct val="95000"/>
                </a:pPr>
                <a:endParaRPr lang="en-US" altLang="zh-CN" sz="2600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229600" cy="5508612"/>
              </a:xfrm>
              <a:blipFill rotWithShape="1">
                <a:blip r:embed="rId2"/>
                <a:stretch>
                  <a:fillRect l="-889" t="-1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335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42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96652"/>
                <a:ext cx="8229600" cy="1143000"/>
              </a:xfrm>
            </p:spPr>
            <p:txBody>
              <a:bodyPr/>
              <a:lstStyle/>
              <a:p>
                <a:r>
                  <a:rPr lang="en-US" altLang="zh-CN" b="1" dirty="0"/>
                  <a:t>Rational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𝒛</m:t>
                    </m:r>
                  </m:oMath>
                </a14:m>
                <a:r>
                  <a:rPr lang="en-US" altLang="zh-CN" b="1" dirty="0"/>
                  <a:t>-transform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96652"/>
                <a:ext cx="8229600" cy="1143000"/>
              </a:xfrm>
              <a:blipFill rotWithShape="1">
                <a:blip r:embed="rId2"/>
                <a:stretch>
                  <a:fillRect l="-4593" b="-34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0788"/>
                <a:ext cx="8229600" cy="504056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>
                    <a:sym typeface="Symbol" pitchFamily="18" charset="2"/>
                  </a:rPr>
                  <a:t>The transfer function of a difference equation (or a generally infinite impulse response (IIR) system) is a </a:t>
                </a:r>
                <a:r>
                  <a:rPr lang="en-US" altLang="zh-TW" sz="2400" b="1" dirty="0">
                    <a:solidFill>
                      <a:srgbClr val="C00000"/>
                    </a:solidFill>
                    <a:sym typeface="Symbol" pitchFamily="18" charset="2"/>
                  </a:rPr>
                  <a:t>rational form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𝐻</m:t>
                    </m:r>
                    <m:r>
                      <a:rPr lang="en-US" altLang="zh-TW" sz="2400" i="1" dirty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zh-TW" sz="2400" i="1" dirty="0">
                        <a:latin typeface="Cambria Math"/>
                        <a:sym typeface="Symbol" pitchFamily="18" charset="2"/>
                      </a:rPr>
                      <m:t>𝑧</m:t>
                    </m:r>
                    <m:r>
                      <a:rPr lang="en-US" altLang="zh-TW" sz="2400" i="1" dirty="0">
                        <a:latin typeface="Cambria Math"/>
                        <a:sym typeface="Symbol" pitchFamily="18" charset="2"/>
                      </a:rPr>
                      <m:t>)=</m:t>
                    </m:r>
                    <m:r>
                      <a:rPr lang="en-US" altLang="zh-TW" sz="2400" i="1" dirty="0">
                        <a:latin typeface="Cambria Math"/>
                        <a:sym typeface="Symbol" pitchFamily="18" charset="2"/>
                      </a:rPr>
                      <m:t>𝑃</m:t>
                    </m:r>
                    <m:r>
                      <a:rPr lang="en-US" altLang="zh-TW" sz="2400" i="1" dirty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zh-TW" sz="2400" i="1" dirty="0">
                        <a:latin typeface="Cambria Math"/>
                        <a:sym typeface="Symbol" pitchFamily="18" charset="2"/>
                      </a:rPr>
                      <m:t>𝑧</m:t>
                    </m:r>
                    <m:r>
                      <a:rPr lang="en-US" altLang="zh-TW" sz="2400" i="1" dirty="0">
                        <a:latin typeface="Cambria Math"/>
                        <a:sym typeface="Symbol" pitchFamily="18" charset="2"/>
                      </a:rPr>
                      <m:t>)/</m:t>
                    </m:r>
                    <m:r>
                      <a:rPr lang="en-US" altLang="zh-TW" sz="2400" i="1" dirty="0">
                        <a:latin typeface="Cambria Math"/>
                        <a:sym typeface="Symbol" pitchFamily="18" charset="2"/>
                      </a:rPr>
                      <m:t>𝐷</m:t>
                    </m:r>
                    <m:r>
                      <a:rPr lang="en-US" altLang="zh-TW" sz="2400" i="1" dirty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zh-TW" sz="2400" i="1" dirty="0">
                        <a:latin typeface="Cambria Math"/>
                        <a:sym typeface="Symbol" pitchFamily="18" charset="2"/>
                      </a:rPr>
                      <m:t>𝑧</m:t>
                    </m:r>
                    <m:r>
                      <a:rPr lang="en-US" altLang="zh-TW" sz="2400" i="1" dirty="0"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altLang="zh-TW" sz="2400" dirty="0">
                    <a:sym typeface="Symbol" pitchFamily="18" charset="2"/>
                  </a:rPr>
                  <a:t>.</a:t>
                </a:r>
              </a:p>
              <a:p>
                <a:r>
                  <a:rPr lang="en-US" altLang="zh-TW" sz="2400" dirty="0">
                    <a:sym typeface="Symbol" pitchFamily="18" charset="2"/>
                  </a:rPr>
                  <a:t>Since LTI systems are often realized by difference equations, the rational form is the most common and useful form of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/>
                        <a:sym typeface="Symbol" pitchFamily="18" charset="2"/>
                      </a:rPr>
                      <m:t>𝑧</m:t>
                    </m:r>
                  </m:oMath>
                </a14:m>
                <a:r>
                  <a:rPr lang="en-US" altLang="zh-TW" sz="2400" dirty="0">
                    <a:sym typeface="Symbol" pitchFamily="18" charset="2"/>
                  </a:rPr>
                  <a:t>-transforms.</a:t>
                </a:r>
              </a:p>
              <a:p>
                <a:r>
                  <a:rPr lang="en-US" altLang="zh-CN" sz="2400" dirty="0"/>
                  <a:t>LTI system with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altLang="zh-CN" sz="2400" dirty="0"/>
                  <a:t>-transforms represented as a rational function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…+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𝑀</m:t>
                                  </m:r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𝑀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𝑀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  where the degree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𝑃</m:t>
                    </m:r>
                    <m:r>
                      <a:rPr lang="en-US" altLang="zh-CN" sz="2400" i="1">
                        <a:latin typeface="Cambria Math"/>
                      </a:rPr>
                      <m:t>(</m:t>
                    </m:r>
                    <m:r>
                      <a:rPr lang="en-US" altLang="zh-CN" sz="2400" i="1">
                        <a:latin typeface="Cambria Math"/>
                      </a:rPr>
                      <m:t>𝑧</m:t>
                    </m:r>
                    <m:r>
                      <a:rPr lang="en-US" altLang="zh-CN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400" dirty="0"/>
                  <a:t> is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altLang="zh-CN" sz="2400" dirty="0"/>
                  <a:t>, and that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𝐷</m:t>
                    </m:r>
                    <m:r>
                      <a:rPr lang="en-US" altLang="zh-CN" sz="2400" i="1">
                        <a:latin typeface="Cambria Math"/>
                      </a:rPr>
                      <m:t>(</m:t>
                    </m:r>
                    <m:r>
                      <a:rPr lang="en-US" altLang="zh-CN" sz="2400" i="1">
                        <a:latin typeface="Cambria Math"/>
                      </a:rPr>
                      <m:t>𝑧</m:t>
                    </m:r>
                    <m:r>
                      <a:rPr lang="en-US" altLang="zh-CN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400" dirty="0"/>
                  <a:t> is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altLang="zh-CN" sz="2400" dirty="0"/>
                  <a:t>. The degree of the system is the larger one of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0788"/>
                <a:ext cx="8229600" cy="5040560"/>
              </a:xfrm>
              <a:blipFill rotWithShape="1">
                <a:blip r:embed="rId3"/>
                <a:stretch>
                  <a:fillRect l="-1111" t="-967" r="-2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059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28700"/>
                <a:ext cx="8229600" cy="55806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b="1" dirty="0">
                    <a:solidFill>
                      <a:srgbClr val="C00000"/>
                    </a:solidFill>
                  </a:rPr>
                  <a:t>Alternate representations:</a:t>
                </a:r>
              </a:p>
              <a:p>
                <a:r>
                  <a:rPr lang="en-US" altLang="zh-CN" sz="2400" dirty="0"/>
                  <a:t>A ratio of two polynomials in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altLang="zh-CN" sz="2400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𝑀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𝑀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𝑁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400" i="1" dirty="0">
                  <a:latin typeface="Cambria Math"/>
                </a:endParaRPr>
              </a:p>
              <a:p>
                <a:r>
                  <a:rPr lang="en-US" altLang="zh-CN" sz="2400" dirty="0"/>
                  <a:t>A product of second order rational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altLang="zh-CN" sz="2400" dirty="0"/>
                  <a:t>-transforms</a:t>
                </a:r>
                <a:r>
                  <a:rPr lang="en-US" altLang="zh-CN" sz="2400" dirty="0">
                    <a:latin typeface="Cambria Math"/>
                  </a:rPr>
                  <a:t>,</a:t>
                </a:r>
              </a:p>
              <a:p>
                <a:pPr marL="0" indent="0">
                  <a:buNone/>
                </a:pPr>
                <a:endParaRPr lang="en-US" altLang="zh-CN" sz="9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limLoc m:val="subSup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/2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  <a:ea typeface="Cambria Math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limLoc m:val="subSup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/2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  <a:ea typeface="Cambria Math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−2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400" b="0" i="1" dirty="0">
                  <a:latin typeface="Cambria Math"/>
                  <a:ea typeface="Cambria Math"/>
                </a:endParaRPr>
              </a:p>
              <a:p>
                <a:r>
                  <a:rPr lang="en-US" altLang="zh-CN" sz="2400" dirty="0"/>
                  <a:t>Factorized form</a:t>
                </a:r>
                <a:r>
                  <a:rPr lang="zh-CN" altLang="en-US" sz="2400" dirty="0"/>
                  <a:t>，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9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limLoc m:val="subSup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  <m:r>
                                    <a:rPr lang="en-US" altLang="zh-CN" sz="2400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 smtClean="0">
                                          <a:latin typeface="Cambria Math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limLoc m:val="subSup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  <m:r>
                                    <a:rPr lang="en-US" altLang="zh-CN" sz="2400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 smtClean="0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𝑀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limLoc m:val="subSup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  <m:r>
                                    <a:rPr lang="en-US" altLang="zh-CN" sz="24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limLoc m:val="subSup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  <m:r>
                                    <a:rPr lang="en-US" altLang="zh-CN" sz="2400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400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28700"/>
                <a:ext cx="8229600" cy="5580620"/>
              </a:xfrm>
              <a:blipFill rotWithShape="1">
                <a:blip r:embed="rId2"/>
                <a:stretch>
                  <a:fillRect l="-1111" t="-8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503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16732"/>
                <a:ext cx="8229600" cy="530786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For the </a:t>
                </a:r>
                <a:r>
                  <a:rPr lang="zh-CN" altLang="en-US" sz="2400" dirty="0"/>
                  <a:t>𝒛</a:t>
                </a:r>
                <a:r>
                  <a:rPr lang="en-US" altLang="zh-CN" sz="2400" dirty="0"/>
                  <a:t>-transform of General Difference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>
                              <a:latin typeface="Cambria Math"/>
                            </a:rPr>
                            <m:t>𝑚</m:t>
                          </m:r>
                          <m:r>
                            <a:rPr lang="en-US" altLang="zh-CN" sz="240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altLang="zh-CN" sz="240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altLang="zh-CN" sz="2400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altLang="zh-CN" sz="240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40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>
                                  <a:latin typeface="Cambria Math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  <m:r>
                        <a:rPr lang="en-US" altLang="zh-CN" sz="240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>
                              <a:latin typeface="Cambria Math"/>
                            </a:rPr>
                            <m:t>𝑚</m:t>
                          </m:r>
                          <m:r>
                            <a:rPr lang="en-US" altLang="zh-CN" sz="240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en-US" altLang="zh-CN" sz="2400">
                          <a:latin typeface="Cambria Math"/>
                        </a:rPr>
                        <m:t>𝑋</m:t>
                      </m:r>
                      <m:r>
                        <a:rPr lang="en-US" altLang="zh-CN" sz="2400">
                          <a:latin typeface="Cambria Math"/>
                        </a:rPr>
                        <m:t>(</m:t>
                      </m:r>
                      <m:r>
                        <a:rPr lang="en-US" altLang="zh-CN" sz="2400">
                          <a:latin typeface="Cambria Math"/>
                        </a:rPr>
                        <m:t>𝑧</m:t>
                      </m:r>
                      <m:r>
                        <a:rPr lang="en-US" altLang="zh-CN" sz="2400">
                          <a:latin typeface="Cambria Math"/>
                        </a:rPr>
                        <m:t>)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40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zh-TW" sz="2400" dirty="0">
                  <a:sym typeface="Symbol" pitchFamily="18" charset="2"/>
                </a:endParaRPr>
              </a:p>
              <a:p>
                <a:r>
                  <a:rPr lang="en-US" altLang="zh-TW" sz="2400" dirty="0">
                    <a:sym typeface="Symbol" pitchFamily="18" charset="2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is</m:t>
                    </m:r>
                    <m:r>
                      <a:rPr lang="en-US" altLang="zh-CN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normalized</m:t>
                    </m:r>
                    <m:r>
                      <a:rPr lang="en-US" altLang="zh-CN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to</m:t>
                    </m:r>
                    <m:r>
                      <a:rPr lang="en-US" altLang="zh-CN" sz="2400" b="0" i="0" smtClean="0">
                        <a:latin typeface="Cambria Math"/>
                      </a:rPr>
                      <m:t> </m:t>
                    </m:r>
                    <m:r>
                      <a:rPr lang="en-US" altLang="zh-CN" sz="2400" b="0" i="1" smtClean="0">
                        <a:latin typeface="Cambria Math"/>
                      </a:rPr>
                      <m:t>1, 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and</m:t>
                    </m:r>
                    <m:r>
                      <a:rPr lang="en-US" altLang="zh-CN" sz="2400" b="0" i="0" smtClean="0">
                        <a:latin typeface="Cambria Math"/>
                      </a:rPr>
                      <m:t> </m:t>
                    </m:r>
                    <m:r>
                      <a:rPr lang="en-US" altLang="zh-TW" sz="2400" i="1" dirty="0" smtClean="0">
                        <a:latin typeface="Cambria Math"/>
                        <a:sym typeface="Symbol" pitchFamily="18" charset="2"/>
                      </a:rPr>
                      <m:t>𝑏</m:t>
                    </m:r>
                    <m:r>
                      <a:rPr lang="en-US" altLang="zh-TW" sz="2400" i="1" baseline="-25000" dirty="0" err="1" smtClean="0">
                        <a:latin typeface="Cambria Math"/>
                        <a:sym typeface="Symbol" pitchFamily="18" charset="2"/>
                      </a:rPr>
                      <m:t>𝑚</m:t>
                    </m:r>
                    <m:r>
                      <a:rPr lang="en-US" altLang="zh-TW" sz="2400" i="1" dirty="0">
                        <a:latin typeface="Cambria Math"/>
                        <a:sym typeface="Symbol" pitchFamily="18" charset="2"/>
                      </a:rPr>
                      <m:t>=0 </m:t>
                    </m:r>
                  </m:oMath>
                </a14:m>
                <a:r>
                  <a:rPr lang="en-US" altLang="zh-TW" sz="2400" dirty="0">
                    <a:sym typeface="Symbol" pitchFamily="18" charset="2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  <a:sym typeface="Symbol" pitchFamily="18" charset="2"/>
                      </a:rPr>
                      <m:t>𝑚</m:t>
                    </m:r>
                    <m:r>
                      <a:rPr lang="en-US" altLang="zh-TW" sz="2400" i="1" dirty="0">
                        <a:latin typeface="Cambria Math"/>
                        <a:sym typeface="Symbol" pitchFamily="18" charset="2"/>
                      </a:rPr>
                      <m:t>=1 … </m:t>
                    </m:r>
                    <m:r>
                      <a:rPr lang="en-US" altLang="zh-TW" sz="2400" i="1" dirty="0">
                        <a:latin typeface="Cambria Math"/>
                        <a:sym typeface="Symbol" pitchFamily="18" charset="2"/>
                      </a:rPr>
                      <m:t>𝑁</m:t>
                    </m:r>
                  </m:oMath>
                </a14:m>
                <a:r>
                  <a:rPr lang="en-US" altLang="zh-TW" sz="2400" dirty="0">
                    <a:sym typeface="Symbol" pitchFamily="18" charset="2"/>
                  </a:rPr>
                  <a:t>, the difference equation degenerates to an FIR system we have investigated before.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/>
                            </a:rPr>
                            <m:t>𝑌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𝑧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/>
                            </a:rPr>
                            <m:t>𝑋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𝑧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  <a:p>
                <a:r>
                  <a:rPr lang="en-US" altLang="zh-TW" sz="2400" dirty="0">
                    <a:sym typeface="Symbol" pitchFamily="18" charset="2"/>
                  </a:rPr>
                  <a:t>It can still be represented by a rational form of the variable </a:t>
                </a:r>
                <a:r>
                  <a:rPr lang="en-US" altLang="zh-TW" sz="2400" i="1" dirty="0">
                    <a:latin typeface="Times New Roman" pitchFamily="18" charset="0"/>
                    <a:sym typeface="Symbol" pitchFamily="18" charset="2"/>
                  </a:rPr>
                  <a:t>z</a:t>
                </a:r>
                <a:r>
                  <a:rPr lang="en-US" altLang="zh-TW" sz="2400" dirty="0">
                    <a:sym typeface="Symbol" pitchFamily="18" charset="2"/>
                  </a:rPr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nary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𝑀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TW" dirty="0">
                  <a:sym typeface="Symbol" pitchFamily="18" charset="2"/>
                </a:endParaRPr>
              </a:p>
              <a:p>
                <a:endParaRPr lang="en-US" altLang="zh-TW" dirty="0">
                  <a:sym typeface="Symbol" pitchFamily="18" charset="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16732"/>
                <a:ext cx="8229600" cy="5307868"/>
              </a:xfrm>
              <a:blipFill rotWithShape="1">
                <a:blip r:embed="rId3"/>
                <a:stretch>
                  <a:fillRect l="-741" t="-1148" r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338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185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68"/>
            <a:ext cx="8229600" cy="1143000"/>
          </a:xfrm>
        </p:spPr>
        <p:txBody>
          <a:bodyPr/>
          <a:lstStyle/>
          <a:p>
            <a:r>
              <a:rPr lang="en-US" altLang="zh-TW" b="1" dirty="0"/>
              <a:t>Poles and Zeros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sym typeface="Symbol" pitchFamily="18" charset="2"/>
                  </a:rPr>
                  <a:t>The </a:t>
                </a:r>
                <a:r>
                  <a:rPr lang="en-US" altLang="zh-TW" b="1" dirty="0">
                    <a:solidFill>
                      <a:srgbClr val="FF0000"/>
                    </a:solidFill>
                    <a:sym typeface="Symbol" pitchFamily="18" charset="2"/>
                  </a:rPr>
                  <a:t>pole</a:t>
                </a:r>
                <a:r>
                  <a:rPr lang="en-US" altLang="zh-TW" dirty="0">
                    <a:sym typeface="Symbol" pitchFamily="18" charset="2"/>
                  </a:rPr>
                  <a:t> of a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𝑧</m:t>
                    </m:r>
                  </m:oMath>
                </a14:m>
                <a:r>
                  <a:rPr lang="en-US" altLang="zh-TW" dirty="0">
                    <a:sym typeface="Symbol" pitchFamily="18" charset="2"/>
                  </a:rPr>
                  <a:t>-transform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𝑋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𝑧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altLang="zh-TW" dirty="0">
                    <a:sym typeface="Symbol" pitchFamily="18" charset="2"/>
                  </a:rPr>
                  <a:t> are the values of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𝑧</m:t>
                    </m:r>
                  </m:oMath>
                </a14:m>
                <a:r>
                  <a:rPr lang="en-US" altLang="zh-TW" dirty="0">
                    <a:sym typeface="Symbol" pitchFamily="18" charset="2"/>
                  </a:rPr>
                  <a:t> for which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𝑋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𝑧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)=∞</m:t>
                    </m:r>
                  </m:oMath>
                </a14:m>
                <a:r>
                  <a:rPr lang="en-US" altLang="zh-TW" dirty="0">
                    <a:sym typeface="Symbol" pitchFamily="18" charset="2"/>
                  </a:rPr>
                  <a:t>.</a:t>
                </a:r>
              </a:p>
              <a:p>
                <a:r>
                  <a:rPr lang="en-US" altLang="zh-TW" dirty="0">
                    <a:sym typeface="Symbol" pitchFamily="18" charset="2"/>
                  </a:rPr>
                  <a:t>The </a:t>
                </a:r>
                <a:r>
                  <a:rPr lang="en-US" altLang="zh-TW" b="1" dirty="0">
                    <a:solidFill>
                      <a:srgbClr val="FF0000"/>
                    </a:solidFill>
                    <a:sym typeface="Symbol" pitchFamily="18" charset="2"/>
                  </a:rPr>
                  <a:t>zero</a:t>
                </a:r>
                <a:r>
                  <a:rPr lang="en-US" altLang="zh-TW" dirty="0">
                    <a:sym typeface="Symbol" pitchFamily="18" charset="2"/>
                  </a:rPr>
                  <a:t> of a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𝑧</m:t>
                    </m:r>
                  </m:oMath>
                </a14:m>
                <a:r>
                  <a:rPr lang="en-US" altLang="zh-TW" dirty="0">
                    <a:sym typeface="Symbol" pitchFamily="18" charset="2"/>
                  </a:rPr>
                  <a:t>-transform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𝑋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𝑧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altLang="zh-TW" dirty="0">
                    <a:sym typeface="Symbol" pitchFamily="18" charset="2"/>
                  </a:rPr>
                  <a:t> are the values of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𝑧</m:t>
                    </m:r>
                  </m:oMath>
                </a14:m>
                <a:r>
                  <a:rPr lang="en-US" altLang="zh-TW" dirty="0">
                    <a:sym typeface="Symbol" pitchFamily="18" charset="2"/>
                  </a:rPr>
                  <a:t> for which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𝑋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𝑧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)=0</m:t>
                    </m:r>
                  </m:oMath>
                </a14:m>
                <a:r>
                  <a:rPr lang="en-US" altLang="zh-TW" dirty="0">
                    <a:sym typeface="Symbol" pitchFamily="18" charset="2"/>
                  </a:rPr>
                  <a:t>.</a:t>
                </a:r>
              </a:p>
              <a:p>
                <a:r>
                  <a:rPr lang="en-US" altLang="zh-TW" dirty="0">
                    <a:sym typeface="Symbol" pitchFamily="18" charset="2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𝑋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𝑧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)=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𝑃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𝑧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)/</m:t>
                    </m:r>
                    <m:r>
                      <a:rPr lang="en-US" altLang="zh-TW" b="0" i="1" dirty="0" smtClean="0">
                        <a:latin typeface="Cambria Math"/>
                        <a:sym typeface="Symbol" pitchFamily="18" charset="2"/>
                      </a:rPr>
                      <m:t>𝐷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𝑧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) </m:t>
                    </m:r>
                  </m:oMath>
                </a14:m>
                <a:r>
                  <a:rPr lang="en-US" altLang="zh-TW" dirty="0">
                    <a:sym typeface="Symbol" pitchFamily="18" charset="2"/>
                  </a:rPr>
                  <a:t>is a rational form, and both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𝑃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𝑧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altLang="zh-TW" dirty="0"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  <a:sym typeface="Symbol" pitchFamily="18" charset="2"/>
                      </a:rPr>
                      <m:t>𝐷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𝑧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) </m:t>
                    </m:r>
                  </m:oMath>
                </a14:m>
                <a:r>
                  <a:rPr lang="en-US" altLang="zh-TW" dirty="0">
                    <a:sym typeface="Symbol" pitchFamily="18" charset="2"/>
                  </a:rPr>
                  <a:t>are polynomials of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𝑧</m:t>
                    </m:r>
                  </m:oMath>
                </a14:m>
                <a:r>
                  <a:rPr lang="en-US" altLang="zh-TW" dirty="0">
                    <a:sym typeface="Symbol" pitchFamily="18" charset="2"/>
                  </a:rPr>
                  <a:t>, the poles of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𝑋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𝑧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altLang="zh-TW" dirty="0">
                    <a:sym typeface="Symbol" pitchFamily="18" charset="2"/>
                  </a:rPr>
                  <a:t> are the roots of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  <a:sym typeface="Symbol" pitchFamily="18" charset="2"/>
                      </a:rPr>
                      <m:t>𝐷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𝑧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altLang="zh-TW" dirty="0">
                    <a:sym typeface="Symbol" pitchFamily="18" charset="2"/>
                  </a:rPr>
                  <a:t>, and the zeros are the roots of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𝑃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𝑧</m:t>
                    </m:r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altLang="zh-TW" dirty="0">
                    <a:sym typeface="Symbol" pitchFamily="18" charset="2"/>
                  </a:rPr>
                  <a:t>, respectively.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339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61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68"/>
            <a:ext cx="8229600" cy="1143000"/>
          </a:xfrm>
        </p:spPr>
        <p:txBody>
          <a:bodyPr/>
          <a:lstStyle/>
          <a:p>
            <a:r>
              <a:rPr lang="en-US" altLang="zh-CN" b="1" dirty="0"/>
              <a:t>Motivation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Fourier Transform provides a frequency domain representation of discrete-time signal, but it may not exist for some sequences.  (Reason?)</a:t>
            </a:r>
          </a:p>
          <a:p>
            <a:r>
              <a:rPr lang="en-US" altLang="zh-CN" dirty="0"/>
              <a:t>Not easy for algebraic manipulations.</a:t>
            </a:r>
          </a:p>
          <a:p>
            <a:r>
              <a:rPr lang="en-US" altLang="zh-CN" i="1" dirty="0"/>
              <a:t>z</a:t>
            </a:r>
            <a:r>
              <a:rPr lang="en-US" altLang="zh-CN" dirty="0"/>
              <a:t>-transform used for:</a:t>
            </a:r>
          </a:p>
          <a:p>
            <a:pPr lvl="1"/>
            <a:r>
              <a:rPr lang="en-US" altLang="zh-CN" dirty="0"/>
              <a:t>Analysis of LTI systems</a:t>
            </a:r>
          </a:p>
          <a:p>
            <a:pPr lvl="1"/>
            <a:r>
              <a:rPr lang="en-US" altLang="zh-CN" dirty="0"/>
              <a:t>Solving difference equations</a:t>
            </a:r>
          </a:p>
          <a:p>
            <a:pPr lvl="1"/>
            <a:r>
              <a:rPr lang="en-US" altLang="zh-CN" dirty="0"/>
              <a:t>Determining system stability</a:t>
            </a:r>
          </a:p>
          <a:p>
            <a:pPr lvl="1"/>
            <a:r>
              <a:rPr lang="en-US" altLang="zh-CN" dirty="0"/>
              <a:t>Finding frequency response of stable systems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590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68"/>
            <a:ext cx="8229600" cy="1143000"/>
          </a:xfrm>
        </p:spPr>
        <p:txBody>
          <a:bodyPr/>
          <a:lstStyle/>
          <a:p>
            <a:r>
              <a:rPr lang="en-US" altLang="zh-CN" b="1" dirty="0"/>
              <a:t>Examples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>
                    <a:sym typeface="Symbol" pitchFamily="18" charset="2"/>
                  </a:rPr>
                  <a:t>Zeros of a system function</a:t>
                </a:r>
              </a:p>
              <a:p>
                <a:pPr lvl="1"/>
                <a:r>
                  <a:rPr lang="en-US" altLang="zh-TW" dirty="0">
                    <a:sym typeface="Symbol" pitchFamily="18" charset="2"/>
                  </a:rPr>
                  <a:t>The system function of the FIR system </a:t>
                </a:r>
                <a:r>
                  <a:rPr lang="en-US" altLang="zh-TW" i="1" dirty="0">
                    <a:latin typeface="Times New Roman" pitchFamily="18" charset="0"/>
                    <a:sym typeface="Symbol" pitchFamily="18" charset="2"/>
                  </a:rPr>
                  <a:t>y</a:t>
                </a:r>
                <a:r>
                  <a:rPr lang="en-US" altLang="zh-TW" dirty="0">
                    <a:latin typeface="Times New Roman" pitchFamily="18" charset="0"/>
                    <a:sym typeface="Symbol" pitchFamily="18" charset="2"/>
                  </a:rPr>
                  <a:t>[</a:t>
                </a:r>
                <a:r>
                  <a:rPr lang="en-US" altLang="zh-TW" i="1" dirty="0">
                    <a:latin typeface="Times New Roman" pitchFamily="18" charset="0"/>
                    <a:sym typeface="Symbol" pitchFamily="18" charset="2"/>
                  </a:rPr>
                  <a:t>n</a:t>
                </a:r>
                <a:r>
                  <a:rPr lang="en-US" altLang="zh-TW" dirty="0">
                    <a:latin typeface="Times New Roman" pitchFamily="18" charset="0"/>
                    <a:sym typeface="Symbol" pitchFamily="18" charset="2"/>
                  </a:rPr>
                  <a:t>] = 6</a:t>
                </a:r>
                <a:r>
                  <a:rPr lang="en-US" altLang="zh-TW" i="1" dirty="0">
                    <a:latin typeface="Times New Roman" pitchFamily="18" charset="0"/>
                    <a:sym typeface="Symbol" pitchFamily="18" charset="2"/>
                  </a:rPr>
                  <a:t>x</a:t>
                </a:r>
                <a:r>
                  <a:rPr lang="en-US" altLang="zh-TW" dirty="0">
                    <a:latin typeface="Times New Roman" pitchFamily="18" charset="0"/>
                    <a:sym typeface="Symbol" pitchFamily="18" charset="2"/>
                  </a:rPr>
                  <a:t>[</a:t>
                </a:r>
                <a:r>
                  <a:rPr lang="en-US" altLang="zh-TW" i="1" dirty="0">
                    <a:latin typeface="Times New Roman" pitchFamily="18" charset="0"/>
                    <a:sym typeface="Symbol" pitchFamily="18" charset="2"/>
                  </a:rPr>
                  <a:t>n</a:t>
                </a:r>
                <a:r>
                  <a:rPr lang="en-US" altLang="zh-TW" dirty="0">
                    <a:latin typeface="Times New Roman" pitchFamily="18" charset="0"/>
                    <a:sym typeface="Symbol" pitchFamily="18" charset="2"/>
                  </a:rPr>
                  <a:t>]  5</a:t>
                </a:r>
                <a:r>
                  <a:rPr lang="en-US" altLang="zh-TW" i="1" dirty="0">
                    <a:latin typeface="Times New Roman" pitchFamily="18" charset="0"/>
                    <a:sym typeface="Symbol" pitchFamily="18" charset="2"/>
                  </a:rPr>
                  <a:t>x</a:t>
                </a:r>
                <a:r>
                  <a:rPr lang="en-US" altLang="zh-TW" dirty="0">
                    <a:latin typeface="Times New Roman" pitchFamily="18" charset="0"/>
                    <a:sym typeface="Symbol" pitchFamily="18" charset="2"/>
                  </a:rPr>
                  <a:t>[</a:t>
                </a:r>
                <a:r>
                  <a:rPr lang="en-US" altLang="zh-TW" i="1" dirty="0">
                    <a:latin typeface="Times New Roman" pitchFamily="18" charset="0"/>
                    <a:sym typeface="Symbol" pitchFamily="18" charset="2"/>
                  </a:rPr>
                  <a:t>n</a:t>
                </a:r>
                <a:r>
                  <a:rPr lang="en-US" altLang="zh-TW" dirty="0">
                    <a:latin typeface="Times New Roman" pitchFamily="18" charset="0"/>
                    <a:sym typeface="Symbol" pitchFamily="18" charset="2"/>
                  </a:rPr>
                  <a:t>1] + </a:t>
                </a:r>
                <a:r>
                  <a:rPr lang="en-US" altLang="zh-TW" i="1" dirty="0">
                    <a:latin typeface="Times New Roman" pitchFamily="18" charset="0"/>
                    <a:sym typeface="Symbol" pitchFamily="18" charset="2"/>
                  </a:rPr>
                  <a:t>x</a:t>
                </a:r>
                <a:r>
                  <a:rPr lang="en-US" altLang="zh-TW" dirty="0">
                    <a:latin typeface="Times New Roman" pitchFamily="18" charset="0"/>
                    <a:sym typeface="Symbol" pitchFamily="18" charset="2"/>
                  </a:rPr>
                  <a:t>[</a:t>
                </a:r>
                <a:r>
                  <a:rPr lang="en-US" altLang="zh-TW" i="1" dirty="0">
                    <a:latin typeface="Times New Roman" pitchFamily="18" charset="0"/>
                    <a:sym typeface="Symbol" pitchFamily="18" charset="2"/>
                  </a:rPr>
                  <a:t>n</a:t>
                </a:r>
                <a:r>
                  <a:rPr lang="en-US" altLang="zh-TW" dirty="0">
                    <a:latin typeface="Times New Roman" pitchFamily="18" charset="0"/>
                    <a:sym typeface="Symbol" pitchFamily="18" charset="2"/>
                  </a:rPr>
                  <a:t>2] </a:t>
                </a:r>
                <a:r>
                  <a:rPr lang="en-US" altLang="zh-TW" dirty="0">
                    <a:sym typeface="Symbol" pitchFamily="18" charset="2"/>
                  </a:rPr>
                  <a:t>has been shown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=6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dirty="0">
                  <a:sym typeface="Symbol" pitchFamily="18" charset="2"/>
                </a:endParaRPr>
              </a:p>
              <a:p>
                <a:r>
                  <a:rPr lang="en-US" altLang="zh-TW" dirty="0">
                    <a:sym typeface="Symbol" pitchFamily="18" charset="2"/>
                  </a:rPr>
                  <a:t>The zeros of this system are </a:t>
                </a:r>
                <a:r>
                  <a:rPr lang="en-US" altLang="zh-TW" dirty="0">
                    <a:latin typeface="Times New Roman" pitchFamily="18" charset="0"/>
                    <a:sym typeface="Symbol" pitchFamily="18" charset="2"/>
                  </a:rPr>
                  <a:t>1/3</a:t>
                </a:r>
                <a:r>
                  <a:rPr lang="en-US" altLang="zh-TW" dirty="0">
                    <a:sym typeface="Symbol" pitchFamily="18" charset="2"/>
                  </a:rPr>
                  <a:t> and </a:t>
                </a:r>
                <a:r>
                  <a:rPr lang="en-US" altLang="zh-TW" dirty="0">
                    <a:latin typeface="Times New Roman" pitchFamily="18" charset="0"/>
                    <a:sym typeface="Symbol" pitchFamily="18" charset="2"/>
                  </a:rPr>
                  <a:t>1/2</a:t>
                </a:r>
                <a:r>
                  <a:rPr lang="en-US" altLang="zh-TW" dirty="0">
                    <a:sym typeface="Symbol" pitchFamily="18" charset="2"/>
                  </a:rPr>
                  <a:t>, and the pole is </a:t>
                </a:r>
                <a:r>
                  <a:rPr lang="en-US" altLang="zh-TW" dirty="0">
                    <a:latin typeface="Times New Roman" pitchFamily="18" charset="0"/>
                    <a:sym typeface="Symbol" pitchFamily="18" charset="2"/>
                  </a:rPr>
                  <a:t>0</a:t>
                </a:r>
                <a:r>
                  <a:rPr lang="en-US" altLang="zh-TW" dirty="0">
                    <a:sym typeface="Symbol" pitchFamily="18" charset="2"/>
                  </a:rPr>
                  <a:t>.</a:t>
                </a:r>
              </a:p>
              <a:p>
                <a:r>
                  <a:rPr lang="en-US" altLang="zh-TW" dirty="0">
                    <a:sym typeface="Symbol" pitchFamily="18" charset="2"/>
                  </a:rPr>
                  <a:t>Since </a:t>
                </a:r>
                <a:r>
                  <a:rPr lang="en-US" altLang="zh-TW" dirty="0">
                    <a:latin typeface="Times New Roman" pitchFamily="18" charset="0"/>
                    <a:sym typeface="Symbol" pitchFamily="18" charset="2"/>
                  </a:rPr>
                  <a:t>0</a:t>
                </a:r>
                <a:r>
                  <a:rPr lang="en-US" altLang="zh-TW" dirty="0">
                    <a:sym typeface="Symbol" pitchFamily="18" charset="2"/>
                  </a:rPr>
                  <a:t> and </a:t>
                </a:r>
                <a:r>
                  <a:rPr lang="en-US" altLang="zh-TW" dirty="0">
                    <a:latin typeface="Times New Roman" pitchFamily="18" charset="0"/>
                    <a:sym typeface="Symbol" pitchFamily="18" charset="2"/>
                  </a:rPr>
                  <a:t>0</a:t>
                </a:r>
                <a:r>
                  <a:rPr lang="en-US" altLang="zh-TW" dirty="0">
                    <a:sym typeface="Symbol" pitchFamily="18" charset="2"/>
                  </a:rPr>
                  <a:t> are double roots of </a:t>
                </a:r>
                <a:r>
                  <a:rPr lang="en-US" altLang="zh-CN" i="1" dirty="0">
                    <a:solidFill>
                      <a:srgbClr val="FF0000"/>
                    </a:solidFill>
                    <a:sym typeface="Symbol" pitchFamily="18" charset="2"/>
                  </a:rPr>
                  <a:t>D</a:t>
                </a:r>
                <a:r>
                  <a:rPr lang="en-US" altLang="zh-TW" dirty="0">
                    <a:latin typeface="Times New Roman" pitchFamily="18" charset="0"/>
                    <a:sym typeface="Symbol" pitchFamily="18" charset="2"/>
                  </a:rPr>
                  <a:t>(</a:t>
                </a:r>
                <a:r>
                  <a:rPr lang="en-US" altLang="zh-TW" i="1" dirty="0">
                    <a:latin typeface="Times New Roman" pitchFamily="18" charset="0"/>
                    <a:sym typeface="Symbol" pitchFamily="18" charset="2"/>
                  </a:rPr>
                  <a:t>z</a:t>
                </a:r>
                <a:r>
                  <a:rPr lang="en-US" altLang="zh-TW" dirty="0">
                    <a:latin typeface="Times New Roman" pitchFamily="18" charset="0"/>
                    <a:sym typeface="Symbol" pitchFamily="18" charset="2"/>
                  </a:rPr>
                  <a:t>),</a:t>
                </a:r>
                <a:r>
                  <a:rPr lang="en-US" altLang="zh-TW" dirty="0">
                    <a:sym typeface="Symbol" pitchFamily="18" charset="2"/>
                  </a:rPr>
                  <a:t> the pole is a second-order pole.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111" r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340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260648"/>
            <a:ext cx="276225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6931102" y="1406327"/>
            <a:ext cx="162080" cy="54006"/>
            <a:chOff x="6931102" y="1406327"/>
            <a:chExt cx="162080" cy="54006"/>
          </a:xfrm>
        </p:grpSpPr>
        <p:sp>
          <p:nvSpPr>
            <p:cNvPr id="6" name="椭圆 5"/>
            <p:cNvSpPr/>
            <p:nvPr/>
          </p:nvSpPr>
          <p:spPr>
            <a:xfrm>
              <a:off x="7039176" y="1406327"/>
              <a:ext cx="54006" cy="5400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931102" y="1406327"/>
              <a:ext cx="54006" cy="5400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588224" y="1247115"/>
            <a:ext cx="203413" cy="216734"/>
            <a:chOff x="6588224" y="1247115"/>
            <a:chExt cx="203413" cy="216734"/>
          </a:xfrm>
        </p:grpSpPr>
        <p:grpSp>
          <p:nvGrpSpPr>
            <p:cNvPr id="10" name="组合 9"/>
            <p:cNvGrpSpPr/>
            <p:nvPr/>
          </p:nvGrpSpPr>
          <p:grpSpPr>
            <a:xfrm>
              <a:off x="6723132" y="1391828"/>
              <a:ext cx="68505" cy="72021"/>
              <a:chOff x="6732240" y="1406327"/>
              <a:chExt cx="48977" cy="51491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6732240" y="1406327"/>
                <a:ext cx="48977" cy="4897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rot="16200000">
                <a:off x="6732240" y="1408841"/>
                <a:ext cx="48977" cy="4897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6588224" y="1247115"/>
              <a:ext cx="111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534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4704"/>
                <a:ext cx="8363272" cy="5559896"/>
              </a:xfrm>
            </p:spPr>
            <p:txBody>
              <a:bodyPr/>
              <a:lstStyle/>
              <a:p>
                <a:r>
                  <a:rPr lang="en-US" altLang="zh-CN" dirty="0"/>
                  <a:t>In most practical cases, the complex poles and zeros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altLang="zh-CN" dirty="0"/>
                  <a:t>-transforms occur as complex conjugate pairs, and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simple poles and zeros </a:t>
                </a:r>
                <a:r>
                  <a:rPr lang="en-US" altLang="zh-CN" dirty="0"/>
                  <a:t>(i.e., poles or zeros of order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altLang="zh-CN" dirty="0"/>
                  <a:t>) are real.</a:t>
                </a:r>
              </a:p>
              <a:p>
                <a:r>
                  <a:rPr lang="en-US" altLang="zh-CN" dirty="0"/>
                  <a:t>In such cases, rational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altLang="zh-CN" dirty="0"/>
                  <a:t>-transform are ratios of polynomials with real coefficients.</a:t>
                </a:r>
              </a:p>
              <a:p>
                <a:r>
                  <a:rPr lang="en-US" altLang="zh-CN" dirty="0"/>
                  <a:t>For example, 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𝑧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be a pair of complex conjugate poles of the rational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altLang="zh-CN" dirty="0"/>
                  <a:t>-transform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𝐻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𝑧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real, i.e.,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𝑧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𝑌</m:t>
                          </m:r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𝑧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𝑌</m:t>
                          </m:r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𝑧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4704"/>
                <a:ext cx="8363272" cy="5559896"/>
              </a:xfrm>
              <a:blipFill rotWithShape="1">
                <a:blip r:embed="rId2"/>
                <a:stretch>
                  <a:fillRect l="-875" t="-876" r="-1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819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6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Region of Convergence (ROC)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52836"/>
                <a:ext cx="8229600" cy="44284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>
                    <a:solidFill>
                      <a:srgbClr val="C00000"/>
                    </a:solidFill>
                  </a:rPr>
                  <a:t>ROC: </a:t>
                </a:r>
                <a:r>
                  <a:rPr lang="en-US" altLang="zh-CN" dirty="0"/>
                  <a:t>the set </a:t>
                </a:r>
                <a:r>
                  <a:rPr lang="en-US" altLang="zh-CN" dirty="0">
                    <a:latin typeface="Lucida Handwriting" panose="03010101010101010101" pitchFamily="66" charset="0"/>
                  </a:rPr>
                  <a:t>R</a:t>
                </a:r>
                <a:r>
                  <a:rPr lang="en-US" altLang="zh-CN" dirty="0"/>
                  <a:t> of values of </a:t>
                </a:r>
                <a:r>
                  <a:rPr lang="en-US" altLang="zh-CN" i="1" dirty="0"/>
                  <a:t>z</a:t>
                </a:r>
                <a:r>
                  <a:rPr lang="en-US" altLang="zh-CN" dirty="0"/>
                  <a:t> for which a sequence’s </a:t>
                </a:r>
                <a:r>
                  <a:rPr lang="en-US" altLang="zh-CN" i="1" dirty="0"/>
                  <a:t>z</a:t>
                </a:r>
                <a:r>
                  <a:rPr lang="en-US" altLang="zh-CN" dirty="0"/>
                  <a:t>-transform converges, i.e.,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=−∞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  <m:sSup>
                          <m:sSup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zh-CN" dirty="0"/>
                  <a:t>converges. </a:t>
                </a:r>
              </a:p>
              <a:p>
                <a:r>
                  <a:rPr lang="en-US" altLang="zh-CN" dirty="0"/>
                  <a:t>Since </a:t>
                </a:r>
                <a:r>
                  <a:rPr lang="en-US" altLang="zh-CN" i="1" dirty="0"/>
                  <a:t>z</a:t>
                </a:r>
                <a:r>
                  <a:rPr lang="en-US" altLang="zh-CN" dirty="0"/>
                  <a:t>-transform of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𝑥</m:t>
                    </m:r>
                    <m:r>
                      <a:rPr lang="en-US" altLang="zh-CN" sz="2800" i="1">
                        <a:latin typeface="Cambria Math"/>
                      </a:rPr>
                      <m:t>[</m:t>
                    </m:r>
                    <m:r>
                      <a:rPr lang="en-US" altLang="zh-CN" sz="2800" i="1">
                        <a:latin typeface="Cambria Math"/>
                      </a:rPr>
                      <m:t>𝑛</m:t>
                    </m:r>
                    <m:r>
                      <a:rPr lang="en-US" altLang="zh-CN" sz="2800" i="1"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CN" dirty="0"/>
                  <a:t> is equivalent to DTFT of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, if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𝑥</m:t>
                    </m:r>
                    <m:r>
                      <a:rPr lang="en-US" altLang="zh-CN" sz="2800" i="1">
                        <a:latin typeface="Cambria Math"/>
                      </a:rPr>
                      <m:t>[</m:t>
                    </m:r>
                    <m:r>
                      <a:rPr lang="en-US" altLang="zh-CN" sz="2800" i="1">
                        <a:latin typeface="Cambria Math"/>
                      </a:rPr>
                      <m:t>𝑛</m:t>
                    </m:r>
                    <m:r>
                      <a:rPr lang="en-US" altLang="zh-CN" sz="2800" i="1">
                        <a:latin typeface="Cambria Math"/>
                      </a:rPr>
                      <m:t>]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b="0" i="0" dirty="0">
                    <a:latin typeface="Cambria Math"/>
                  </a:rPr>
                  <a:t> is absolutely </a:t>
                </a:r>
                <a:r>
                  <a:rPr lang="en-US" altLang="zh-CN" b="0" i="0" dirty="0" err="1">
                    <a:latin typeface="Cambria Math"/>
                  </a:rPr>
                  <a:t>summable</a:t>
                </a:r>
                <a:r>
                  <a:rPr lang="en-US" altLang="zh-CN" b="0" i="0" dirty="0">
                    <a:latin typeface="Cambria Math"/>
                  </a:rPr>
                  <a:t>, i.e.,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]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lang="en-US" altLang="zh-CN" sz="2400" dirty="0"/>
                            <m:t> </m:t>
                          </m:r>
                          <m:r>
                            <a:rPr lang="en-US" altLang="zh-CN" sz="2400" b="0" i="1" dirty="0" smtClean="0">
                              <a:latin typeface="Cambria Math"/>
                            </a:rPr>
                            <m:t>&lt;</m:t>
                          </m:r>
                          <m:r>
                            <a:rPr lang="en-US" altLang="zh-CN" sz="2400" b="0" i="1" dirty="0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e>
                      </m:nary>
                      <m:r>
                        <a:rPr lang="en-US" altLang="zh-CN" sz="2400" b="0" i="1" dirty="0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  the </a:t>
                </a:r>
                <a:r>
                  <a:rPr lang="en-US" altLang="zh-CN" sz="2400" i="1" dirty="0"/>
                  <a:t>z</a:t>
                </a:r>
                <a:r>
                  <a:rPr lang="en-US" altLang="zh-CN" sz="2400" dirty="0"/>
                  <a:t>-transform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𝑥</m:t>
                    </m:r>
                    <m:r>
                      <a:rPr lang="en-US" altLang="zh-CN" sz="2400" i="1">
                        <a:latin typeface="Cambria Math"/>
                      </a:rPr>
                      <m:t>[</m:t>
                    </m:r>
                    <m:r>
                      <a:rPr lang="en-US" altLang="zh-CN" sz="2400" i="1">
                        <a:latin typeface="Cambria Math"/>
                      </a:rPr>
                      <m:t>𝑛</m:t>
                    </m:r>
                    <m:r>
                      <a:rPr lang="en-US" altLang="zh-CN" sz="2400" i="1"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CN" sz="2400" dirty="0"/>
                  <a:t> uniformly converges.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52836"/>
                <a:ext cx="8229600" cy="4428492"/>
              </a:xfrm>
              <a:blipFill rotWithShape="1">
                <a:blip r:embed="rId2"/>
                <a:stretch>
                  <a:fillRect l="-889" t="-1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342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476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68"/>
            <a:ext cx="8229600" cy="1143000"/>
          </a:xfrm>
        </p:spPr>
        <p:txBody>
          <a:bodyPr/>
          <a:lstStyle/>
          <a:p>
            <a:r>
              <a:rPr lang="en-US" altLang="zh-CN" b="1" dirty="0"/>
              <a:t>ROC examples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Example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/>
                  <a:t>: Right-sided sequence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zh-CN" altLang="en-US" b="0" i="1" smtClean="0">
                        <a:latin typeface="Cambria Math"/>
                      </a:rPr>
                      <m:t>𝜇</m:t>
                    </m:r>
                    <m:r>
                      <a:rPr lang="en-US" altLang="zh-CN" b="0" i="1" smtClean="0">
                        <a:latin typeface="Cambria Math"/>
                      </a:rPr>
                      <m:t>[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𝑎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recall: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/>
                      </a:rPr>
                      <m:t>1+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/>
                      </a:rPr>
                      <m:t>+…=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1−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C00000"/>
                        </a:solidFill>
                        <a:latin typeface="Cambria Math"/>
                      </a:rPr>
                      <m:t>if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/>
                      </a:rPr>
                      <m:t>&lt;1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So,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𝑎𝑧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,  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/>
                      </a:rPr>
                      <m:t>for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&lt;1</m:t>
                    </m:r>
                  </m:oMath>
                </a14:m>
                <a:endParaRPr lang="en-US" altLang="zh-CN" b="0" i="1" dirty="0">
                  <a:latin typeface="Cambria Math"/>
                </a:endParaRPr>
              </a:p>
              <a:p>
                <a:endParaRPr lang="en-US" altLang="zh-CN" b="0" i="0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ROC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: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&gt;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343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164" y="4005064"/>
            <a:ext cx="2412268" cy="2401385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7524328" y="4699352"/>
            <a:ext cx="0" cy="108012"/>
          </a:xfrm>
          <a:prstGeom prst="line">
            <a:avLst/>
          </a:prstGeom>
          <a:ln w="19050">
            <a:solidFill>
              <a:srgbClr val="0042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668344" y="4696667"/>
            <a:ext cx="0" cy="108012"/>
          </a:xfrm>
          <a:prstGeom prst="line">
            <a:avLst/>
          </a:prstGeom>
          <a:ln w="19050">
            <a:solidFill>
              <a:srgbClr val="0042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769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012160" y="4005064"/>
            <a:ext cx="2628292" cy="25562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Example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zh-CN" altLang="en-US" i="1">
                        <a:latin typeface="Cambria Math"/>
                      </a:rPr>
                      <m:t>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zh-CN" altLang="en-US" i="1">
                        <a:latin typeface="Cambria Math"/>
                      </a:rPr>
                      <m:t>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,  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ROC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𝑧</m:t>
                        </m:r>
                        <m:r>
                          <a:rPr lang="en-US" altLang="zh-CN" i="1">
                            <a:latin typeface="Cambria Math"/>
                          </a:rPr>
                          <m:t>: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&gt;</m:t>
                        </m:r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𝑧</m:t>
                        </m:r>
                        <m:r>
                          <a:rPr lang="en-US" altLang="zh-CN" i="1">
                            <a:latin typeface="Cambria Math"/>
                          </a:rPr>
                          <m:t>: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&gt;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en-US" altLang="zh-CN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𝑧</m:t>
                        </m:r>
                        <m:r>
                          <a:rPr lang="en-US" altLang="zh-CN" i="1">
                            <a:latin typeface="Cambria Math"/>
                          </a:rPr>
                          <m:t>: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&gt;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344</a:t>
            </a:fld>
            <a:endParaRPr lang="zh-CN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40668"/>
            <a:ext cx="8229600" cy="1143000"/>
          </a:xfrm>
        </p:spPr>
        <p:txBody>
          <a:bodyPr/>
          <a:lstStyle/>
          <a:p>
            <a:r>
              <a:rPr lang="en-US" altLang="zh-CN" b="1" dirty="0"/>
              <a:t>ROC examples</a:t>
            </a:r>
            <a:endParaRPr lang="zh-CN" altLang="en-US" b="1" dirty="0"/>
          </a:p>
        </p:txBody>
      </p:sp>
      <p:sp>
        <p:nvSpPr>
          <p:cNvPr id="8" name="Oval 7"/>
          <p:cNvSpPr/>
          <p:nvPr/>
        </p:nvSpPr>
        <p:spPr>
          <a:xfrm>
            <a:off x="6408204" y="4365104"/>
            <a:ext cx="1836204" cy="1836204"/>
          </a:xfrm>
          <a:prstGeom prst="ellips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/>
          <p:cNvSpPr/>
          <p:nvPr/>
        </p:nvSpPr>
        <p:spPr>
          <a:xfrm>
            <a:off x="6876256" y="4833155"/>
            <a:ext cx="896505" cy="8965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Connector 10"/>
          <p:cNvCxnSpPr>
            <a:endCxn id="21" idx="3"/>
          </p:cNvCxnSpPr>
          <p:nvPr/>
        </p:nvCxnSpPr>
        <p:spPr>
          <a:xfrm flipV="1">
            <a:off x="6012160" y="5283206"/>
            <a:ext cx="2628292" cy="35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1" idx="0"/>
          </p:cNvCxnSpPr>
          <p:nvPr/>
        </p:nvCxnSpPr>
        <p:spPr>
          <a:xfrm>
            <a:off x="7326306" y="4005064"/>
            <a:ext cx="0" cy="2556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7723388" y="5224643"/>
            <a:ext cx="98745" cy="117125"/>
            <a:chOff x="7734959" y="5245404"/>
            <a:chExt cx="77401" cy="9180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7736757" y="5245404"/>
              <a:ext cx="75603" cy="9180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7734959" y="5245404"/>
              <a:ext cx="75603" cy="9180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966085" y="5224643"/>
            <a:ext cx="99370" cy="117866"/>
            <a:chOff x="7734959" y="5245404"/>
            <a:chExt cx="77401" cy="91808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7736757" y="5245404"/>
              <a:ext cx="75603" cy="9180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7734959" y="5245404"/>
              <a:ext cx="75603" cy="9180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735452" y="4833156"/>
                <a:ext cx="308097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452" y="4833156"/>
                <a:ext cx="308097" cy="4380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840252" y="4861985"/>
                <a:ext cx="44916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252" y="4861985"/>
                <a:ext cx="449161" cy="43922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450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Example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dirty="0"/>
                  <a:t>: Left sided sequence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zh-CN" altLang="en-US" i="1">
                        <a:latin typeface="Cambria Math"/>
                      </a:rPr>
                      <m:t>𝜇</m:t>
                    </m:r>
                    <m:r>
                      <a:rPr lang="en-US" altLang="zh-CN" i="1">
                        <a:latin typeface="Cambria Math"/>
                      </a:rPr>
                      <m:t>[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i="1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−1</m:t>
                    </m:r>
                    <m:r>
                      <a:rPr lang="en-US" altLang="zh-CN" i="1">
                        <a:latin typeface="Cambria Math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</a:rPr>
                            <m:t>=1−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&lt;1</m:t>
                    </m:r>
                  </m:oMath>
                </a14:m>
                <a:r>
                  <a:rPr lang="en-US" altLang="zh-CN" dirty="0"/>
                  <a:t>, i.e.,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1−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345</a:t>
            </a:fld>
            <a:endParaRPr lang="zh-CN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40668"/>
            <a:ext cx="8229600" cy="1143000"/>
          </a:xfrm>
        </p:spPr>
        <p:txBody>
          <a:bodyPr/>
          <a:lstStyle/>
          <a:p>
            <a:r>
              <a:rPr lang="en-US" altLang="zh-CN" b="1" dirty="0"/>
              <a:t>ROC examples</a:t>
            </a:r>
            <a:endParaRPr lang="zh-CN" altLang="en-US" b="1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590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35480"/>
                <a:ext cx="8229600" cy="1565528"/>
              </a:xfrm>
            </p:spPr>
            <p:txBody>
              <a:bodyPr/>
              <a:lstStyle/>
              <a:p>
                <a:r>
                  <a:rPr lang="en-US" altLang="zh-CN" dirty="0"/>
                  <a:t>Example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continued.</a:t>
                </a:r>
                <a:endParaRPr lang="en-US" altLang="zh-CN" dirty="0"/>
              </a:p>
              <a:p>
                <a:r>
                  <a:rPr lang="en-US" altLang="zh-CN" dirty="0"/>
                  <a:t>Expression is the same as that of Example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/>
                  <a:t>!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ROC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𝑧</m:t>
                        </m:r>
                        <m:r>
                          <a:rPr lang="en-US" altLang="zh-CN" i="1">
                            <a:latin typeface="Cambria Math"/>
                          </a:rPr>
                          <m:t>: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&lt;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/>
                  <a:t>is different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35480"/>
                <a:ext cx="8229600" cy="1565528"/>
              </a:xfrm>
              <a:blipFill rotWithShape="1">
                <a:blip r:embed="rId2"/>
                <a:stretch>
                  <a:fillRect l="-889" t="-3906" b="-19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346</a:t>
            </a:fld>
            <a:endParaRPr lang="zh-CN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40668"/>
            <a:ext cx="8229600" cy="1143000"/>
          </a:xfrm>
        </p:spPr>
        <p:txBody>
          <a:bodyPr/>
          <a:lstStyle/>
          <a:p>
            <a:r>
              <a:rPr lang="en-US" altLang="zh-CN" b="1" dirty="0"/>
              <a:t>ROC examples</a:t>
            </a:r>
            <a:endParaRPr lang="zh-CN" alt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85" y="3392996"/>
            <a:ext cx="2552751" cy="2376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67544" y="3645024"/>
                <a:ext cx="5364596" cy="2844316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>
                    <a:solidFill>
                      <a:srgbClr val="C00000"/>
                    </a:solidFill>
                  </a:rPr>
                  <a:t>Different sequences may have the same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-transform expression.</a:t>
                </a:r>
              </a:p>
              <a:p>
                <a:r>
                  <a:rPr lang="en-US" altLang="zh-CN" dirty="0">
                    <a:solidFill>
                      <a:srgbClr val="C00000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-transform without ROC does not uniquely define a sequence!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645024"/>
                <a:ext cx="5364596" cy="2844316"/>
              </a:xfrm>
              <a:prstGeom prst="rect">
                <a:avLst/>
              </a:prstGeom>
              <a:blipFill rotWithShape="1">
                <a:blip r:embed="rId4"/>
                <a:stretch>
                  <a:fillRect l="-1477" r="-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>
            <a:off x="7524328" y="4007749"/>
            <a:ext cx="0" cy="108012"/>
          </a:xfrm>
          <a:prstGeom prst="line">
            <a:avLst/>
          </a:prstGeom>
          <a:ln w="19050">
            <a:solidFill>
              <a:srgbClr val="0042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740352" y="4007749"/>
            <a:ext cx="0" cy="108012"/>
          </a:xfrm>
          <a:prstGeom prst="line">
            <a:avLst/>
          </a:prstGeom>
          <a:ln w="19050">
            <a:solidFill>
              <a:srgbClr val="0042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816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Example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zh-CN" altLang="en-US" i="1">
                        <a:latin typeface="Cambria Math"/>
                      </a:rPr>
                      <m:t>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zh-CN" altLang="en-US" i="1">
                        <a:latin typeface="Cambria Math"/>
                      </a:rPr>
                      <m:t>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            </m:t>
                      </m:r>
                      <m:r>
                        <a:rPr lang="en-US" altLang="zh-CN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/>
                        </a:rPr>
                        <m:t>,  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ROC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𝑧</m:t>
                        </m:r>
                        <m:r>
                          <a:rPr lang="en-US" altLang="zh-CN" i="1">
                            <a:latin typeface="Cambria Math"/>
                          </a:rPr>
                          <m:t>: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&lt;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𝑧</m:t>
                        </m:r>
                        <m:r>
                          <a:rPr lang="en-US" altLang="zh-CN" i="1">
                            <a:latin typeface="Cambria Math"/>
                          </a:rPr>
                          <m:t>: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&gt;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en-US" altLang="zh-CN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𝑧</m:t>
                        </m:r>
                        <m:r>
                          <a:rPr lang="en-US" altLang="zh-CN" i="1">
                            <a:latin typeface="Cambria Math"/>
                          </a:rPr>
                          <m:t>: </m:t>
                        </m:r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/>
                          </a:rPr>
                          <m:t>&lt;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&lt;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zh-CN" altLang="en-US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347</a:t>
            </a:fld>
            <a:endParaRPr lang="zh-CN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40668"/>
            <a:ext cx="8229600" cy="1143000"/>
          </a:xfrm>
        </p:spPr>
        <p:txBody>
          <a:bodyPr/>
          <a:lstStyle/>
          <a:p>
            <a:r>
              <a:rPr lang="en-US" altLang="zh-CN" b="1" dirty="0"/>
              <a:t>ROC examples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28340" y="2812285"/>
            <a:ext cx="2800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Expression Same as that of Example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408204" y="4365104"/>
            <a:ext cx="1836204" cy="1836204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/>
          <p:cNvSpPr/>
          <p:nvPr/>
        </p:nvSpPr>
        <p:spPr>
          <a:xfrm>
            <a:off x="6876256" y="4833155"/>
            <a:ext cx="896505" cy="89650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/>
          <p:cNvSpPr/>
          <p:nvPr/>
        </p:nvSpPr>
        <p:spPr>
          <a:xfrm>
            <a:off x="7015770" y="4972672"/>
            <a:ext cx="616570" cy="6165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724128" y="5283206"/>
            <a:ext cx="31323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26306" y="3789040"/>
            <a:ext cx="0" cy="2772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7723388" y="5224643"/>
            <a:ext cx="98745" cy="117125"/>
            <a:chOff x="7734959" y="5245404"/>
            <a:chExt cx="77401" cy="91808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7736757" y="5245404"/>
              <a:ext cx="75603" cy="9180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7734959" y="5245404"/>
              <a:ext cx="75603" cy="9180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966085" y="5224643"/>
            <a:ext cx="99370" cy="117866"/>
            <a:chOff x="7734959" y="5245404"/>
            <a:chExt cx="77401" cy="91808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7736757" y="5245404"/>
              <a:ext cx="75603" cy="9180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7734959" y="5245404"/>
              <a:ext cx="75603" cy="9180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704348" y="4863203"/>
                <a:ext cx="308097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348" y="4863203"/>
                <a:ext cx="308097" cy="4380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826361" y="4861985"/>
                <a:ext cx="44916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361" y="4861985"/>
                <a:ext cx="449161" cy="43922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415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Example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zh-CN" altLang="en-US" i="1">
                        <a:latin typeface="Cambria Math"/>
                      </a:rPr>
                      <m:t>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zh-CN" altLang="en-US" i="1">
                        <a:latin typeface="Cambria Math"/>
                      </a:rPr>
                      <m:t>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ROC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𝑧</m:t>
                        </m:r>
                        <m:r>
                          <a:rPr lang="en-US" altLang="zh-CN" i="1">
                            <a:latin typeface="Cambria Math"/>
                          </a:rPr>
                          <m:t>: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&gt;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𝑧</m:t>
                        </m:r>
                        <m:r>
                          <a:rPr lang="en-US" altLang="zh-CN" i="1">
                            <a:latin typeface="Cambria Math"/>
                          </a:rPr>
                          <m:t>: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&lt;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endParaRPr lang="en-US" altLang="zh-CN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Example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, two sided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endParaRPr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ROC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𝑧</m:t>
                        </m:r>
                        <m:r>
                          <a:rPr lang="en-US" altLang="zh-CN" i="1">
                            <a:latin typeface="Cambria Math"/>
                          </a:rPr>
                          <m:t>: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&gt;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𝑧</m:t>
                        </m:r>
                        <m:r>
                          <a:rPr lang="en-US" altLang="zh-CN" i="1">
                            <a:latin typeface="Cambria Math"/>
                          </a:rPr>
                          <m:t>: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endParaRPr lang="en-US" altLang="zh-CN" i="1" dirty="0">
                  <a:latin typeface="Cambria Math"/>
                </a:endParaRP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348</a:t>
            </a:fld>
            <a:endParaRPr lang="zh-CN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40668"/>
            <a:ext cx="8229600" cy="1143000"/>
          </a:xfrm>
        </p:spPr>
        <p:txBody>
          <a:bodyPr/>
          <a:lstStyle/>
          <a:p>
            <a:r>
              <a:rPr lang="en-US" altLang="zh-CN" b="1" dirty="0"/>
              <a:t>ROC examples</a:t>
            </a:r>
            <a:endParaRPr lang="zh-CN" altLang="en-US" b="1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556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00808"/>
                <a:ext cx="8229600" cy="478853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zh-CN" sz="3100" dirty="0"/>
                  <a:t>Example </a:t>
                </a:r>
                <a:r>
                  <a:rPr lang="en-US" altLang="zh-CN" sz="3100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r>
                  <a:rPr lang="en-US" altLang="zh-CN" sz="3100" dirty="0"/>
                  <a:t>: Finite sequence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sz="2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zh-CN" altLang="en-US" sz="2800" i="1">
                        <a:latin typeface="Cambria Math"/>
                      </a:rPr>
                      <m:t>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zh-CN" altLang="en-US" sz="2800" i="1">
                        <a:latin typeface="Cambria Math"/>
                      </a:rPr>
                      <m:t>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𝑀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       </m:t>
                      </m:r>
                      <m:r>
                        <a:rPr lang="en-US" altLang="zh-CN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                  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𝑀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𝑀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sz="1100" dirty="0"/>
              </a:p>
              <a:p>
                <a:pPr marL="0" indent="0">
                  <a:buNone/>
                </a:pPr>
                <a:r>
                  <a:rPr lang="en-US" altLang="zh-CN" sz="2800" dirty="0"/>
                  <a:t>There are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altLang="zh-CN" sz="2800" dirty="0"/>
                  <a:t> roots </a:t>
                </a:r>
                <a:r>
                  <a:rPr lang="en-US" altLang="zh-TW" sz="2800" dirty="0">
                    <a:sym typeface="Symbol" pitchFamily="18" charset="2"/>
                  </a:rPr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/>
                            <a:sym typeface="Symbol" pitchFamily="18" charset="2"/>
                          </a:rPr>
                          <m:t>𝑧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/>
                            <a:sym typeface="Symbol" pitchFamily="18" charset="2"/>
                          </a:rPr>
                          <m:t>𝑀</m:t>
                        </m:r>
                      </m:sup>
                    </m:sSup>
                    <m:r>
                      <a:rPr lang="en-US" altLang="zh-TW" sz="2800" b="0" i="1" smtClean="0">
                        <a:latin typeface="Cambria Math"/>
                        <a:sym typeface="Symbol" pitchFamily="18" charset="2"/>
                      </a:rPr>
                      <m:t>=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/>
                            <a:sym typeface="Symbol" pitchFamily="18" charset="2"/>
                          </a:rPr>
                          <m:t>𝑎</m:t>
                        </m:r>
                      </m:e>
                      <m:sup>
                        <m:r>
                          <a:rPr lang="en-US" altLang="zh-TW" sz="2800" i="1">
                            <a:latin typeface="Cambria Math"/>
                            <a:sym typeface="Symbol" pitchFamily="18" charset="2"/>
                          </a:rPr>
                          <m:t>𝑀</m:t>
                        </m:r>
                      </m:sup>
                    </m:sSup>
                    <m:r>
                      <a:rPr lang="en-US" altLang="zh-TW" sz="2800" b="0" i="1" smtClean="0">
                        <a:latin typeface="Cambria Math"/>
                        <a:sym typeface="Symbol" pitchFamily="18" charset="2"/>
                      </a:rPr>
                      <m:t>, 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/>
                            <a:sym typeface="Symbol" pitchFamily="18" charset="2"/>
                          </a:rPr>
                          <m:t>𝑧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/>
                            <a:sym typeface="Symbol" pitchFamily="18" charset="2"/>
                          </a:rPr>
                          <m:t>𝑘</m:t>
                        </m:r>
                      </m:sub>
                    </m:sSub>
                    <m:r>
                      <a:rPr lang="en-US" altLang="zh-TW" sz="2800" b="0" i="1" smtClean="0">
                        <a:latin typeface="Cambria Math"/>
                        <a:sym typeface="Symbol" pitchFamily="18" charset="2"/>
                      </a:rPr>
                      <m:t>=</m:t>
                    </m:r>
                    <m:r>
                      <a:rPr lang="en-US" altLang="zh-TW" sz="2800" b="0" i="1" smtClean="0">
                        <a:latin typeface="Cambria Math"/>
                        <a:sym typeface="Symbol" pitchFamily="18" charset="2"/>
                      </a:rPr>
                      <m:t>𝑎</m:t>
                    </m:r>
                    <m:sSup>
                      <m:s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/>
                            <a:sym typeface="Symbol" pitchFamily="18" charset="2"/>
                          </a:rPr>
                          <m:t>𝑒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/>
                            <a:sym typeface="Symbol" pitchFamily="18" charset="2"/>
                          </a:rPr>
                          <m:t>𝑗</m:t>
                        </m:r>
                        <m:f>
                          <m:f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lang="en-US" altLang="zh-TW" sz="2800" b="0" i="1" smtClean="0">
                                <a:latin typeface="Cambria Math"/>
                                <a:sym typeface="Symbol" pitchFamily="18" charset="2"/>
                              </a:rPr>
                              <m:t>2</m:t>
                            </m:r>
                            <m:r>
                              <a:rPr lang="zh-TW" altLang="en-US" sz="2800" b="0" i="1" smtClean="0">
                                <a:latin typeface="Cambria Math"/>
                                <a:sym typeface="Symbol" pitchFamily="18" charset="2"/>
                              </a:rPr>
                              <m:t>𝜋</m:t>
                            </m:r>
                            <m:r>
                              <a:rPr lang="en-US" altLang="zh-TW" sz="2800" b="0" i="1" smtClean="0">
                                <a:latin typeface="Cambria Math"/>
                                <a:sym typeface="Symbol" pitchFamily="18" charset="2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TW" sz="2800" b="0" i="1" smtClean="0">
                                <a:latin typeface="Cambria Math"/>
                                <a:sym typeface="Symbol" pitchFamily="18" charset="2"/>
                              </a:rPr>
                              <m:t>𝑀</m:t>
                            </m:r>
                          </m:den>
                        </m:f>
                      </m:sup>
                    </m:sSup>
                    <m:r>
                      <a:rPr lang="en-US" altLang="zh-TW" sz="2800" b="0" i="1" smtClean="0">
                        <a:latin typeface="Cambria Math"/>
                        <a:sym typeface="Symbol" pitchFamily="18" charset="2"/>
                      </a:rPr>
                      <m:t>.</m:t>
                    </m:r>
                  </m:oMath>
                </a14:m>
                <a:r>
                  <a:rPr lang="en-US" altLang="zh-TW" sz="2800" dirty="0">
                    <a:sym typeface="Symbol" pitchFamily="18" charset="2"/>
                  </a:rPr>
                  <a:t> The root of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/>
                        <a:sym typeface="Symbol" pitchFamily="18" charset="2"/>
                      </a:rPr>
                      <m:t>𝑘</m:t>
                    </m:r>
                    <m:r>
                      <a:rPr lang="en-US" altLang="zh-TW" sz="2800" i="1" dirty="0" smtClean="0">
                        <a:latin typeface="Cambria Math"/>
                        <a:sym typeface="Symbol" pitchFamily="18" charset="2"/>
                      </a:rPr>
                      <m:t> = 0</m:t>
                    </m:r>
                  </m:oMath>
                </a14:m>
                <a:r>
                  <a:rPr lang="en-US" altLang="zh-TW" sz="2800" dirty="0">
                    <a:sym typeface="Symbol" pitchFamily="18" charset="2"/>
                  </a:rPr>
                  <a:t> cancels the pole at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/>
                        <a:sym typeface="Symbol" pitchFamily="18" charset="2"/>
                      </a:rPr>
                      <m:t>𝑧</m:t>
                    </m:r>
                    <m:r>
                      <a:rPr lang="en-US" altLang="zh-TW" sz="2800" i="1" dirty="0" smtClean="0">
                        <a:latin typeface="Cambria Math"/>
                        <a:sym typeface="Symbol" pitchFamily="18" charset="2"/>
                      </a:rPr>
                      <m:t>=</m:t>
                    </m:r>
                    <m:r>
                      <a:rPr lang="en-US" altLang="zh-TW" sz="2800" i="1" dirty="0" smtClean="0">
                        <a:latin typeface="Cambria Math"/>
                        <a:sym typeface="Symbol" pitchFamily="18" charset="2"/>
                      </a:rPr>
                      <m:t>𝑎</m:t>
                    </m:r>
                  </m:oMath>
                </a14:m>
                <a:r>
                  <a:rPr lang="en-US" altLang="zh-TW" sz="2800" dirty="0">
                    <a:sym typeface="Symbol" pitchFamily="18" charset="2"/>
                  </a:rPr>
                  <a:t>. Thus there are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/>
                        <a:sym typeface="Symbol" pitchFamily="18" charset="2"/>
                      </a:rPr>
                      <m:t>𝑀</m:t>
                    </m:r>
                    <m:r>
                      <a:rPr lang="en-US" altLang="zh-TW" sz="2800" i="1" dirty="0" smtClean="0">
                        <a:latin typeface="Cambria Math"/>
                        <a:sym typeface="Symbol" pitchFamily="18" charset="2"/>
                      </a:rPr>
                      <m:t>1</m:t>
                    </m:r>
                  </m:oMath>
                </a14:m>
                <a:r>
                  <a:rPr lang="en-US" altLang="zh-TW" sz="2800" dirty="0">
                    <a:latin typeface="Tahoma" pitchFamily="34" charset="0"/>
                    <a:sym typeface="Symbol" pitchFamily="18" charset="2"/>
                  </a:rPr>
                  <a:t> </a:t>
                </a:r>
                <a:r>
                  <a:rPr lang="en-US" altLang="zh-TW" sz="2800" dirty="0">
                    <a:sym typeface="Symbol" pitchFamily="18" charset="2"/>
                  </a:rPr>
                  <a:t>zeros,</a:t>
                </a:r>
                <a:r>
                  <a:rPr lang="en-US" altLang="zh-TW" sz="2800" dirty="0">
                    <a:latin typeface="Tahoma" pitchFamily="34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/>
                            <a:sym typeface="Symbol" pitchFamily="18" charset="2"/>
                          </a:rPr>
                          <m:t>𝑧</m:t>
                        </m:r>
                      </m:e>
                      <m:sub>
                        <m:r>
                          <a:rPr lang="en-US" altLang="zh-TW" sz="2800" i="1">
                            <a:latin typeface="Cambria Math"/>
                            <a:sym typeface="Symbol" pitchFamily="18" charset="2"/>
                          </a:rPr>
                          <m:t>𝑘</m:t>
                        </m:r>
                      </m:sub>
                    </m:sSub>
                    <m:r>
                      <a:rPr lang="en-US" altLang="zh-TW" sz="2800" i="1">
                        <a:latin typeface="Cambria Math"/>
                        <a:sym typeface="Symbol" pitchFamily="18" charset="2"/>
                      </a:rPr>
                      <m:t>=</m:t>
                    </m:r>
                    <m:r>
                      <a:rPr lang="en-US" altLang="zh-TW" sz="2800" i="1">
                        <a:latin typeface="Cambria Math"/>
                        <a:sym typeface="Symbol" pitchFamily="18" charset="2"/>
                      </a:rPr>
                      <m:t>𝑎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/>
                            <a:sym typeface="Symbol" pitchFamily="18" charset="2"/>
                          </a:rPr>
                          <m:t>𝑒</m:t>
                        </m:r>
                      </m:e>
                      <m:sup>
                        <m:r>
                          <a:rPr lang="en-US" altLang="zh-TW" sz="2800" i="1">
                            <a:latin typeface="Cambria Math"/>
                            <a:sym typeface="Symbol" pitchFamily="18" charset="2"/>
                          </a:rPr>
                          <m:t>𝑗</m:t>
                        </m:r>
                        <m:f>
                          <m:f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lang="en-US" altLang="zh-TW" sz="2800" i="1">
                                <a:latin typeface="Cambria Math"/>
                                <a:sym typeface="Symbol" pitchFamily="18" charset="2"/>
                              </a:rPr>
                              <m:t>2</m:t>
                            </m:r>
                            <m:r>
                              <a:rPr lang="zh-TW" altLang="en-US" sz="2800" i="1">
                                <a:latin typeface="Cambria Math"/>
                                <a:sym typeface="Symbol" pitchFamily="18" charset="2"/>
                              </a:rPr>
                              <m:t>𝜋</m:t>
                            </m:r>
                            <m:r>
                              <a:rPr lang="en-US" altLang="zh-TW" sz="2800" i="1">
                                <a:latin typeface="Cambria Math"/>
                                <a:sym typeface="Symbol" pitchFamily="18" charset="2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TW" sz="2800" i="1">
                                <a:latin typeface="Cambria Math"/>
                                <a:sym typeface="Symbol" pitchFamily="18" charset="2"/>
                              </a:rPr>
                              <m:t>𝑀</m:t>
                            </m:r>
                          </m:den>
                        </m:f>
                      </m:sup>
                    </m:sSup>
                    <m:r>
                      <a:rPr lang="en-US" altLang="zh-TW" sz="2800" b="0" i="0" smtClean="0">
                        <a:latin typeface="Cambria Math"/>
                        <a:sym typeface="Symbol" pitchFamily="18" charset="2"/>
                      </a:rPr>
                      <m:t>, </m:t>
                    </m:r>
                    <m:r>
                      <a:rPr lang="en-US" altLang="zh-TW" sz="2800" b="0" i="1" smtClean="0">
                        <a:latin typeface="Cambria Math"/>
                        <a:sym typeface="Symbol" pitchFamily="18" charset="2"/>
                      </a:rPr>
                      <m:t>𝑘</m:t>
                    </m:r>
                    <m:r>
                      <a:rPr lang="en-US" altLang="zh-TW" sz="2800" b="0" i="1" smtClean="0">
                        <a:latin typeface="Cambria Math"/>
                        <a:sym typeface="Symbol" pitchFamily="18" charset="2"/>
                      </a:rPr>
                      <m:t>=1, …, </m:t>
                    </m:r>
                    <m:r>
                      <a:rPr lang="en-US" altLang="zh-TW" sz="2800" b="0" i="1" smtClean="0">
                        <a:latin typeface="Cambria Math"/>
                        <a:sym typeface="Symbol" pitchFamily="18" charset="2"/>
                      </a:rPr>
                      <m:t>𝑀</m:t>
                    </m:r>
                    <m:r>
                      <a:rPr lang="en-US" altLang="zh-TW" sz="2800" b="0" i="1" smtClean="0">
                        <a:latin typeface="Cambria Math"/>
                        <a:sym typeface="Symbol" pitchFamily="18" charset="2"/>
                      </a:rPr>
                      <m:t>, </m:t>
                    </m:r>
                  </m:oMath>
                </a14:m>
                <a:r>
                  <a:rPr lang="en-US" altLang="zh-TW" sz="2800" dirty="0">
                    <a:sym typeface="Symbol" pitchFamily="18" charset="2"/>
                  </a:rPr>
                  <a:t>and a (</a:t>
                </a:r>
                <a:r>
                  <a:rPr lang="en-US" altLang="zh-TW" sz="2800" i="1" dirty="0">
                    <a:sym typeface="Symbol" pitchFamily="18" charset="2"/>
                  </a:rPr>
                  <a:t>M</a:t>
                </a:r>
                <a:r>
                  <a:rPr lang="en-US" altLang="zh-TW" sz="2800" dirty="0">
                    <a:latin typeface="Times New Roman" pitchFamily="18" charset="0"/>
                    <a:sym typeface="Symbol" pitchFamily="18" charset="2"/>
                  </a:rPr>
                  <a:t>1)</a:t>
                </a:r>
                <a:r>
                  <a:rPr lang="en-US" altLang="zh-TW" sz="2800" baseline="30000" dirty="0" err="1">
                    <a:sym typeface="Symbol" pitchFamily="18" charset="2"/>
                  </a:rPr>
                  <a:t>th</a:t>
                </a:r>
                <a:r>
                  <a:rPr lang="en-US" altLang="zh-TW" sz="2800" dirty="0">
                    <a:sym typeface="Symbol" pitchFamily="18" charset="2"/>
                  </a:rPr>
                  <a:t> order pole at zero.</a:t>
                </a:r>
              </a:p>
              <a:p>
                <a:pPr marL="0" indent="0">
                  <a:buNone/>
                </a:pPr>
                <a:endParaRPr lang="en-US" altLang="zh-TW" sz="1100" dirty="0">
                  <a:sym typeface="Symbol" pitchFamily="18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𝑎𝑒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zh-CN" altLang="en-US" b="0" i="1" smtClean="0">
                                          <a:latin typeface="Cambria Math"/>
                                        </a:rPr>
                                        <m:t>𝜋</m:t>
                                      </m:r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𝑀</m:t>
                                      </m:r>
                                    </m:den>
                                  </m:f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ROC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𝑧</m:t>
                        </m:r>
                        <m:r>
                          <a:rPr lang="en-US" altLang="zh-CN" i="1">
                            <a:latin typeface="Cambria Math"/>
                          </a:rPr>
                          <m:t>: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&gt;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00808"/>
                <a:ext cx="8229600" cy="4788532"/>
              </a:xfrm>
              <a:blipFill rotWithShape="1">
                <a:blip r:embed="rId3"/>
                <a:stretch>
                  <a:fillRect l="-1111" t="-2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349</a:t>
            </a:fld>
            <a:endParaRPr lang="zh-CN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40668"/>
            <a:ext cx="8229600" cy="1143000"/>
          </a:xfrm>
        </p:spPr>
        <p:txBody>
          <a:bodyPr/>
          <a:lstStyle/>
          <a:p>
            <a:r>
              <a:rPr lang="en-US" altLang="zh-CN" b="1" dirty="0"/>
              <a:t>ROC Examples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112060" y="2304454"/>
            <a:ext cx="3492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Finite, always converges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35377" y="2951286"/>
            <a:ext cx="2807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Zero cancels pole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71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68"/>
            <a:ext cx="8229600" cy="1143000"/>
          </a:xfrm>
        </p:spPr>
        <p:txBody>
          <a:bodyPr/>
          <a:lstStyle/>
          <a:p>
            <a:r>
              <a:rPr lang="en-US" altLang="zh-CN" b="1" dirty="0"/>
              <a:t>Eigen Functions of LTI Systems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64804"/>
                <a:ext cx="8229600" cy="45005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Consider an LTI system with impulse response </a:t>
                </a:r>
                <a:r>
                  <a:rPr lang="en-US" altLang="zh-CN" i="1" dirty="0"/>
                  <a:t>h</a:t>
                </a:r>
                <a:r>
                  <a:rPr lang="en-US" altLang="zh-CN" dirty="0"/>
                  <a:t>[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]:</a:t>
                </a:r>
              </a:p>
              <a:p>
                <a:pPr marL="0" indent="0">
                  <a:buNone/>
                </a:pPr>
                <a:endParaRPr lang="en-US" altLang="zh-CN" b="0" i="1" dirty="0">
                  <a:latin typeface="Cambria Math"/>
                </a:endParaRP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We already showed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  <m:r>
                          <a:rPr lang="zh-CN" altLang="en-US" b="0" i="1" smtClean="0">
                            <a:latin typeface="Cambria Math"/>
                          </a:rPr>
                          <m:t>𝜔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 are </a:t>
                </a:r>
                <a:r>
                  <a:rPr lang="en-US" altLang="zh-CN" dirty="0" err="1"/>
                  <a:t>eigen</a:t>
                </a:r>
                <a:r>
                  <a:rPr lang="en-US" altLang="zh-CN" dirty="0"/>
                  <a:t>-functions</a:t>
                </a:r>
              </a:p>
              <a:p>
                <a:r>
                  <a:rPr lang="en-US" altLang="zh-CN" dirty="0">
                    <a:latin typeface="Cambria Math"/>
                  </a:rPr>
                  <a:t>What 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b="0" dirty="0">
                    <a:latin typeface="Cambria Math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altLang="zh-CN" b="0" dirty="0">
                    <a:latin typeface="Cambria Math"/>
                  </a:rPr>
                  <a:t> is a continuous complex variable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𝑧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Re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𝑗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Im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𝑧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0" dirty="0">
                    <a:latin typeface="Cambria Math"/>
                  </a:rPr>
                  <a:t>?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64804"/>
                <a:ext cx="8229600" cy="4500500"/>
              </a:xfrm>
              <a:blipFill rotWithShape="1">
                <a:blip r:embed="rId2"/>
                <a:stretch>
                  <a:fillRect l="-889" t="-1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323</a:t>
            </a:fld>
            <a:endParaRPr lang="zh-CN" altLang="en-US"/>
          </a:p>
        </p:txBody>
      </p:sp>
      <p:sp>
        <p:nvSpPr>
          <p:cNvPr id="7" name="Rounded Rectangle 4"/>
          <p:cNvSpPr/>
          <p:nvPr/>
        </p:nvSpPr>
        <p:spPr>
          <a:xfrm>
            <a:off x="3485016" y="2452246"/>
            <a:ext cx="1872208" cy="7247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5"/>
          <p:cNvCxnSpPr/>
          <p:nvPr/>
        </p:nvCxnSpPr>
        <p:spPr>
          <a:xfrm>
            <a:off x="2404896" y="2812285"/>
            <a:ext cx="10801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6"/>
          <p:cNvCxnSpPr/>
          <p:nvPr/>
        </p:nvCxnSpPr>
        <p:spPr>
          <a:xfrm>
            <a:off x="5357224" y="2812285"/>
            <a:ext cx="10801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76904" y="235062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sym typeface="Symbol"/>
              </a:rPr>
              <a:t>x</a:t>
            </a:r>
            <a:r>
              <a:rPr lang="en-US" altLang="zh-CN" sz="2400" dirty="0"/>
              <a:t>[</a:t>
            </a:r>
            <a:r>
              <a:rPr lang="en-US" altLang="zh-CN" sz="2400" i="1" dirty="0"/>
              <a:t>n</a:t>
            </a:r>
            <a:r>
              <a:rPr lang="en-US" altLang="zh-CN" sz="2400" dirty="0"/>
              <a:t>]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95936" y="257410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/>
              <a:t>h</a:t>
            </a:r>
            <a:r>
              <a:rPr lang="en-US" altLang="zh-CN" sz="2400" dirty="0"/>
              <a:t>[</a:t>
            </a:r>
            <a:r>
              <a:rPr lang="en-US" altLang="zh-CN" sz="2400" i="1" dirty="0"/>
              <a:t>n</a:t>
            </a:r>
            <a:r>
              <a:rPr lang="en-US" altLang="zh-CN" sz="2400" dirty="0"/>
              <a:t>]</a:t>
            </a:r>
            <a:endParaRPr lang="zh-CN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645139" y="2350619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sym typeface="Symbol"/>
              </a:rPr>
              <a:t>y</a:t>
            </a:r>
            <a:r>
              <a:rPr lang="en-US" altLang="zh-CN" sz="2400" dirty="0"/>
              <a:t>[</a:t>
            </a:r>
            <a:r>
              <a:rPr lang="en-US" altLang="zh-CN" sz="2400" i="1" dirty="0"/>
              <a:t>n</a:t>
            </a:r>
            <a:r>
              <a:rPr lang="en-US" altLang="zh-CN" sz="2400" dirty="0"/>
              <a:t>]</a:t>
            </a:r>
            <a:endParaRPr lang="zh-CN" altLang="en-US" sz="24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158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dirty="0"/>
              <a:t> continued: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350</a:t>
            </a:fld>
            <a:endParaRPr lang="zh-CN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40668"/>
            <a:ext cx="8229600" cy="1143000"/>
          </a:xfrm>
        </p:spPr>
        <p:txBody>
          <a:bodyPr/>
          <a:lstStyle/>
          <a:p>
            <a:r>
              <a:rPr lang="en-US" altLang="zh-CN" b="1" dirty="0"/>
              <a:t>ROC examples</a:t>
            </a:r>
            <a:endParaRPr lang="zh-CN" alt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930475"/>
            <a:ext cx="3384376" cy="33788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91680" y="2564904"/>
            <a:ext cx="1927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Infinite Sequence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01261" y="2564904"/>
            <a:ext cx="1759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Finite Sequence</a:t>
            </a:r>
            <a:endParaRPr lang="zh-CN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46" y="2934236"/>
            <a:ext cx="3381972" cy="3365791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052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right-sided sequences: ROC extends outward from the outermost pole to infinity</a:t>
            </a:r>
          </a:p>
          <a:p>
            <a:pPr lvl="1"/>
            <a:r>
              <a:rPr lang="en-US" altLang="zh-CN" dirty="0">
                <a:solidFill>
                  <a:srgbClr val="3366CC"/>
                </a:solidFill>
              </a:rPr>
              <a:t>Examples </a:t>
            </a:r>
            <a:r>
              <a:rPr lang="en-US" altLang="zh-CN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3366CC"/>
                </a:solidFill>
              </a:rPr>
              <a:t>, </a:t>
            </a:r>
            <a:r>
              <a:rPr lang="en-US" altLang="zh-CN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CN" dirty="0"/>
              <a:t>For left-sided: ROC inwards from the inner most pole to the original point.</a:t>
            </a:r>
          </a:p>
          <a:p>
            <a:pPr lvl="1"/>
            <a:r>
              <a:rPr lang="en-US" altLang="zh-CN" dirty="0">
                <a:solidFill>
                  <a:srgbClr val="3366CC"/>
                </a:solidFill>
              </a:rPr>
              <a:t>Example </a:t>
            </a:r>
            <a:r>
              <a:rPr lang="en-US" altLang="zh-CN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altLang="zh-CN" dirty="0"/>
              <a:t>For two-sided: ROC either is a ring - or do not exist</a:t>
            </a:r>
          </a:p>
          <a:p>
            <a:pPr lvl="1"/>
            <a:r>
              <a:rPr lang="en-US" altLang="zh-CN" dirty="0">
                <a:solidFill>
                  <a:srgbClr val="3366CC"/>
                </a:solidFill>
              </a:rPr>
              <a:t>Examples </a:t>
            </a:r>
            <a:r>
              <a:rPr lang="en-US" altLang="zh-CN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rgbClr val="3366CC"/>
                </a:solidFill>
              </a:rPr>
              <a:t>, </a:t>
            </a:r>
            <a:r>
              <a:rPr lang="en-US" altLang="zh-CN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rgbClr val="3366CC"/>
                </a:solidFill>
              </a:rPr>
              <a:t>, </a:t>
            </a:r>
            <a:r>
              <a:rPr lang="en-US" altLang="zh-CN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rgbClr val="336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351</a:t>
            </a:fld>
            <a:endParaRPr lang="zh-CN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40668"/>
            <a:ext cx="8229600" cy="1143000"/>
          </a:xfrm>
        </p:spPr>
        <p:txBody>
          <a:bodyPr/>
          <a:lstStyle/>
          <a:p>
            <a:r>
              <a:rPr lang="en-US" altLang="zh-CN" b="1" dirty="0"/>
              <a:t>Properties of ROC</a:t>
            </a:r>
            <a:endParaRPr lang="zh-CN" altLang="en-US" b="1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97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finite duration sequences, ROC is the entire </a:t>
            </a:r>
            <a:r>
              <a:rPr lang="en-US" altLang="zh-CN" i="1" dirty="0"/>
              <a:t>z</a:t>
            </a:r>
            <a:r>
              <a:rPr lang="en-US" altLang="zh-CN" dirty="0"/>
              <a:t>-plane, except possibly </a:t>
            </a:r>
            <a:r>
              <a:rPr lang="en-US" altLang="zh-CN" i="1" dirty="0"/>
              <a:t>z</a:t>
            </a:r>
            <a:r>
              <a:rPr lang="en-US" altLang="zh-CN" dirty="0"/>
              <a:t>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/>
              <a:t>, </a:t>
            </a:r>
            <a:r>
              <a:rPr lang="en-US" altLang="zh-CN" i="1" dirty="0"/>
              <a:t>z</a:t>
            </a:r>
            <a:r>
              <a:rPr lang="en-US" altLang="zh-CN" dirty="0"/>
              <a:t>=∞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352</a:t>
            </a:fld>
            <a:endParaRPr lang="zh-CN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40668"/>
            <a:ext cx="8229600" cy="1143000"/>
          </a:xfrm>
        </p:spPr>
        <p:txBody>
          <a:bodyPr/>
          <a:lstStyle/>
          <a:p>
            <a:r>
              <a:rPr lang="en-US" altLang="zh-CN" b="1" dirty="0"/>
              <a:t>Properties of ROC</a:t>
            </a:r>
            <a:endParaRPr lang="zh-CN" altLang="en-US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323528" y="3032956"/>
            <a:ext cx="3312368" cy="936104"/>
            <a:chOff x="-252536" y="3219053"/>
            <a:chExt cx="3312368" cy="93610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295636" y="3219053"/>
              <a:ext cx="0" cy="62573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67911" y="3517262"/>
              <a:ext cx="0" cy="324036"/>
            </a:xfrm>
            <a:prstGeom prst="line">
              <a:avLst/>
            </a:prstGeom>
            <a:ln w="381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531907" y="3507085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4456" y="381660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-252536" y="3841298"/>
              <a:ext cx="331236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375756" y="3794404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663788" y="3794404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295636" y="3511185"/>
              <a:ext cx="0" cy="324036"/>
            </a:xfrm>
            <a:prstGeom prst="line">
              <a:avLst/>
            </a:prstGeom>
            <a:ln w="381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1259632" y="3501008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835696" y="3511185"/>
              <a:ext cx="0" cy="324036"/>
            </a:xfrm>
            <a:prstGeom prst="line">
              <a:avLst/>
            </a:prstGeom>
            <a:ln w="381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1799692" y="3501008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2123728" y="3511185"/>
              <a:ext cx="0" cy="324036"/>
            </a:xfrm>
            <a:prstGeom prst="line">
              <a:avLst/>
            </a:prstGeom>
            <a:ln w="381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2087724" y="3501008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83568" y="3789040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971600" y="3789040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49927" y="4041068"/>
                <a:ext cx="3019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=1+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−2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27" y="4041068"/>
                <a:ext cx="301960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4499992" y="4045322"/>
            <a:ext cx="2081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ROC excludes </a:t>
            </a:r>
            <a:r>
              <a:rPr lang="en-US" altLang="zh-CN" i="1" dirty="0"/>
              <a:t>z </a:t>
            </a:r>
            <a:r>
              <a:rPr lang="en-US" altLang="zh-CN" dirty="0"/>
              <a:t>=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871700" y="4581128"/>
            <a:ext cx="0" cy="62573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595531" y="4879337"/>
            <a:ext cx="0" cy="324036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559527" y="4869160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720520" y="517867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323528" y="5203373"/>
            <a:ext cx="331236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403376" y="5156479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Oval 45"/>
          <p:cNvSpPr/>
          <p:nvPr/>
        </p:nvSpPr>
        <p:spPr>
          <a:xfrm>
            <a:off x="2691408" y="5156479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1323256" y="4873260"/>
            <a:ext cx="0" cy="324036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287252" y="4863083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1863316" y="4873260"/>
            <a:ext cx="0" cy="324036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827312" y="4863083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2" name="Oval 51"/>
          <p:cNvSpPr/>
          <p:nvPr/>
        </p:nvSpPr>
        <p:spPr>
          <a:xfrm>
            <a:off x="2115344" y="5157192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Oval 52"/>
          <p:cNvSpPr/>
          <p:nvPr/>
        </p:nvSpPr>
        <p:spPr>
          <a:xfrm>
            <a:off x="711188" y="5151115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Oval 53"/>
          <p:cNvSpPr/>
          <p:nvPr/>
        </p:nvSpPr>
        <p:spPr>
          <a:xfrm>
            <a:off x="999220" y="5151115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91580" y="5629704"/>
                <a:ext cx="2142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=1+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80" y="5629704"/>
                <a:ext cx="214263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4490967" y="5629704"/>
            <a:ext cx="219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ROC excludes </a:t>
            </a:r>
            <a:r>
              <a:rPr lang="en-US" altLang="zh-CN" i="1" dirty="0"/>
              <a:t>z </a:t>
            </a:r>
            <a:r>
              <a:rPr lang="en-US" altLang="zh-CN" dirty="0"/>
              <a:t>=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894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68"/>
            <a:ext cx="8229600" cy="1143000"/>
          </a:xfrm>
        </p:spPr>
        <p:txBody>
          <a:bodyPr/>
          <a:lstStyle/>
          <a:p>
            <a:r>
              <a:rPr lang="en-US" altLang="zh-CN" b="1" dirty="0"/>
              <a:t>Properties of ROC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 general, ROC of a z-transform is in a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+</m:t>
                              </m:r>
                            </m:sup>
                          </m:sSup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, </m:t>
                      </m:r>
                      <m:r>
                        <a:rPr lang="en-US" altLang="zh-CN">
                          <a:latin typeface="Cambria Math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C00000"/>
                          </a:solidFill>
                          <a:latin typeface="Cambria Math"/>
                        </a:rPr>
                        <m:t>an</m:t>
                      </m:r>
                      <m:r>
                        <a:rPr lang="en-US" altLang="zh-CN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C00000"/>
                          </a:solidFill>
                          <a:latin typeface="Cambria Math"/>
                        </a:rPr>
                        <m:t>annular</m:t>
                      </m:r>
                      <m:r>
                        <a:rPr lang="en-US" altLang="zh-CN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C00000"/>
                          </a:solidFill>
                          <a:latin typeface="Cambria Math"/>
                        </a:rPr>
                        <m:t>region</m:t>
                      </m:r>
                    </m:oMath>
                  </m:oMathPara>
                </a14:m>
                <a:endParaRPr lang="en-US" altLang="zh-CN" dirty="0">
                  <a:solidFill>
                    <a:srgbClr val="C00000"/>
                  </a:solidFill>
                </a:endParaRPr>
              </a:p>
              <a:p>
                <a:endParaRPr lang="en-US" altLang="zh-CN" dirty="0"/>
              </a:p>
              <a:p>
                <a:r>
                  <a:rPr lang="en-US" altLang="zh-CN" dirty="0"/>
                  <a:t>The DTFT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of 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[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] absolutely convergent </a:t>
                </a:r>
                <a:r>
                  <a:rPr lang="en-US" altLang="zh-CN" dirty="0" err="1"/>
                  <a:t>iff</a:t>
                </a:r>
                <a:r>
                  <a:rPr lang="en-US" altLang="zh-CN" dirty="0"/>
                  <a:t> the ROC of the </a:t>
                </a:r>
                <a:r>
                  <a:rPr lang="en-US" altLang="zh-CN" i="1" dirty="0"/>
                  <a:t>z</a:t>
                </a:r>
                <a:r>
                  <a:rPr lang="en-US" altLang="zh-CN" dirty="0"/>
                  <a:t>-transform 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z</a:t>
                </a:r>
                <a:r>
                  <a:rPr lang="en-US" altLang="zh-CN" dirty="0"/>
                  <a:t>) of 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[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] includes the unit circle.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ROC can’t contain poles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111" r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353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356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691188"/>
            <a:ext cx="8229600" cy="63341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(a) A system with three poles.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354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1317625"/>
            <a:ext cx="4729163" cy="437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0668"/>
            <a:ext cx="8229600" cy="1143000"/>
          </a:xfrm>
        </p:spPr>
        <p:txBody>
          <a:bodyPr/>
          <a:lstStyle/>
          <a:p>
            <a:r>
              <a:rPr lang="en-US" altLang="zh-CN" b="1" dirty="0"/>
              <a:t>Example</a:t>
            </a:r>
            <a:endParaRPr lang="zh-CN" altLang="en-US" b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437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337212"/>
            <a:ext cx="8229600" cy="987388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altLang="zh-TW" sz="2800" dirty="0"/>
              <a:t>Different possibilities of the ROC. (b) ROC to a right-sided sequence. (c) ROC to a left-sided sequence.</a:t>
            </a:r>
          </a:p>
          <a:p>
            <a:pPr algn="ctr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355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740259"/>
            <a:ext cx="7996238" cy="445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947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265204"/>
            <a:ext cx="8229600" cy="105939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altLang="zh-TW" sz="2800" dirty="0"/>
              <a:t>Different possibilities of the ROC. (d) ROC to a two-sided sequence. (e) ROC to another two-sided sequence.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356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657200"/>
            <a:ext cx="828516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6182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656692"/>
            <a:ext cx="7867650" cy="1057932"/>
          </a:xfrm>
        </p:spPr>
        <p:txBody>
          <a:bodyPr>
            <a:normAutofit/>
          </a:bodyPr>
          <a:lstStyle/>
          <a:p>
            <a:r>
              <a:rPr lang="en-US" altLang="zh-TW" b="1" dirty="0"/>
              <a:t>ROC for LTI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595" name="Rectangle 3"/>
              <p:cNvSpPr>
                <a:spLocks noChangeArrowheads="1"/>
              </p:cNvSpPr>
              <p:nvPr/>
            </p:nvSpPr>
            <p:spPr bwMode="auto">
              <a:xfrm>
                <a:off x="287338" y="1952836"/>
                <a:ext cx="8585200" cy="4127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buFontTx/>
                  <a:buChar char="•"/>
                </a:pPr>
                <a:r>
                  <a:rPr lang="en-US" altLang="zh-TW" sz="2800" dirty="0">
                    <a:sym typeface="Symbol" pitchFamily="18" charset="2"/>
                  </a:rPr>
                  <a:t>Consider the transfer function </a:t>
                </a:r>
                <a:r>
                  <a:rPr lang="en-US" altLang="zh-TW" sz="2800" i="1" dirty="0">
                    <a:latin typeface="Times New Roman" pitchFamily="18" charset="0"/>
                    <a:sym typeface="Symbol" pitchFamily="18" charset="2"/>
                  </a:rPr>
                  <a:t>H</a:t>
                </a:r>
                <a:r>
                  <a:rPr lang="en-US" altLang="zh-TW" sz="2800" dirty="0">
                    <a:latin typeface="Times New Roman" pitchFamily="18" charset="0"/>
                    <a:sym typeface="Symbol" pitchFamily="18" charset="2"/>
                  </a:rPr>
                  <a:t>(</a:t>
                </a:r>
                <a:r>
                  <a:rPr lang="en-US" altLang="zh-TW" sz="2800" i="1" dirty="0">
                    <a:latin typeface="Times New Roman" pitchFamily="18" charset="0"/>
                    <a:sym typeface="Symbol" pitchFamily="18" charset="2"/>
                  </a:rPr>
                  <a:t>z</a:t>
                </a:r>
                <a:r>
                  <a:rPr lang="en-US" altLang="zh-TW" sz="2800" dirty="0">
                    <a:latin typeface="Times New Roman" pitchFamily="18" charset="0"/>
                    <a:sym typeface="Symbol" pitchFamily="18" charset="2"/>
                  </a:rPr>
                  <a:t>)</a:t>
                </a:r>
                <a:r>
                  <a:rPr lang="en-US" altLang="zh-TW" sz="2800" dirty="0">
                    <a:sym typeface="Symbol" pitchFamily="18" charset="2"/>
                  </a:rPr>
                  <a:t> of a linear system:</a:t>
                </a:r>
                <a:endParaRPr lang="en-US" altLang="zh-TW" sz="2800" dirty="0">
                  <a:latin typeface="Times New Roman" pitchFamily="18" charset="0"/>
                  <a:sym typeface="Symbol" pitchFamily="18" charset="2"/>
                </a:endParaRPr>
              </a:p>
              <a:p>
                <a:pPr marL="742950" lvl="1" indent="-285750">
                  <a:spcBef>
                    <a:spcPct val="20000"/>
                  </a:spcBef>
                  <a:buFontTx/>
                  <a:buChar char="–"/>
                </a:pPr>
                <a:r>
                  <a:rPr lang="en-US" altLang="zh-TW" sz="2400" dirty="0">
                    <a:solidFill>
                      <a:srgbClr val="C00000"/>
                    </a:solidFill>
                    <a:sym typeface="Symbol" pitchFamily="18" charset="2"/>
                  </a:rPr>
                  <a:t>If the system is stable</a:t>
                </a:r>
                <a:r>
                  <a:rPr lang="en-US" altLang="zh-TW" sz="2400" dirty="0">
                    <a:sym typeface="Symbol" pitchFamily="18" charset="2"/>
                  </a:rPr>
                  <a:t>, the impulse response </a:t>
                </a:r>
                <a:r>
                  <a:rPr lang="en-US" altLang="zh-TW" sz="2400" i="1" dirty="0">
                    <a:latin typeface="Times New Roman" pitchFamily="18" charset="0"/>
                    <a:sym typeface="Symbol" pitchFamily="18" charset="2"/>
                  </a:rPr>
                  <a:t>h</a:t>
                </a:r>
                <a:r>
                  <a:rPr lang="en-US" altLang="zh-TW" sz="2400" dirty="0">
                    <a:latin typeface="Times New Roman" pitchFamily="18" charset="0"/>
                    <a:sym typeface="Symbol" pitchFamily="18" charset="2"/>
                  </a:rPr>
                  <a:t>(</a:t>
                </a:r>
                <a:r>
                  <a:rPr lang="en-US" altLang="zh-TW" sz="2400" i="1" dirty="0">
                    <a:latin typeface="Times New Roman" pitchFamily="18" charset="0"/>
                    <a:sym typeface="Symbol" pitchFamily="18" charset="2"/>
                  </a:rPr>
                  <a:t>n</a:t>
                </a:r>
                <a:r>
                  <a:rPr lang="en-US" altLang="zh-TW" sz="2400" dirty="0">
                    <a:latin typeface="Times New Roman" pitchFamily="18" charset="0"/>
                    <a:sym typeface="Symbol" pitchFamily="18" charset="2"/>
                  </a:rPr>
                  <a:t>)</a:t>
                </a:r>
                <a:r>
                  <a:rPr lang="en-US" altLang="zh-TW" sz="2400" dirty="0">
                    <a:sym typeface="Symbol" pitchFamily="18" charset="2"/>
                  </a:rPr>
                  <a:t> is absolutely </a:t>
                </a:r>
                <a:r>
                  <a:rPr lang="en-US" altLang="zh-TW" sz="2400" dirty="0" err="1">
                    <a:sym typeface="Symbol" pitchFamily="18" charset="2"/>
                  </a:rPr>
                  <a:t>summable</a:t>
                </a:r>
                <a:r>
                  <a:rPr lang="en-US" altLang="zh-TW" sz="2400" dirty="0">
                    <a:sym typeface="Symbol" pitchFamily="18" charset="2"/>
                  </a:rPr>
                  <a:t> and therefore has a Fourier transform, then the ROC must include the unit circle.</a:t>
                </a:r>
              </a:p>
              <a:p>
                <a:pPr marL="742950" lvl="1" indent="-285750">
                  <a:spcBef>
                    <a:spcPct val="20000"/>
                  </a:spcBef>
                  <a:buFontTx/>
                  <a:buChar char="–"/>
                </a:pPr>
                <a:r>
                  <a:rPr lang="en-US" altLang="zh-TW" sz="2400" dirty="0">
                    <a:solidFill>
                      <a:srgbClr val="C00000"/>
                    </a:solidFill>
                    <a:sym typeface="Symbol" pitchFamily="18" charset="2"/>
                  </a:rPr>
                  <a:t>If the system is causal</a:t>
                </a:r>
                <a:r>
                  <a:rPr lang="en-US" altLang="zh-TW" sz="2400" dirty="0">
                    <a:sym typeface="Symbol" pitchFamily="18" charset="2"/>
                  </a:rPr>
                  <a:t>, then the impulse response </a:t>
                </a:r>
                <a:r>
                  <a:rPr lang="en-US" altLang="zh-TW" sz="2400" i="1" dirty="0">
                    <a:latin typeface="Times New Roman" pitchFamily="18" charset="0"/>
                    <a:sym typeface="Symbol" pitchFamily="18" charset="2"/>
                  </a:rPr>
                  <a:t>h</a:t>
                </a:r>
                <a:r>
                  <a:rPr lang="en-US" altLang="zh-TW" sz="2400" dirty="0">
                    <a:latin typeface="Times New Roman" pitchFamily="18" charset="0"/>
                    <a:sym typeface="Symbol" pitchFamily="18" charset="2"/>
                  </a:rPr>
                  <a:t>(</a:t>
                </a:r>
                <a:r>
                  <a:rPr lang="en-US" altLang="zh-TW" sz="2400" i="1" dirty="0">
                    <a:latin typeface="Times New Roman" pitchFamily="18" charset="0"/>
                    <a:sym typeface="Symbol" pitchFamily="18" charset="2"/>
                  </a:rPr>
                  <a:t>n</a:t>
                </a:r>
                <a:r>
                  <a:rPr lang="en-US" altLang="zh-TW" sz="2400" dirty="0">
                    <a:latin typeface="Times New Roman" pitchFamily="18" charset="0"/>
                    <a:sym typeface="Symbol" pitchFamily="18" charset="2"/>
                  </a:rPr>
                  <a:t>)</a:t>
                </a:r>
                <a:r>
                  <a:rPr lang="en-US" altLang="zh-TW" sz="2400" dirty="0">
                    <a:sym typeface="Symbol" pitchFamily="18" charset="2"/>
                  </a:rPr>
                  <a:t> is right-sided, and thus the ROC extends outward from the outermost (i.e., largest magnitude) finite pole in </a:t>
                </a:r>
                <a:r>
                  <a:rPr lang="en-US" altLang="zh-TW" sz="2400" i="1" dirty="0">
                    <a:latin typeface="Times New Roman" pitchFamily="18" charset="0"/>
                    <a:sym typeface="Symbol" pitchFamily="18" charset="2"/>
                  </a:rPr>
                  <a:t>H</a:t>
                </a:r>
                <a:r>
                  <a:rPr lang="en-US" altLang="zh-TW" sz="2400" dirty="0">
                    <a:latin typeface="Times New Roman" pitchFamily="18" charset="0"/>
                    <a:sym typeface="Symbol" pitchFamily="18" charset="2"/>
                  </a:rPr>
                  <a:t>(</a:t>
                </a:r>
                <a:r>
                  <a:rPr lang="en-US" altLang="zh-TW" sz="2400" i="1" dirty="0">
                    <a:latin typeface="Times New Roman" pitchFamily="18" charset="0"/>
                    <a:sym typeface="Symbol" pitchFamily="18" charset="2"/>
                  </a:rPr>
                  <a:t>z</a:t>
                </a:r>
                <a:r>
                  <a:rPr lang="en-US" altLang="zh-TW" sz="2400" dirty="0">
                    <a:latin typeface="Times New Roman" pitchFamily="18" charset="0"/>
                    <a:sym typeface="Symbol" pitchFamily="18" charset="2"/>
                  </a:rPr>
                  <a:t>)</a:t>
                </a:r>
                <a:r>
                  <a:rPr lang="en-US" altLang="zh-TW" sz="2400" dirty="0">
                    <a:sym typeface="Symbol" pitchFamily="18" charset="2"/>
                  </a:rPr>
                  <a:t> to (and possibly include)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  <a:sym typeface="Symbol" pitchFamily="18" charset="2"/>
                      </a:rPr>
                      <m:t>𝑧</m:t>
                    </m:r>
                    <m:r>
                      <a:rPr lang="en-US" altLang="zh-TW" sz="2400" i="1" dirty="0" smtClean="0">
                        <a:latin typeface="Cambria Math"/>
                        <a:sym typeface="Symbol" pitchFamily="18" charset="2"/>
                      </a:rPr>
                      <m:t>=</m:t>
                    </m:r>
                  </m:oMath>
                </a14:m>
                <a:r>
                  <a:rPr lang="en-US" altLang="zh-TW" sz="2400" dirty="0">
                    <a:latin typeface="Times New Roman" pitchFamily="18" charset="0"/>
                    <a:sym typeface="Symbol" pitchFamily="18" charset="2"/>
                  </a:rPr>
                  <a:t>.</a:t>
                </a:r>
              </a:p>
              <a:p>
                <a:pPr marL="742950" lvl="1" indent="-285750">
                  <a:spcBef>
                    <a:spcPct val="20000"/>
                  </a:spcBef>
                  <a:buFontTx/>
                  <a:buChar char="–"/>
                </a:pPr>
                <a:r>
                  <a:rPr lang="en-US" altLang="zh-CN" sz="2400" dirty="0">
                    <a:latin typeface="Times New Roman" pitchFamily="18" charset="0"/>
                    <a:sym typeface="Symbol" pitchFamily="18" charset="2"/>
                  </a:rPr>
                  <a:t>Therefore, </a:t>
                </a:r>
                <a:r>
                  <a:rPr lang="en-US" altLang="zh-CN" sz="2400" b="1" dirty="0">
                    <a:solidFill>
                      <a:srgbClr val="0033CC"/>
                    </a:solidFill>
                    <a:latin typeface="Times New Roman" pitchFamily="18" charset="0"/>
                    <a:sym typeface="Symbol" pitchFamily="18" charset="2"/>
                  </a:rPr>
                  <a:t>a stable causal LTI system has all poles inside unit circle</a:t>
                </a:r>
                <a:r>
                  <a:rPr lang="en-US" altLang="zh-CN" sz="2400" dirty="0">
                    <a:solidFill>
                      <a:srgbClr val="0033CC"/>
                    </a:solidFill>
                    <a:latin typeface="Times New Roman" pitchFamily="18" charset="0"/>
                    <a:sym typeface="Symbol" pitchFamily="18" charset="2"/>
                  </a:rPr>
                  <a:t>.  </a:t>
                </a:r>
                <a:endParaRPr lang="en-US" altLang="zh-TW" sz="2400" dirty="0">
                  <a:solidFill>
                    <a:srgbClr val="0033CC"/>
                  </a:solidFill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38595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338" y="1952836"/>
                <a:ext cx="8585200" cy="4127289"/>
              </a:xfrm>
              <a:prstGeom prst="rect">
                <a:avLst/>
              </a:prstGeom>
              <a:blipFill rotWithShape="1">
                <a:blip r:embed="rId3"/>
                <a:stretch>
                  <a:fillRect l="-1420" t="-1625" r="-2486" b="-103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357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2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6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Properties of the </a:t>
            </a:r>
            <a:r>
              <a:rPr lang="en-US" altLang="zh-CN" i="1" dirty="0"/>
              <a:t>z</a:t>
            </a:r>
            <a:r>
              <a:rPr lang="en-US" altLang="zh-CN" b="1" dirty="0"/>
              <a:t>-transform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74973928"/>
                  </p:ext>
                </p:extLst>
              </p:nvPr>
            </p:nvGraphicFramePr>
            <p:xfrm>
              <a:off x="251520" y="1736812"/>
              <a:ext cx="8784977" cy="46321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82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362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4817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66429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b="0" dirty="0">
                              <a:solidFill>
                                <a:srgbClr val="C00000"/>
                              </a:solidFill>
                            </a:rPr>
                            <a:t>Property</a:t>
                          </a:r>
                          <a:endParaRPr lang="zh-CN" altLang="en-US" sz="20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b="0" dirty="0">
                              <a:solidFill>
                                <a:srgbClr val="C00000"/>
                              </a:solidFill>
                            </a:rPr>
                            <a:t>Sequence</a:t>
                          </a:r>
                          <a:endParaRPr lang="zh-CN" altLang="en-US" sz="20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endParaRPr lang="zh-CN" altLang="en-US" sz="20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b="0" i="1" dirty="0">
                              <a:solidFill>
                                <a:srgbClr val="C00000"/>
                              </a:solidFill>
                            </a:rPr>
                            <a:t>z-</a:t>
                          </a:r>
                          <a:r>
                            <a:rPr lang="en-US" altLang="zh-CN" sz="2000" b="0" i="0" dirty="0">
                              <a:solidFill>
                                <a:srgbClr val="C00000"/>
                              </a:solidFill>
                            </a:rPr>
                            <a:t>Transform</a:t>
                          </a:r>
                          <a:endParaRPr lang="zh-CN" altLang="en-US" sz="2000" b="0" i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b="0" dirty="0">
                              <a:solidFill>
                                <a:srgbClr val="C00000"/>
                              </a:solidFill>
                            </a:rPr>
                            <a:t>ROC</a:t>
                          </a:r>
                          <a:endParaRPr lang="zh-CN" altLang="en-US" sz="20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endParaRPr lang="zh-CN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000" b="0" i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b="0" dirty="0">
                              <a:solidFill>
                                <a:srgbClr val="C00000"/>
                              </a:solidFill>
                              <a:latin typeface="Lucida Handwriting" panose="03010101010101010101" pitchFamily="66" charset="0"/>
                            </a:rPr>
                            <a:t>R</a:t>
                          </a:r>
                          <a:r>
                            <a:rPr lang="en-US" altLang="zh-CN" sz="2000" b="0" baseline="-25000" dirty="0">
                              <a:solidFill>
                                <a:srgbClr val="C00000"/>
                              </a:solidFill>
                              <a:latin typeface="Lucida Handwriting" panose="03010101010101010101" pitchFamily="66" charset="0"/>
                            </a:rPr>
                            <a:t>x</a:t>
                          </a:r>
                          <a:endParaRPr lang="zh-CN" altLang="en-US" sz="2000" b="0" baseline="-25000" dirty="0">
                            <a:solidFill>
                              <a:srgbClr val="C00000"/>
                            </a:solidFill>
                            <a:latin typeface="Lucida Handwriting" panose="03010101010101010101" pitchFamily="66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Conjugate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  <a:latin typeface="Lucida Handwriting" panose="03010101010101010101" pitchFamily="66" charset="0"/>
                            </a:rPr>
                            <a:t>R</a:t>
                          </a:r>
                          <a:r>
                            <a:rPr lang="en-US" altLang="zh-CN" sz="2000" b="0" baseline="-25000" dirty="0">
                              <a:solidFill>
                                <a:schemeClr val="tx1"/>
                              </a:solidFill>
                              <a:latin typeface="Lucida Handwriting" panose="03010101010101010101" pitchFamily="66" charset="0"/>
                            </a:rPr>
                            <a:t>x</a:t>
                          </a:r>
                          <a:r>
                            <a:rPr lang="en-US" altLang="zh-CN" sz="2000" b="0" baseline="0" dirty="0">
                              <a:solidFill>
                                <a:schemeClr val="tx1"/>
                              </a:solidFill>
                              <a:latin typeface="Lucida Handwriting" panose="03010101010101010101" pitchFamily="66" charset="0"/>
                            </a:rPr>
                            <a:t> </a:t>
                          </a:r>
                          <a:endParaRPr lang="zh-CN" altLang="en-US" sz="2000" b="0" baseline="-25000" dirty="0">
                            <a:solidFill>
                              <a:schemeClr val="tx1"/>
                            </a:solidFill>
                            <a:latin typeface="Lucida Handwriting" panose="03010101010101010101" pitchFamily="66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Time shifting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  <a:latin typeface="Lucida Handwriting" panose="03010101010101010101" pitchFamily="66" charset="0"/>
                            </a:rPr>
                            <a:t>R</a:t>
                          </a:r>
                          <a:r>
                            <a:rPr lang="en-US" altLang="zh-CN" sz="2000" b="0" baseline="-25000" dirty="0">
                              <a:solidFill>
                                <a:schemeClr val="tx1"/>
                              </a:solidFill>
                              <a:latin typeface="Lucida Handwriting" panose="03010101010101010101" pitchFamily="66" charset="0"/>
                            </a:rPr>
                            <a:t>x</a:t>
                          </a:r>
                          <a:r>
                            <a:rPr lang="en-US" altLang="zh-CN" sz="2000" b="0" baseline="0" dirty="0">
                              <a:solidFill>
                                <a:schemeClr val="tx1"/>
                              </a:solidFill>
                              <a:latin typeface="Lucida Handwriting" panose="03010101010101010101" pitchFamily="66" charset="0"/>
                            </a:rPr>
                            <a:t> </a:t>
                          </a:r>
                          <a:r>
                            <a:rPr lang="en-US" altLang="zh-CN" sz="2000" b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except possibly the point </a:t>
                          </a:r>
                          <a:r>
                            <a:rPr lang="en-US" altLang="zh-CN" sz="2000" b="0" i="1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z </a:t>
                          </a:r>
                          <a:r>
                            <a:rPr lang="en-US" altLang="zh-CN" sz="2000" b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= </a:t>
                          </a:r>
                          <a:r>
                            <a:rPr lang="en-US" altLang="zh-CN" sz="2000" b="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altLang="zh-CN" sz="2000" b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or </a:t>
                          </a:r>
                          <a:r>
                            <a:rPr lang="en-US" altLang="zh-CN" sz="2000" b="0" baseline="0" dirty="0">
                              <a:solidFill>
                                <a:schemeClr val="tx1"/>
                              </a:solidFill>
                              <a:latin typeface="+mn-lt"/>
                              <a:sym typeface="Symbol"/>
                            </a:rPr>
                            <a:t></a:t>
                          </a:r>
                          <a:endParaRPr lang="zh-CN" altLang="en-US" sz="2000" b="0" baseline="-25000" dirty="0">
                            <a:solidFill>
                              <a:schemeClr val="tx1"/>
                            </a:solidFill>
                            <a:latin typeface="Lucida Handwriting" panose="03010101010101010101" pitchFamily="66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2000"/>
                            </a:lnSpc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</a:rPr>
                            <a:t>Multiplication</a:t>
                          </a:r>
                          <a:r>
                            <a:rPr lang="en-US" altLang="zh-CN" sz="2000" baseline="0" dirty="0">
                              <a:solidFill>
                                <a:schemeClr val="tx1"/>
                              </a:solidFill>
                            </a:rPr>
                            <a:t> by an exponential sequence 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𝑧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𝑟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  <a:latin typeface="Lucida Handwriting" panose="03010101010101010101" pitchFamily="66" charset="0"/>
                            </a:rPr>
                            <a:t>R</a:t>
                          </a:r>
                          <a:r>
                            <a:rPr lang="en-US" altLang="zh-CN" sz="2000" b="0" baseline="-25000" dirty="0">
                              <a:solidFill>
                                <a:schemeClr val="tx1"/>
                              </a:solidFill>
                              <a:latin typeface="Lucida Handwriting" panose="03010101010101010101" pitchFamily="66" charset="0"/>
                            </a:rPr>
                            <a:t>x</a:t>
                          </a:r>
                          <a:endParaRPr lang="zh-CN" altLang="en-US" sz="2000" b="0" baseline="-25000" dirty="0">
                            <a:solidFill>
                              <a:schemeClr val="tx1"/>
                            </a:solidFill>
                            <a:latin typeface="Lucida Handwriting" panose="03010101010101010101" pitchFamily="66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</a:rPr>
                            <a:t>Differentiation of </a:t>
                          </a:r>
                          <a:r>
                            <a:rPr lang="en-US" altLang="zh-CN" sz="2000" i="1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zh-CN" sz="2000" i="1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𝑛𝑥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𝑧</m:t>
                                </m:r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𝑑𝑋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𝑑𝑧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  <a:latin typeface="Lucida Handwriting" panose="03010101010101010101" pitchFamily="66" charset="0"/>
                            </a:rPr>
                            <a:t>R</a:t>
                          </a:r>
                          <a:r>
                            <a:rPr lang="en-US" altLang="zh-CN" sz="2000" b="0" baseline="-25000" dirty="0">
                              <a:solidFill>
                                <a:schemeClr val="tx1"/>
                              </a:solidFill>
                              <a:latin typeface="Lucida Handwriting" panose="03010101010101010101" pitchFamily="66" charset="0"/>
                            </a:rPr>
                            <a:t>x</a:t>
                          </a:r>
                          <a:r>
                            <a:rPr lang="en-US" altLang="zh-CN" sz="2000" b="0" baseline="0" dirty="0">
                              <a:solidFill>
                                <a:schemeClr val="tx1"/>
                              </a:solidFill>
                              <a:latin typeface="Lucida Handwriting" panose="03010101010101010101" pitchFamily="66" charset="0"/>
                            </a:rPr>
                            <a:t> </a:t>
                          </a:r>
                          <a:r>
                            <a:rPr lang="en-US" altLang="zh-CN" sz="2000" b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except possibly the point </a:t>
                          </a:r>
                          <a:r>
                            <a:rPr lang="en-US" altLang="zh-CN" sz="2000" b="0" i="1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z </a:t>
                          </a:r>
                          <a:r>
                            <a:rPr lang="en-US" altLang="zh-CN" sz="2000" b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= </a:t>
                          </a:r>
                          <a:r>
                            <a:rPr lang="en-US" altLang="zh-CN" sz="2000" b="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altLang="zh-CN" sz="2000" b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or </a:t>
                          </a:r>
                          <a:r>
                            <a:rPr lang="en-US" altLang="zh-CN" sz="2000" b="0" baseline="0" dirty="0">
                              <a:solidFill>
                                <a:schemeClr val="tx1"/>
                              </a:solidFill>
                              <a:latin typeface="+mn-lt"/>
                              <a:sym typeface="Symbol"/>
                            </a:rPr>
                            <a:t></a:t>
                          </a:r>
                          <a:endParaRPr lang="zh-CN" altLang="en-US" sz="2000" b="0" baseline="-25000" dirty="0">
                            <a:solidFill>
                              <a:schemeClr val="tx1"/>
                            </a:solidFill>
                            <a:latin typeface="Lucida Handwriting" panose="03010101010101010101" pitchFamily="66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</a:rPr>
                            <a:t>Time-reversal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[−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</a:rPr>
                            <a:t>/</a:t>
                          </a:r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  <a:latin typeface="Lucida Handwriting" panose="03010101010101010101" pitchFamily="66" charset="0"/>
                            </a:rPr>
                            <a:t>R</a:t>
                          </a:r>
                          <a:r>
                            <a:rPr lang="en-US" altLang="zh-CN" sz="2000" b="0" baseline="-25000" dirty="0">
                              <a:solidFill>
                                <a:schemeClr val="tx1"/>
                              </a:solidFill>
                              <a:latin typeface="Lucida Handwriting" panose="03010101010101010101" pitchFamily="66" charset="0"/>
                            </a:rPr>
                            <a:t>x</a:t>
                          </a:r>
                          <a:endParaRPr lang="zh-CN" altLang="en-US" sz="2000" b="0" baseline="-25000" dirty="0">
                            <a:solidFill>
                              <a:schemeClr val="tx1"/>
                            </a:solidFill>
                            <a:latin typeface="Lucida Handwriting" panose="03010101010101010101" pitchFamily="66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</a:rPr>
                            <a:t>Convolution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⊛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rgbClr val="008E4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</a:rPr>
                            <a:t>Includes</a:t>
                          </a:r>
                          <a:r>
                            <a:rPr lang="en-US" altLang="zh-CN" sz="20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sz="2000" b="0" dirty="0" err="1">
                              <a:solidFill>
                                <a:schemeClr val="tx1"/>
                              </a:solidFill>
                              <a:latin typeface="Lucida Handwriting" panose="03010101010101010101" pitchFamily="66" charset="0"/>
                            </a:rPr>
                            <a:t>R</a:t>
                          </a:r>
                          <a:r>
                            <a:rPr lang="en-US" altLang="zh-CN" sz="2000" b="0" baseline="-25000" dirty="0" err="1">
                              <a:solidFill>
                                <a:schemeClr val="tx1"/>
                              </a:solidFill>
                              <a:latin typeface="Lucida Handwriting" panose="03010101010101010101" pitchFamily="66" charset="0"/>
                            </a:rPr>
                            <a:t>x</a:t>
                          </a:r>
                          <a:r>
                            <a:rPr lang="en-US" altLang="zh-CN" sz="2000" b="0" baseline="0" dirty="0" err="1">
                              <a:solidFill>
                                <a:schemeClr val="tx1"/>
                              </a:solidFill>
                              <a:latin typeface="Lucida Handwriting" panose="03010101010101010101" pitchFamily="66" charset="0"/>
                              <a:sym typeface="Symbol"/>
                            </a:rPr>
                            <a:t></a:t>
                          </a:r>
                          <a:r>
                            <a:rPr lang="en-US" altLang="zh-CN" sz="2000" b="0" dirty="0" err="1">
                              <a:solidFill>
                                <a:schemeClr val="tx1"/>
                              </a:solidFill>
                              <a:latin typeface="Lucida Handwriting" panose="03010101010101010101" pitchFamily="66" charset="0"/>
                            </a:rPr>
                            <a:t>R</a:t>
                          </a:r>
                          <a:r>
                            <a:rPr lang="en-US" altLang="zh-CN" sz="2000" b="0" baseline="-25000" dirty="0" err="1">
                              <a:solidFill>
                                <a:schemeClr val="tx1"/>
                              </a:solidFill>
                              <a:latin typeface="Lucida Handwriting" panose="03010101010101010101" pitchFamily="66" charset="0"/>
                            </a:rPr>
                            <a:t>y</a:t>
                          </a:r>
                          <a:endParaRPr lang="zh-CN" altLang="en-US" sz="20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74973928"/>
                  </p:ext>
                </p:extLst>
              </p:nvPr>
            </p:nvGraphicFramePr>
            <p:xfrm>
              <a:off x="251520" y="1736812"/>
              <a:ext cx="8784977" cy="46285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8232"/>
                    <a:gridCol w="1836204"/>
                    <a:gridCol w="648072"/>
                    <a:gridCol w="1548172"/>
                    <a:gridCol w="2664297"/>
                  </a:tblGrid>
                  <a:tr h="3962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b="0" dirty="0" smtClean="0">
                              <a:solidFill>
                                <a:srgbClr val="C00000"/>
                              </a:solidFill>
                            </a:rPr>
                            <a:t>Property</a:t>
                          </a:r>
                          <a:endParaRPr lang="zh-CN" altLang="en-US" sz="20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b="0" dirty="0" smtClean="0">
                              <a:solidFill>
                                <a:srgbClr val="C00000"/>
                              </a:solidFill>
                            </a:rPr>
                            <a:t>Sequence</a:t>
                          </a:r>
                          <a:endParaRPr lang="zh-CN" altLang="en-US" sz="20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endParaRPr lang="zh-CN" altLang="en-US" sz="20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b="0" i="1" dirty="0" smtClean="0">
                              <a:solidFill>
                                <a:srgbClr val="C00000"/>
                              </a:solidFill>
                            </a:rPr>
                            <a:t>z-</a:t>
                          </a:r>
                          <a:r>
                            <a:rPr lang="en-US" altLang="zh-CN" sz="2000" b="0" i="0" dirty="0" smtClean="0">
                              <a:solidFill>
                                <a:srgbClr val="C00000"/>
                              </a:solidFill>
                            </a:rPr>
                            <a:t>Transform</a:t>
                          </a:r>
                          <a:endParaRPr lang="zh-CN" altLang="en-US" sz="2000" b="0" i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b="0" dirty="0" smtClean="0">
                              <a:solidFill>
                                <a:srgbClr val="C00000"/>
                              </a:solidFill>
                            </a:rPr>
                            <a:t>ROC</a:t>
                          </a:r>
                          <a:endParaRPr lang="zh-CN" altLang="en-US" sz="20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endParaRPr lang="zh-CN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13953" t="-107692" r="-265116" b="-98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607547" t="-107692" r="-652830" b="-98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95276" t="-107692" r="-172441" b="-98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b="0" dirty="0" smtClean="0">
                              <a:solidFill>
                                <a:srgbClr val="C00000"/>
                              </a:solidFill>
                              <a:latin typeface="Lucida Handwriting" panose="03010101010101010101" pitchFamily="66" charset="0"/>
                            </a:rPr>
                            <a:t>R</a:t>
                          </a:r>
                          <a:r>
                            <a:rPr lang="en-US" altLang="zh-CN" sz="2000" b="0" baseline="-25000" dirty="0" smtClean="0">
                              <a:solidFill>
                                <a:srgbClr val="C00000"/>
                              </a:solidFill>
                              <a:latin typeface="Lucida Handwriting" panose="03010101010101010101" pitchFamily="66" charset="0"/>
                            </a:rPr>
                            <a:t>x</a:t>
                          </a:r>
                          <a:endParaRPr lang="zh-CN" altLang="en-US" sz="2000" b="0" baseline="-25000" dirty="0">
                            <a:solidFill>
                              <a:srgbClr val="C00000"/>
                            </a:solidFill>
                            <a:latin typeface="Lucida Handwriting" panose="03010101010101010101" pitchFamily="66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altLang="zh-CN" sz="2000" b="0" dirty="0" smtClean="0">
                              <a:solidFill>
                                <a:schemeClr val="tx1"/>
                              </a:solidFill>
                            </a:rPr>
                            <a:t>Conjugate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13953" t="-128571" r="-265116" b="-5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607547" t="-128571" r="-652830" b="-5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95276" t="-128571" r="-172441" b="-5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0" dirty="0" smtClean="0">
                              <a:solidFill>
                                <a:schemeClr val="tx1"/>
                              </a:solidFill>
                              <a:latin typeface="Lucida Handwriting" panose="03010101010101010101" pitchFamily="66" charset="0"/>
                            </a:rPr>
                            <a:t>R</a:t>
                          </a:r>
                          <a:r>
                            <a:rPr lang="en-US" altLang="zh-CN" sz="2000" b="0" baseline="-25000" dirty="0" smtClean="0">
                              <a:solidFill>
                                <a:schemeClr val="tx1"/>
                              </a:solidFill>
                              <a:latin typeface="Lucida Handwriting" panose="03010101010101010101" pitchFamily="66" charset="0"/>
                            </a:rPr>
                            <a:t>x</a:t>
                          </a:r>
                          <a:r>
                            <a:rPr lang="en-US" altLang="zh-CN" sz="2000" b="0" baseline="0" dirty="0" smtClean="0">
                              <a:solidFill>
                                <a:schemeClr val="tx1"/>
                              </a:solidFill>
                              <a:latin typeface="Lucida Handwriting" panose="03010101010101010101" pitchFamily="66" charset="0"/>
                            </a:rPr>
                            <a:t> </a:t>
                          </a:r>
                          <a:endParaRPr lang="zh-CN" altLang="en-US" sz="2000" b="0" baseline="-25000" dirty="0" smtClean="0">
                            <a:solidFill>
                              <a:schemeClr val="tx1"/>
                            </a:solidFill>
                            <a:latin typeface="Lucida Handwriting" panose="03010101010101010101" pitchFamily="66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altLang="zh-CN" sz="2000" b="0" dirty="0" smtClean="0">
                              <a:solidFill>
                                <a:schemeClr val="tx1"/>
                              </a:solidFill>
                            </a:rPr>
                            <a:t>Time shifting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113953" t="-228571" r="-265116" b="-4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607547" t="-228571" r="-652830" b="-4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295276" t="-228571" r="-172441" b="-4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0" dirty="0" smtClean="0">
                              <a:solidFill>
                                <a:schemeClr val="tx1"/>
                              </a:solidFill>
                              <a:latin typeface="Lucida Handwriting" panose="03010101010101010101" pitchFamily="66" charset="0"/>
                            </a:rPr>
                            <a:t>R</a:t>
                          </a:r>
                          <a:r>
                            <a:rPr lang="en-US" altLang="zh-CN" sz="2000" b="0" baseline="-25000" dirty="0" smtClean="0">
                              <a:solidFill>
                                <a:schemeClr val="tx1"/>
                              </a:solidFill>
                              <a:latin typeface="Lucida Handwriting" panose="03010101010101010101" pitchFamily="66" charset="0"/>
                            </a:rPr>
                            <a:t>x</a:t>
                          </a:r>
                          <a:r>
                            <a:rPr lang="en-US" altLang="zh-CN" sz="2000" b="0" baseline="0" dirty="0" smtClean="0">
                              <a:solidFill>
                                <a:schemeClr val="tx1"/>
                              </a:solidFill>
                              <a:latin typeface="Lucida Handwriting" panose="03010101010101010101" pitchFamily="66" charset="0"/>
                            </a:rPr>
                            <a:t> </a:t>
                          </a:r>
                          <a:r>
                            <a:rPr lang="en-US" altLang="zh-CN" sz="2000" b="0" baseline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except possibly the point </a:t>
                          </a:r>
                          <a:r>
                            <a:rPr lang="en-US" altLang="zh-CN" sz="2000" b="0" i="1" baseline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z </a:t>
                          </a:r>
                          <a:r>
                            <a:rPr lang="en-US" altLang="zh-CN" sz="2000" b="0" baseline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= </a:t>
                          </a:r>
                          <a:r>
                            <a:rPr lang="en-US" altLang="zh-CN" sz="2000" b="0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altLang="zh-CN" sz="2000" b="0" baseline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or </a:t>
                          </a:r>
                          <a:r>
                            <a:rPr lang="en-US" altLang="zh-CN" sz="2000" b="0" baseline="0" dirty="0" smtClean="0">
                              <a:solidFill>
                                <a:schemeClr val="tx1"/>
                              </a:solidFill>
                              <a:latin typeface="+mn-lt"/>
                              <a:sym typeface="Symbol"/>
                            </a:rPr>
                            <a:t></a:t>
                          </a:r>
                          <a:endParaRPr lang="zh-CN" altLang="en-US" sz="2000" b="0" baseline="-25000" dirty="0" smtClean="0">
                            <a:solidFill>
                              <a:schemeClr val="tx1"/>
                            </a:solidFill>
                            <a:latin typeface="Lucida Handwriting" panose="03010101010101010101" pitchFamily="66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</a:tr>
                  <a:tr h="85344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2000"/>
                            </a:lnSpc>
                          </a:pPr>
                          <a:r>
                            <a:rPr lang="en-US" altLang="zh-CN" sz="2000" dirty="0" smtClean="0">
                              <a:solidFill>
                                <a:schemeClr val="tx1"/>
                              </a:solidFill>
                            </a:rPr>
                            <a:t>Multiplication</a:t>
                          </a:r>
                          <a:r>
                            <a:rPr lang="en-US" altLang="zh-CN" sz="2000" baseline="0" dirty="0" smtClean="0">
                              <a:solidFill>
                                <a:schemeClr val="tx1"/>
                              </a:solidFill>
                            </a:rPr>
                            <a:t> by an exponential sequence 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3953" t="-246429" r="-265116" b="-20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07547" t="-246429" r="-652830" b="-20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95276" t="-246429" r="-172441" b="-20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29748" t="-246429" r="-229" b="-209286"/>
                          </a:stretch>
                        </a:blipFill>
                      </a:tcPr>
                    </a:tc>
                  </a:tr>
                  <a:tr h="78809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>
                              <a:solidFill>
                                <a:schemeClr val="tx1"/>
                              </a:solidFill>
                            </a:rPr>
                            <a:t>Differentiation of </a:t>
                          </a:r>
                          <a:r>
                            <a:rPr lang="en-US" altLang="zh-CN" sz="2000" i="1" dirty="0" smtClean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r>
                            <a:rPr lang="en-US" altLang="zh-CN" sz="20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zh-CN" sz="2000" i="1" dirty="0" smtClean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  <a:r>
                            <a:rPr lang="en-US" altLang="zh-CN" sz="20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3953" t="-375969" r="-265116" b="-1271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07547" t="-375969" r="-652830" b="-1271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95276" t="-375969" r="-172441" b="-1271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0" dirty="0" smtClean="0">
                              <a:solidFill>
                                <a:schemeClr val="tx1"/>
                              </a:solidFill>
                              <a:latin typeface="Lucida Handwriting" panose="03010101010101010101" pitchFamily="66" charset="0"/>
                            </a:rPr>
                            <a:t>R</a:t>
                          </a:r>
                          <a:r>
                            <a:rPr lang="en-US" altLang="zh-CN" sz="2000" b="0" baseline="-25000" dirty="0" smtClean="0">
                              <a:solidFill>
                                <a:schemeClr val="tx1"/>
                              </a:solidFill>
                              <a:latin typeface="Lucida Handwriting" panose="03010101010101010101" pitchFamily="66" charset="0"/>
                            </a:rPr>
                            <a:t>x</a:t>
                          </a:r>
                          <a:r>
                            <a:rPr lang="en-US" altLang="zh-CN" sz="2000" b="0" baseline="0" dirty="0" smtClean="0">
                              <a:solidFill>
                                <a:schemeClr val="tx1"/>
                              </a:solidFill>
                              <a:latin typeface="Lucida Handwriting" panose="03010101010101010101" pitchFamily="66" charset="0"/>
                            </a:rPr>
                            <a:t> </a:t>
                          </a:r>
                          <a:r>
                            <a:rPr lang="en-US" altLang="zh-CN" sz="2000" b="0" baseline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except possibly the point </a:t>
                          </a:r>
                          <a:r>
                            <a:rPr lang="en-US" altLang="zh-CN" sz="2000" b="0" i="1" baseline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z </a:t>
                          </a:r>
                          <a:r>
                            <a:rPr lang="en-US" altLang="zh-CN" sz="2000" b="0" baseline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= </a:t>
                          </a:r>
                          <a:r>
                            <a:rPr lang="en-US" altLang="zh-CN" sz="2000" b="0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altLang="zh-CN" sz="2000" b="0" baseline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or </a:t>
                          </a:r>
                          <a:r>
                            <a:rPr lang="en-US" altLang="zh-CN" sz="2000" b="0" baseline="0" dirty="0" smtClean="0">
                              <a:solidFill>
                                <a:schemeClr val="tx1"/>
                              </a:solidFill>
                              <a:latin typeface="+mn-lt"/>
                              <a:sym typeface="Symbol"/>
                            </a:rPr>
                            <a:t></a:t>
                          </a:r>
                          <a:endParaRPr lang="zh-CN" altLang="en-US" sz="2000" b="0" baseline="-25000" dirty="0" smtClean="0">
                            <a:solidFill>
                              <a:schemeClr val="tx1"/>
                            </a:solidFill>
                            <a:latin typeface="Lucida Handwriting" panose="03010101010101010101" pitchFamily="66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>
                              <a:solidFill>
                                <a:schemeClr val="tx1"/>
                              </a:solidFill>
                            </a:rPr>
                            <a:t>Time-reversal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3953" t="-818667" r="-265116" b="-1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07547" t="-818667" r="-652830" b="-1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95276" t="-818667" r="-172441" b="-1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altLang="zh-CN" sz="2000" dirty="0" smtClean="0">
                              <a:solidFill>
                                <a:schemeClr val="tx1"/>
                              </a:solidFill>
                            </a:rPr>
                            <a:t>/</a:t>
                          </a:r>
                          <a:r>
                            <a:rPr lang="en-US" altLang="zh-CN" sz="2000" b="0" dirty="0" smtClean="0">
                              <a:solidFill>
                                <a:schemeClr val="tx1"/>
                              </a:solidFill>
                              <a:latin typeface="Lucida Handwriting" panose="03010101010101010101" pitchFamily="66" charset="0"/>
                            </a:rPr>
                            <a:t>R</a:t>
                          </a:r>
                          <a:r>
                            <a:rPr lang="en-US" altLang="zh-CN" sz="2000" b="0" baseline="-25000" dirty="0" smtClean="0">
                              <a:solidFill>
                                <a:schemeClr val="tx1"/>
                              </a:solidFill>
                              <a:latin typeface="Lucida Handwriting" panose="03010101010101010101" pitchFamily="66" charset="0"/>
                            </a:rPr>
                            <a:t>x</a:t>
                          </a:r>
                          <a:endParaRPr lang="zh-CN" altLang="en-US" sz="2000" b="0" baseline="-25000" dirty="0" smtClean="0">
                            <a:solidFill>
                              <a:schemeClr val="tx1"/>
                            </a:solidFill>
                            <a:latin typeface="Lucida Handwriting" panose="03010101010101010101" pitchFamily="66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>
                              <a:solidFill>
                                <a:schemeClr val="tx1"/>
                              </a:solidFill>
                            </a:rPr>
                            <a:t>Convolution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3953" t="-918667" r="-265116" b="-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07547" t="-918667" r="-652830" b="-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95276" t="-918667" r="-172441" b="-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dirty="0" smtClean="0">
                              <a:solidFill>
                                <a:schemeClr val="tx1"/>
                              </a:solidFill>
                            </a:rPr>
                            <a:t>Includes</a:t>
                          </a:r>
                          <a:r>
                            <a:rPr lang="en-US" altLang="zh-CN" sz="20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sz="2000" b="0" dirty="0" err="1" smtClean="0">
                              <a:solidFill>
                                <a:schemeClr val="tx1"/>
                              </a:solidFill>
                              <a:latin typeface="Lucida Handwriting" panose="03010101010101010101" pitchFamily="66" charset="0"/>
                            </a:rPr>
                            <a:t>R</a:t>
                          </a:r>
                          <a:r>
                            <a:rPr lang="en-US" altLang="zh-CN" sz="2000" b="0" baseline="-25000" dirty="0" err="1" smtClean="0">
                              <a:solidFill>
                                <a:schemeClr val="tx1"/>
                              </a:solidFill>
                              <a:latin typeface="Lucida Handwriting" panose="03010101010101010101" pitchFamily="66" charset="0"/>
                            </a:rPr>
                            <a:t>x</a:t>
                          </a:r>
                          <a:r>
                            <a:rPr lang="en-US" altLang="zh-CN" sz="2000" b="0" baseline="0" dirty="0" err="1" smtClean="0">
                              <a:solidFill>
                                <a:schemeClr val="tx1"/>
                              </a:solidFill>
                              <a:latin typeface="Lucida Handwriting" panose="03010101010101010101" pitchFamily="66" charset="0"/>
                              <a:sym typeface="Symbol"/>
                            </a:rPr>
                            <a:t></a:t>
                          </a:r>
                          <a:r>
                            <a:rPr lang="en-US" altLang="zh-CN" sz="2000" b="0" dirty="0" err="1" smtClean="0">
                              <a:solidFill>
                                <a:schemeClr val="tx1"/>
                              </a:solidFill>
                              <a:latin typeface="Lucida Handwriting" panose="03010101010101010101" pitchFamily="66" charset="0"/>
                            </a:rPr>
                            <a:t>R</a:t>
                          </a:r>
                          <a:r>
                            <a:rPr lang="en-US" altLang="zh-CN" sz="2000" b="0" baseline="-25000" dirty="0" err="1" smtClean="0">
                              <a:solidFill>
                                <a:schemeClr val="tx1"/>
                              </a:solidFill>
                              <a:latin typeface="Lucida Handwriting" panose="03010101010101010101" pitchFamily="66" charset="0"/>
                            </a:rPr>
                            <a:t>y</a:t>
                          </a:r>
                          <a:endParaRPr lang="zh-CN" altLang="en-US" sz="20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358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503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Commonly Used </a:t>
            </a:r>
            <a:r>
              <a:rPr lang="en-US" altLang="zh-CN" i="1" dirty="0"/>
              <a:t>z</a:t>
            </a:r>
            <a:r>
              <a:rPr lang="en-US" altLang="zh-CN" b="1" dirty="0"/>
              <a:t>-transform Pairs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64139452"/>
                  </p:ext>
                </p:extLst>
              </p:nvPr>
            </p:nvGraphicFramePr>
            <p:xfrm>
              <a:off x="251520" y="1664804"/>
              <a:ext cx="8208912" cy="47797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03244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b="0" dirty="0">
                              <a:solidFill>
                                <a:srgbClr val="C00000"/>
                              </a:solidFill>
                            </a:rPr>
                            <a:t>Sequence</a:t>
                          </a:r>
                          <a:endParaRPr lang="zh-CN" altLang="en-US" sz="20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endParaRPr lang="zh-CN" altLang="en-US" sz="20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b="0" i="1" dirty="0">
                              <a:solidFill>
                                <a:srgbClr val="C00000"/>
                              </a:solidFill>
                            </a:rPr>
                            <a:t>z-</a:t>
                          </a:r>
                          <a:r>
                            <a:rPr lang="en-US" altLang="zh-CN" sz="2000" b="0" i="0" dirty="0">
                              <a:solidFill>
                                <a:srgbClr val="C00000"/>
                              </a:solidFill>
                            </a:rPr>
                            <a:t>Transform</a:t>
                          </a:r>
                          <a:endParaRPr lang="zh-CN" altLang="en-US" sz="2000" b="0" i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b="0" dirty="0">
                              <a:solidFill>
                                <a:srgbClr val="C00000"/>
                              </a:solidFill>
                            </a:rPr>
                            <a:t>ROC</a:t>
                          </a:r>
                          <a:endParaRPr lang="zh-CN" altLang="en-US" sz="20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58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zh-CN" alt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𝛿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All values of </a:t>
                          </a:r>
                          <a:r>
                            <a:rPr lang="en-US" altLang="zh-CN" sz="1800" b="0" i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z</a:t>
                          </a:r>
                          <a:endParaRPr lang="zh-CN" altLang="en-US" sz="1800" b="0" i="1" baseline="-250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2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zh-CN" altLang="en-US" sz="1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&gt;1</m:t>
                                </m:r>
                              </m:oMath>
                            </m:oMathPara>
                          </a14:m>
                          <a:endParaRPr lang="zh-CN" altLang="en-US" sz="1800" b="0" baseline="-25000" dirty="0">
                            <a:solidFill>
                              <a:schemeClr val="tx1"/>
                            </a:solidFill>
                            <a:latin typeface="Lucida Handwriting" panose="03010101010101010101" pitchFamily="66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82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CN" altLang="en-US" sz="1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[−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−1]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&lt;1</m:t>
                                </m:r>
                              </m:oMath>
                            </m:oMathPara>
                          </a14:m>
                          <a:endParaRPr lang="zh-CN" altLang="en-US" sz="1800" b="0" baseline="-25000" dirty="0">
                            <a:solidFill>
                              <a:schemeClr val="tx1"/>
                            </a:solidFill>
                            <a:latin typeface="Lucida Handwriting" panose="03010101010101010101" pitchFamily="66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800" b="0" baseline="-25000" dirty="0">
                            <a:solidFill>
                              <a:schemeClr val="tx1"/>
                            </a:solidFill>
                            <a:latin typeface="Lucida Handwriting" panose="03010101010101010101" pitchFamily="66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zh-CN" altLang="en-US" sz="1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𝛿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baseline="0" dirty="0">
                              <a:solidFill>
                                <a:schemeClr val="tx1"/>
                              </a:solidFill>
                            </a:rPr>
                            <a:t>All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1" baseline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altLang="zh-CN" sz="1800" b="0" baseline="0" dirty="0">
                              <a:solidFill>
                                <a:schemeClr val="tx1"/>
                              </a:solidFill>
                              <a:latin typeface="Lucida Handwriting" panose="03010101010101010101" pitchFamily="66" charset="0"/>
                            </a:rPr>
                            <a:t>, </a:t>
                          </a:r>
                          <a:r>
                            <a:rPr lang="en-US" altLang="zh-CN" sz="1800" b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except </a:t>
                          </a:r>
                          <a:r>
                            <a:rPr lang="en-US" altLang="zh-CN" sz="1800" b="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r>
                            <a:rPr lang="en-US" altLang="zh-CN" sz="1800" b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(if </a:t>
                          </a:r>
                          <a:r>
                            <a:rPr lang="en-US" altLang="zh-CN" sz="1800" b="0" i="1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m</a:t>
                          </a:r>
                          <a:r>
                            <a:rPr lang="en-US" altLang="zh-CN" sz="1800" b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&gt;</a:t>
                          </a:r>
                          <a:r>
                            <a:rPr lang="en-US" altLang="zh-CN" sz="1800" b="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r>
                            <a:rPr lang="en-US" altLang="zh-CN" sz="1800" b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) or </a:t>
                          </a:r>
                          <a:r>
                            <a:rPr lang="en-US" altLang="zh-CN" sz="1800" b="0" baseline="0" dirty="0">
                              <a:solidFill>
                                <a:schemeClr val="tx1"/>
                              </a:solidFill>
                              <a:latin typeface="+mn-lt"/>
                              <a:sym typeface="Symbol"/>
                            </a:rPr>
                            <a:t> (if </a:t>
                          </a:r>
                          <a:r>
                            <a:rPr lang="en-US" altLang="zh-CN" sz="1800" b="0" i="1" baseline="0" dirty="0">
                              <a:solidFill>
                                <a:schemeClr val="tx1"/>
                              </a:solidFill>
                              <a:latin typeface="+mn-lt"/>
                              <a:sym typeface="Symbol"/>
                            </a:rPr>
                            <a:t>m</a:t>
                          </a:r>
                          <a:r>
                            <a:rPr lang="en-US" altLang="zh-CN" sz="1800" b="0" baseline="0" dirty="0">
                              <a:solidFill>
                                <a:schemeClr val="tx1"/>
                              </a:solidFill>
                              <a:latin typeface="+mn-lt"/>
                              <a:sym typeface="Symbol"/>
                            </a:rPr>
                            <a:t>&lt;</a:t>
                          </a:r>
                          <a:r>
                            <a:rPr lang="en-US" altLang="zh-CN" sz="1800" b="0" baseline="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  <a:sym typeface="Symbol"/>
                            </a:rPr>
                            <a:t>0</a:t>
                          </a:r>
                          <a:r>
                            <a:rPr lang="en-US" altLang="zh-CN" sz="1800" b="0" baseline="0" dirty="0">
                              <a:solidFill>
                                <a:schemeClr val="tx1"/>
                              </a:solidFill>
                              <a:latin typeface="+mn-lt"/>
                              <a:sym typeface="Symbol"/>
                            </a:rPr>
                            <a:t>)</a:t>
                          </a:r>
                          <a:r>
                            <a:rPr lang="zh-CN" altLang="en-US" sz="1800" b="0" baseline="0" dirty="0">
                              <a:solidFill>
                                <a:schemeClr val="tx1"/>
                              </a:solidFill>
                              <a:latin typeface="Lucida Handwriting" panose="03010101010101010101" pitchFamily="66" charset="0"/>
                            </a:rPr>
                            <a:t>  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800" b="0" baseline="-25000" dirty="0">
                            <a:solidFill>
                              <a:schemeClr val="tx1"/>
                            </a:solidFill>
                            <a:latin typeface="Lucida Handwriting" panose="03010101010101010101" pitchFamily="66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zh-CN" altLang="en-US" sz="1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zh-CN" alt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  <m:sSup>
                                      <m:sSup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&gt;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800" b="0" baseline="-25000" dirty="0">
                            <a:solidFill>
                              <a:schemeClr val="tx1"/>
                            </a:solidFill>
                            <a:latin typeface="Lucida Handwriting" panose="03010101010101010101" pitchFamily="66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248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zh-CN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zh-CN" altLang="en-US" sz="1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[−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−1]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zh-CN" alt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  <m:sSup>
                                      <m:sSup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&lt;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800" b="0" baseline="-25000" dirty="0">
                            <a:solidFill>
                              <a:schemeClr val="tx1"/>
                            </a:solidFill>
                            <a:latin typeface="Lucida Handwriting" panose="03010101010101010101" pitchFamily="66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zh-CN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zh-CN" altLang="en-US" sz="1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  <m:sSup>
                                      <m:sSup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1−</m:t>
                                            </m:r>
                                            <m:r>
                                              <a:rPr lang="zh-CN" alt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𝛼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zh-CN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&gt;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800" b="0" baseline="-25000" dirty="0">
                            <a:solidFill>
                              <a:schemeClr val="tx1"/>
                            </a:solidFill>
                            <a:latin typeface="Lucida Handwriting" panose="03010101010101010101" pitchFamily="66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5658192"/>
                  </p:ext>
                </p:extLst>
              </p:nvPr>
            </p:nvGraphicFramePr>
            <p:xfrm>
              <a:off x="251520" y="1664804"/>
              <a:ext cx="8208912" cy="47797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200"/>
                    <a:gridCol w="792088"/>
                    <a:gridCol w="1584176"/>
                    <a:gridCol w="4032448"/>
                  </a:tblGrid>
                  <a:tr h="3962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b="0" dirty="0" smtClean="0">
                              <a:solidFill>
                                <a:srgbClr val="C00000"/>
                              </a:solidFill>
                            </a:rPr>
                            <a:t>Sequence</a:t>
                          </a:r>
                          <a:endParaRPr lang="zh-CN" altLang="en-US" sz="20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endParaRPr lang="zh-CN" altLang="en-US" sz="20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b="0" i="1" dirty="0" smtClean="0">
                              <a:solidFill>
                                <a:srgbClr val="C00000"/>
                              </a:solidFill>
                            </a:rPr>
                            <a:t>z-</a:t>
                          </a:r>
                          <a:r>
                            <a:rPr lang="en-US" altLang="zh-CN" sz="2000" b="0" i="0" dirty="0" smtClean="0">
                              <a:solidFill>
                                <a:srgbClr val="C00000"/>
                              </a:solidFill>
                            </a:rPr>
                            <a:t>Transform</a:t>
                          </a:r>
                          <a:endParaRPr lang="zh-CN" altLang="en-US" sz="2000" b="0" i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b="0" dirty="0" smtClean="0">
                              <a:solidFill>
                                <a:srgbClr val="C00000"/>
                              </a:solidFill>
                            </a:rPr>
                            <a:t>ROC</a:t>
                          </a:r>
                          <a:endParaRPr lang="zh-CN" altLang="en-US" sz="20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029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t="-85366" r="-356610" b="-77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226923" t="-85366" r="-709231" b="-77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163462" t="-85366" r="-254615" b="-77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All values of </a:t>
                          </a:r>
                          <a: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z</a:t>
                          </a:r>
                          <a:endParaRPr lang="zh-CN" altLang="en-US" sz="1800" b="0" i="1" baseline="-2500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44762" r="-356610" b="-50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26923" t="-144762" r="-709231" b="-50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63462" t="-144762" r="-254615" b="-50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3474" t="-144762" b="-507619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44762" r="-356610" b="-40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26923" t="-244762" r="-709231" b="-40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63462" t="-244762" r="-254615" b="-40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3474" t="-244762" b="-407619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344762" r="-356610" b="-30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26923" t="-344762" r="-709231" b="-30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63462" t="-344762" r="-254615" b="-30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3474" t="-344762" b="-307619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444762" r="-356610" b="-20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26923" t="-444762" r="-709231" b="-20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63462" t="-444762" r="-254615" b="-20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3474" t="-444762" b="-207619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544762" r="-356610" b="-10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26923" t="-544762" r="-709231" b="-10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63462" t="-544762" r="-254615" b="-10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3474" t="-544762" b="-107619"/>
                          </a:stretch>
                        </a:blipFill>
                      </a:tcPr>
                    </a:tc>
                  </a:tr>
                  <a:tr h="68014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604464" r="-356610" b="-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26923" t="-604464" r="-709231" b="-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63462" t="-604464" r="-254615" b="-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3474" t="-604464" b="-89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359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436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284984"/>
                <a:ext cx="8229600" cy="303961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>
                              <a:latin typeface="Cambria Math"/>
                            </a:rPr>
                            <m:t>h</m:t>
                          </m:r>
                          <m:r>
                            <a:rPr lang="en-US" altLang="zh-CN" i="1">
                              <a:latin typeface="Cambria Math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[</m:t>
                              </m:r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]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𝐻</m:t>
                      </m:r>
                      <m:r>
                        <a:rPr lang="en-US" altLang="zh-CN" i="1">
                          <a:latin typeface="Cambria Math"/>
                        </a:rPr>
                        <m:t>(</m:t>
                      </m:r>
                      <m:r>
                        <a:rPr lang="en-US" altLang="zh-CN" i="1">
                          <a:latin typeface="Cambria Math"/>
                        </a:rPr>
                        <m:t>𝑧</m:t>
                      </m:r>
                      <m:r>
                        <a:rPr lang="en-US" altLang="zh-CN" i="1">
                          <a:latin typeface="Cambria Math"/>
                        </a:rPr>
                        <m:t>)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 are also </a:t>
                </a:r>
                <a:r>
                  <a:rPr lang="en-US" altLang="zh-CN" dirty="0" err="1"/>
                  <a:t>eigen</a:t>
                </a:r>
                <a:r>
                  <a:rPr lang="en-US" altLang="zh-CN" dirty="0"/>
                  <a:t>-functions of LTI Systems</a:t>
                </a:r>
                <a:endParaRPr lang="en-US" altLang="zh-CN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𝐻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𝑧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is called a </a:t>
                </a:r>
                <a:r>
                  <a:rPr lang="en-US" altLang="zh-CN" i="1" dirty="0"/>
                  <a:t>z</a:t>
                </a:r>
                <a:r>
                  <a:rPr lang="en-US" altLang="zh-CN" dirty="0"/>
                  <a:t>-transform transfer function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𝐻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𝑧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exists for larger class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than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𝐻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  <m:r>
                          <a:rPr lang="zh-CN" altLang="en-US" b="0" i="1" smtClean="0">
                            <a:latin typeface="Cambria Math"/>
                          </a:rPr>
                          <m:t>𝜔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284984"/>
                <a:ext cx="8229600" cy="303961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324</a:t>
            </a:fld>
            <a:endParaRPr lang="zh-CN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40668"/>
            <a:ext cx="8229600" cy="1143000"/>
          </a:xfrm>
        </p:spPr>
        <p:txBody>
          <a:bodyPr/>
          <a:lstStyle/>
          <a:p>
            <a:r>
              <a:rPr lang="en-US" altLang="zh-CN" b="1" dirty="0"/>
              <a:t>Eigen Functions of LTI Systems</a:t>
            </a:r>
            <a:endParaRPr lang="zh-CN" altLang="en-US" b="1" dirty="0"/>
          </a:p>
        </p:txBody>
      </p:sp>
      <p:sp>
        <p:nvSpPr>
          <p:cNvPr id="6" name="Rounded Rectangle 4"/>
          <p:cNvSpPr/>
          <p:nvPr/>
        </p:nvSpPr>
        <p:spPr>
          <a:xfrm>
            <a:off x="3485016" y="2198479"/>
            <a:ext cx="1872208" cy="7247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5"/>
          <p:cNvCxnSpPr/>
          <p:nvPr/>
        </p:nvCxnSpPr>
        <p:spPr>
          <a:xfrm>
            <a:off x="2404896" y="2558518"/>
            <a:ext cx="10801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6"/>
          <p:cNvCxnSpPr/>
          <p:nvPr/>
        </p:nvCxnSpPr>
        <p:spPr>
          <a:xfrm>
            <a:off x="5357224" y="2558518"/>
            <a:ext cx="10801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76904" y="2096853"/>
                <a:ext cx="5881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904" y="2096853"/>
                <a:ext cx="58817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995936" y="2320336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/>
              <a:t>h</a:t>
            </a:r>
            <a:r>
              <a:rPr lang="en-US" altLang="zh-CN" sz="2400" dirty="0"/>
              <a:t>[</a:t>
            </a:r>
            <a:r>
              <a:rPr lang="en-US" altLang="zh-CN" sz="2400" i="1" dirty="0"/>
              <a:t>n</a:t>
            </a:r>
            <a:r>
              <a:rPr lang="en-US" altLang="zh-CN" sz="2400" dirty="0"/>
              <a:t>]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645139" y="2096852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sym typeface="Symbol"/>
              </a:rPr>
              <a:t>y</a:t>
            </a:r>
            <a:r>
              <a:rPr lang="en-US" altLang="zh-CN" sz="2400" dirty="0"/>
              <a:t>[</a:t>
            </a:r>
            <a:r>
              <a:rPr lang="en-US" altLang="zh-CN" sz="2400" i="1" dirty="0"/>
              <a:t>n</a:t>
            </a:r>
            <a:r>
              <a:rPr lang="en-US" altLang="zh-CN" sz="2400" dirty="0"/>
              <a:t>]</a:t>
            </a:r>
            <a:endParaRPr lang="zh-CN" altLang="en-US" sz="240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9240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Commonly Used </a:t>
            </a:r>
            <a:r>
              <a:rPr lang="en-US" altLang="zh-CN" i="1" dirty="0"/>
              <a:t>z</a:t>
            </a:r>
            <a:r>
              <a:rPr lang="en-US" altLang="zh-CN" b="1" dirty="0"/>
              <a:t>-transform Pairs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95713131"/>
                  </p:ext>
                </p:extLst>
              </p:nvPr>
            </p:nvGraphicFramePr>
            <p:xfrm>
              <a:off x="251520" y="1664804"/>
              <a:ext cx="8208912" cy="50587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122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29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754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882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b="0" dirty="0">
                              <a:solidFill>
                                <a:srgbClr val="C00000"/>
                              </a:solidFill>
                            </a:rPr>
                            <a:t>Sequence</a:t>
                          </a:r>
                          <a:endParaRPr lang="zh-CN" altLang="en-US" sz="20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endParaRPr lang="zh-CN" altLang="en-US" sz="20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b="0" i="1" dirty="0">
                              <a:solidFill>
                                <a:srgbClr val="C00000"/>
                              </a:solidFill>
                            </a:rPr>
                            <a:t>z-</a:t>
                          </a:r>
                          <a:r>
                            <a:rPr lang="en-US" altLang="zh-CN" sz="2000" b="0" i="0" dirty="0">
                              <a:solidFill>
                                <a:srgbClr val="C00000"/>
                              </a:solidFill>
                            </a:rPr>
                            <a:t>Transform</a:t>
                          </a:r>
                          <a:endParaRPr lang="zh-CN" altLang="en-US" sz="2000" b="0" i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b="0" dirty="0">
                              <a:solidFill>
                                <a:srgbClr val="C00000"/>
                              </a:solidFill>
                            </a:rPr>
                            <a:t>ROC</a:t>
                          </a:r>
                          <a:endParaRPr lang="zh-CN" altLang="en-US" sz="20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584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zh-CN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zh-CN" altLang="en-US" sz="1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[−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−1]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  <m:sSup>
                                      <m:sSup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1−</m:t>
                                            </m:r>
                                            <m:r>
                                              <a:rPr lang="zh-CN" alt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𝛼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zh-CN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&lt;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800" b="0" baseline="-25000" dirty="0">
                            <a:solidFill>
                              <a:schemeClr val="tx1"/>
                            </a:solidFill>
                            <a:latin typeface="Lucida Handwriting" panose="03010101010101010101" pitchFamily="66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2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+1)</m:t>
                                    </m:r>
                                    <m:r>
                                      <a:rPr lang="zh-CN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zh-CN" altLang="en-US" sz="1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1−</m:t>
                                            </m:r>
                                            <m:r>
                                              <a:rPr lang="zh-CN" alt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𝛼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zh-CN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&gt;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800" b="0" baseline="-25000" dirty="0">
                            <a:solidFill>
                              <a:schemeClr val="tx1"/>
                            </a:solidFill>
                            <a:latin typeface="Lucida Handwriting" panose="03010101010101010101" pitchFamily="66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82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−(</m:t>
                                </m:r>
                                <m:sSup>
                                  <m:sSupPr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+1)</m:t>
                                    </m:r>
                                    <m:r>
                                      <a:rPr lang="zh-CN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zh-CN" altLang="en-US" sz="1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[−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−1]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1−</m:t>
                                            </m:r>
                                            <m:r>
                                              <a:rPr lang="zh-CN" alt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𝛼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zh-CN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&lt;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800" b="0" baseline="-25000" dirty="0">
                            <a:solidFill>
                              <a:schemeClr val="tx1"/>
                            </a:solidFill>
                            <a:latin typeface="Lucida Handwriting" panose="03010101010101010101" pitchFamily="66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cos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zh-CN" altLang="en-US" sz="1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1−(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cos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  <m:sSup>
                                      <m:sSup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1−</m:t>
                                    </m:r>
                                    <m:d>
                                      <m:d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𝑟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8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cos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&gt;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800" b="0" baseline="-25000" dirty="0">
                            <a:solidFill>
                              <a:schemeClr val="tx1"/>
                            </a:solidFill>
                            <a:latin typeface="Lucida Handwriting" panose="03010101010101010101" pitchFamily="66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sin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zh-CN" altLang="en-US" sz="1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1−(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sin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  <m:sSup>
                                      <m:sSup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1−</m:t>
                                    </m:r>
                                    <m:d>
                                      <m:d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𝑟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8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cos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&gt;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800" b="0" baseline="-25000" dirty="0">
                            <a:solidFill>
                              <a:schemeClr val="tx1"/>
                            </a:solidFill>
                            <a:latin typeface="Lucida Handwriting" panose="03010101010101010101" pitchFamily="66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2485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18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, 0</m:t>
                                        </m:r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≤</m:t>
                                        </m:r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≤</m:t>
                                        </m:r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𝑁</m:t>
                                        </m:r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−1</m:t>
                                        </m:r>
                                      </m:e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0, </m:t>
                                        </m:r>
                                        <m:r>
                                          <a:rPr lang="en-US" altLang="zh-CN" sz="18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 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8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otherwise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1800" i="1" dirty="0">
                            <a:solidFill>
                              <a:schemeClr val="tx1"/>
                            </a:solidFill>
                            <a:latin typeface="Cambria Math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𝑁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𝑁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  <m:sSup>
                                      <m:sSupPr>
                                        <m:ctrlP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zh-C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zh-CN" altLang="en-US" sz="1800" b="0" baseline="-25000" dirty="0">
                            <a:solidFill>
                              <a:schemeClr val="tx1"/>
                            </a:solidFill>
                            <a:latin typeface="Lucida Handwriting" panose="03010101010101010101" pitchFamily="66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95713131"/>
                  </p:ext>
                </p:extLst>
              </p:nvPr>
            </p:nvGraphicFramePr>
            <p:xfrm>
              <a:off x="251520" y="1664804"/>
              <a:ext cx="8208912" cy="4833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12268"/>
                    <a:gridCol w="632973"/>
                    <a:gridCol w="3075439"/>
                    <a:gridCol w="2088232"/>
                  </a:tblGrid>
                  <a:tr h="3962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b="0" dirty="0" smtClean="0">
                              <a:solidFill>
                                <a:srgbClr val="C00000"/>
                              </a:solidFill>
                            </a:rPr>
                            <a:t>Sequence</a:t>
                          </a:r>
                          <a:endParaRPr lang="zh-CN" altLang="en-US" sz="20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endParaRPr lang="zh-CN" altLang="en-US" sz="20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b="0" i="1" dirty="0" smtClean="0">
                              <a:solidFill>
                                <a:srgbClr val="C00000"/>
                              </a:solidFill>
                            </a:rPr>
                            <a:t>z-</a:t>
                          </a:r>
                          <a:r>
                            <a:rPr lang="en-US" altLang="zh-CN" sz="2000" b="0" i="0" dirty="0" smtClean="0">
                              <a:solidFill>
                                <a:srgbClr val="C00000"/>
                              </a:solidFill>
                            </a:rPr>
                            <a:t>Transform</a:t>
                          </a:r>
                          <a:endParaRPr lang="zh-CN" altLang="en-US" sz="2000" b="0" i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000" b="0" dirty="0" smtClean="0">
                              <a:solidFill>
                                <a:srgbClr val="C00000"/>
                              </a:solidFill>
                            </a:rPr>
                            <a:t>ROC</a:t>
                          </a:r>
                          <a:endParaRPr lang="zh-CN" altLang="en-US" sz="20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8014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t="-62500" r="-240152" b="-5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80769" t="-62500" r="-814423" b="-5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9206" t="-62500" r="-68056" b="-5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92711" t="-62500" b="-550000"/>
                          </a:stretch>
                        </a:blipFill>
                      </a:tcPr>
                    </a:tc>
                  </a:tr>
                  <a:tr h="64566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t="-171698" r="-240152" b="-4811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80769" t="-171698" r="-814423" b="-4811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9206" t="-171698" r="-68056" b="-4811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92711" t="-171698" b="-481132"/>
                          </a:stretch>
                        </a:blipFill>
                      </a:tcPr>
                    </a:tc>
                  </a:tr>
                  <a:tr h="64566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t="-274286" r="-240152" b="-3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80769" t="-274286" r="-814423" b="-3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9206" t="-274286" r="-68056" b="-3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92711" t="-274286" b="-385714"/>
                          </a:stretch>
                        </a:blipFill>
                      </a:tcPr>
                    </a:tc>
                  </a:tr>
                  <a:tr h="68789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t="-347788" r="-240152" b="-258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80769" t="-347788" r="-814423" b="-258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9206" t="-347788" r="-68056" b="-258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92711" t="-347788" b="-258407"/>
                          </a:stretch>
                        </a:blipFill>
                      </a:tcPr>
                    </a:tc>
                  </a:tr>
                  <a:tr h="68789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t="-447788" r="-240152" b="-158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80769" t="-447788" r="-814423" b="-158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9206" t="-447788" r="-68056" b="-158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92711" t="-447788" b="-158407"/>
                          </a:stretch>
                        </a:blipFill>
                      </a:tcPr>
                    </a:tc>
                  </a:tr>
                  <a:tr h="108978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t="-345810" r="-240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80769" t="-345810" r="-8144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9206" t="-345810" r="-6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92711" t="-34581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360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6032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0668"/>
            <a:ext cx="8229600" cy="1143000"/>
          </a:xfrm>
        </p:spPr>
        <p:txBody>
          <a:bodyPr/>
          <a:lstStyle/>
          <a:p>
            <a:r>
              <a:rPr lang="en-US" altLang="zh-CN" b="1" dirty="0"/>
              <a:t>Example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Determine the </a:t>
                </a:r>
                <a:r>
                  <a:rPr lang="en-US" altLang="zh-CN" i="1" dirty="0"/>
                  <a:t>z</a:t>
                </a:r>
                <a:r>
                  <a:rPr lang="en-US" altLang="zh-CN" dirty="0"/>
                  <a:t>-transform and its ROC of the causal sequence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cos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zh-CN" altLang="en-US" i="1">
                          <a:latin typeface="Cambria Math"/>
                        </a:rPr>
                        <m:t>𝜇</m:t>
                      </m:r>
                      <m:r>
                        <a:rPr lang="en-US" altLang="zh-CN" i="1">
                          <a:latin typeface="Cambria Math"/>
                        </a:rPr>
                        <m:t>[</m:t>
                      </m:r>
                      <m:r>
                        <a:rPr lang="en-US" altLang="zh-CN" i="1">
                          <a:latin typeface="Cambria Math"/>
                        </a:rPr>
                        <m:t>𝑛</m:t>
                      </m:r>
                      <m:r>
                        <a:rPr lang="en-US" altLang="zh-CN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We can express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sz="2400" b="0" i="0" smtClean="0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/>
                      </a:rPr>
                      <m:t>[</m:t>
                    </m:r>
                    <m:r>
                      <a:rPr lang="en-US" altLang="zh-CN" sz="2400" b="0" i="1" smtClean="0">
                        <a:latin typeface="Cambria Math"/>
                      </a:rPr>
                      <m:t>𝑛</m:t>
                    </m:r>
                    <m:r>
                      <a:rPr lang="en-US" altLang="zh-CN" sz="24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CN" dirty="0"/>
                  <a:t>, 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zh-CN" altLang="en-US" b="0" i="1" smtClean="0">
                          <a:latin typeface="Cambria Math"/>
                        </a:rPr>
                        <m:t>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latin typeface="Cambria Math"/>
                            </a:rPr>
                            <m:t>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zh-CN" altLang="en-US" b="0" i="1" smtClean="0">
                          <a:latin typeface="Cambria Math"/>
                        </a:rPr>
                        <m:t>𝜇</m:t>
                      </m:r>
                      <m:r>
                        <a:rPr lang="en-US" altLang="zh-CN" b="0" i="1" smtClean="0">
                          <a:latin typeface="Cambria Math"/>
                        </a:rPr>
                        <m:t>[</m:t>
                      </m:r>
                      <m:r>
                        <a:rPr lang="en-US" altLang="zh-CN" b="0" i="1" smtClean="0">
                          <a:latin typeface="Cambria Math"/>
                        </a:rPr>
                        <m:t>𝑛</m:t>
                      </m:r>
                      <m:r>
                        <a:rPr lang="en-US" altLang="zh-CN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The </a:t>
                </a:r>
                <a:r>
                  <a:rPr lang="en-US" altLang="zh-CN" i="1" dirty="0"/>
                  <a:t>z</a:t>
                </a:r>
                <a:r>
                  <a:rPr lang="en-US" altLang="zh-CN" dirty="0"/>
                  <a:t>-transform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zh-CN" altLang="en-US" b="0" i="1" smtClean="0">
                              <a:latin typeface="Cambria Math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𝑟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361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55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04764"/>
                <a:ext cx="8229600" cy="5019836"/>
              </a:xfrm>
            </p:spPr>
            <p:txBody>
              <a:bodyPr/>
              <a:lstStyle/>
              <a:p>
                <a:r>
                  <a:rPr lang="en-US" altLang="zh-CN" dirty="0"/>
                  <a:t>Using the conjugate property, we obtain the z-transform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sz="2800" i="1">
                        <a:latin typeface="Cambria Math"/>
                      </a:rPr>
                      <m:t>[</m:t>
                    </m:r>
                    <m:r>
                      <a:rPr lang="en-US" altLang="zh-CN" sz="2800" i="1">
                        <a:latin typeface="Cambria Math"/>
                      </a:rPr>
                      <m:t>𝑛</m:t>
                    </m:r>
                    <m:r>
                      <a:rPr lang="en-US" altLang="zh-CN" sz="2800" i="1"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CN" dirty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𝑟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Finally, using the linear property, we get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𝑧</m:t>
                      </m:r>
                      <m:r>
                        <a:rPr lang="en-US" altLang="zh-CN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𝑟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𝑟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1−(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𝑟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cos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1−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𝑟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  <a:p>
                <a:pPr marL="0" indent="0" algn="ctr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04764"/>
                <a:ext cx="8229600" cy="5019836"/>
              </a:xfrm>
              <a:blipFill rotWithShape="1">
                <a:blip r:embed="rId2"/>
                <a:stretch>
                  <a:fillRect l="-889" t="-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362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8181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68"/>
            <a:ext cx="8229600" cy="1143000"/>
          </a:xfrm>
        </p:spPr>
        <p:txBody>
          <a:bodyPr/>
          <a:lstStyle/>
          <a:p>
            <a:r>
              <a:rPr lang="en-US" altLang="zh-CN" b="1" dirty="0"/>
              <a:t>Inversion of the </a:t>
            </a:r>
            <a:r>
              <a:rPr lang="en-US" altLang="zh-CN" i="1" dirty="0"/>
              <a:t>z</a:t>
            </a:r>
            <a:r>
              <a:rPr lang="en-US" altLang="zh-CN" b="1" dirty="0"/>
              <a:t>-Transform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00808"/>
                <a:ext cx="8229600" cy="462586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In general, by contour integral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  <m:r>
                            <a:rPr lang="zh-CN" altLang="en-US" b="0" i="1" smtClean="0">
                              <a:latin typeface="Cambria Math"/>
                            </a:rPr>
                            <m:t>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den>
                      </m:f>
                      <m:nary>
                        <m:naryPr>
                          <m:chr m:val="∮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𝑑𝑧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where </a:t>
                </a:r>
                <a:r>
                  <a:rPr lang="en-US" altLang="zh-CN" i="1" dirty="0"/>
                  <a:t>C</a:t>
                </a:r>
                <a:r>
                  <a:rPr lang="en-US" altLang="zh-CN" dirty="0"/>
                  <a:t> is any counterclockwise contour 	encircling the point </a:t>
                </a:r>
                <a:r>
                  <a:rPr lang="en-US" altLang="zh-CN" i="1" dirty="0"/>
                  <a:t>z</a:t>
                </a:r>
                <a:r>
                  <a:rPr lang="en-US" altLang="zh-CN" dirty="0"/>
                  <a:t> =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/>
                  <a:t> in the ROC.</a:t>
                </a:r>
              </a:p>
              <a:p>
                <a:r>
                  <a:rPr lang="en-US" altLang="zh-CN" dirty="0"/>
                  <a:t>Ways to avoid it:</a:t>
                </a:r>
              </a:p>
              <a:p>
                <a:pPr lvl="1"/>
                <a:r>
                  <a:rPr lang="en-US" altLang="zh-CN" dirty="0"/>
                  <a:t>Inspection (known transforms)</a:t>
                </a:r>
              </a:p>
              <a:p>
                <a:pPr lvl="1"/>
                <a:r>
                  <a:rPr lang="en-US" altLang="zh-CN" dirty="0"/>
                  <a:t>Properties of the </a:t>
                </a:r>
                <a:r>
                  <a:rPr lang="en-US" altLang="zh-CN" i="1" dirty="0"/>
                  <a:t>z</a:t>
                </a:r>
                <a:r>
                  <a:rPr lang="en-US" altLang="zh-CN" dirty="0"/>
                  <a:t>-transform</a:t>
                </a:r>
              </a:p>
              <a:p>
                <a:pPr lvl="1"/>
                <a:r>
                  <a:rPr lang="en-US" altLang="zh-CN" dirty="0"/>
                  <a:t>Partial fraction expansion</a:t>
                </a:r>
              </a:p>
              <a:p>
                <a:pPr lvl="1"/>
                <a:r>
                  <a:rPr lang="en-US" altLang="zh-CN" dirty="0"/>
                  <a:t>Power series expansion</a:t>
                </a:r>
              </a:p>
              <a:p>
                <a:pPr lvl="1"/>
                <a:r>
                  <a:rPr lang="en-US" altLang="zh-CN" dirty="0"/>
                  <a:t>Residue theorem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00808"/>
                <a:ext cx="8229600" cy="4625868"/>
              </a:xfrm>
              <a:blipFill rotWithShape="1">
                <a:blip r:embed="rId2"/>
                <a:stretch>
                  <a:fillRect l="-889" t="-1976" b="-2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363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5903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0668"/>
            <a:ext cx="8229600" cy="1143000"/>
          </a:xfrm>
        </p:spPr>
        <p:txBody>
          <a:bodyPr/>
          <a:lstStyle/>
          <a:p>
            <a:r>
              <a:rPr lang="en-US" altLang="zh-CN" b="1" dirty="0"/>
              <a:t>By Inspection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Eg. </a:t>
                </a:r>
                <a:r>
                  <a:rPr lang="en-US" altLang="zh-TW" sz="2500" dirty="0">
                    <a:sym typeface="Symbol" pitchFamily="18" charset="2"/>
                  </a:rPr>
                  <a:t>If we need to find the inverse </a:t>
                </a:r>
                <a14:m>
                  <m:oMath xmlns:m="http://schemas.openxmlformats.org/officeDocument/2006/math">
                    <m:r>
                      <a:rPr lang="en-US" altLang="zh-TW" sz="2500" i="1" dirty="0" smtClean="0">
                        <a:latin typeface="Cambria Math"/>
                        <a:sym typeface="Symbol" pitchFamily="18" charset="2"/>
                      </a:rPr>
                      <m:t>𝑧</m:t>
                    </m:r>
                  </m:oMath>
                </a14:m>
                <a:r>
                  <a:rPr lang="en-US" altLang="zh-TW" sz="2500" dirty="0">
                    <a:sym typeface="Symbol" pitchFamily="18" charset="2"/>
                  </a:rPr>
                  <a:t>-transform of</a:t>
                </a:r>
              </a:p>
              <a:p>
                <a:pPr marL="0" lvl="2" indent="0">
                  <a:buClr>
                    <a:schemeClr val="accent3"/>
                  </a:buClr>
                  <a:buSzPct val="95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/>
                          <a:sym typeface="Symbol" pitchFamily="18" charset="2"/>
                        </a:rPr>
                        <m:t>𝑋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/>
                              <a:sym typeface="Symbol" pitchFamily="18" charset="2"/>
                            </a:rPr>
                            <m:t>𝑧</m:t>
                          </m:r>
                        </m:e>
                      </m:d>
                      <m:r>
                        <a:rPr lang="en-US" altLang="zh-TW" sz="2400" i="1">
                          <a:latin typeface="Cambria Math"/>
                          <a:sym typeface="Symbol" pitchFamily="18" charset="2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/>
                              <a:sym typeface="Symbol" pitchFamily="18" charset="2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/>
                              <a:sym typeface="Symbol" pitchFamily="18" charset="2"/>
                            </a:rPr>
                            <m:t>1−0.5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/>
                                  <a:sym typeface="Symbol" pitchFamily="18" charset="2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/>
                                  <a:sym typeface="Symbol" pitchFamily="18" charset="2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/>
                          <a:sym typeface="Symbol" pitchFamily="18" charset="2"/>
                        </a:rPr>
                        <m:t>, 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  <a:sym typeface="Symbol" pitchFamily="18" charset="2"/>
                            </a:rPr>
                            <m:t>𝑧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  <a:sym typeface="Symbol" pitchFamily="18" charset="2"/>
                        </a:rPr>
                        <m:t>&lt;0.5</m:t>
                      </m:r>
                    </m:oMath>
                  </m:oMathPara>
                </a14:m>
                <a:endParaRPr lang="en-US" altLang="zh-TW" sz="2500" dirty="0">
                  <a:sym typeface="Symbol" pitchFamily="18" charset="2"/>
                </a:endParaRPr>
              </a:p>
              <a:p>
                <a:r>
                  <a:rPr lang="en-US" altLang="zh-CN" sz="2500" dirty="0">
                    <a:sym typeface="Symbol" pitchFamily="18" charset="2"/>
                  </a:rPr>
                  <a:t>From </a:t>
                </a:r>
                <a:r>
                  <a:rPr lang="en-US" altLang="zh-TW" sz="2800" dirty="0">
                    <a:sym typeface="Symbol" pitchFamily="18" charset="2"/>
                  </a:rPr>
                  <a:t>the transform pair we see that</a:t>
                </a:r>
              </a:p>
              <a:p>
                <a:pPr marL="0" indent="0" algn="ctr">
                  <a:buNone/>
                </a:pPr>
                <a:r>
                  <a:rPr lang="en-US" altLang="zh-TW" sz="2800" dirty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800" i="1">
                            <a:latin typeface="Cambria Math"/>
                          </a:rPr>
                          <m:t>=0.5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zh-CN" altLang="en-US" sz="2800" i="1">
                        <a:latin typeface="Cambria Math"/>
                      </a:rPr>
                      <m:t>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sz="2800" dirty="0">
                    <a:sym typeface="Symbol" pitchFamily="18" charset="2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800" i="1">
                            <a:latin typeface="Cambria Math"/>
                          </a:rPr>
                          <m:t>=−0.5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zh-CN" altLang="en-US" sz="2800" i="1">
                        <a:latin typeface="Cambria Math"/>
                      </a:rPr>
                      <m:t>𝜇</m:t>
                    </m:r>
                    <m:r>
                      <a:rPr lang="en-US" altLang="zh-CN" sz="2800" i="1">
                        <a:latin typeface="Cambria Math"/>
                      </a:rPr>
                      <m:t>[−</m:t>
                    </m:r>
                    <m:r>
                      <a:rPr lang="en-US" altLang="zh-CN" sz="2800" i="1">
                        <a:latin typeface="Cambria Math"/>
                      </a:rPr>
                      <m:t>𝑛</m:t>
                    </m:r>
                    <m:r>
                      <a:rPr lang="en-US" altLang="zh-CN" sz="2800" i="1">
                        <a:latin typeface="Cambria Math"/>
                      </a:rPr>
                      <m:t>−1]</m:t>
                    </m:r>
                  </m:oMath>
                </a14:m>
                <a:endParaRPr lang="zh-CN" altLang="en-US" sz="2800" dirty="0"/>
              </a:p>
              <a:p>
                <a:r>
                  <a:rPr lang="en-US" altLang="zh-TW" sz="2500" dirty="0">
                    <a:sym typeface="Symbol" pitchFamily="18" charset="2"/>
                  </a:rPr>
                  <a:t>Since ROC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/>
                            <a:sym typeface="Symbol" pitchFamily="18" charset="2"/>
                          </a:rPr>
                          <m:t>𝑧</m:t>
                        </m:r>
                      </m:e>
                    </m:d>
                    <m:r>
                      <a:rPr lang="en-US" altLang="zh-TW" sz="2800" i="1">
                        <a:latin typeface="Cambria Math"/>
                        <a:sym typeface="Symbol" pitchFamily="18" charset="2"/>
                      </a:rPr>
                      <m:t>&lt;0.5</m:t>
                    </m:r>
                  </m:oMath>
                </a14:m>
                <a:r>
                  <a:rPr lang="en-US" altLang="zh-TW" sz="2500" dirty="0">
                    <a:sym typeface="Symbol" pitchFamily="18" charset="2"/>
                  </a:rPr>
                  <a:t>, the sequence is left-sided.  Therefore, </a:t>
                </a:r>
              </a:p>
              <a:p>
                <a:pPr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/>
                            </a:rPr>
                            <m:t>=−0.5</m:t>
                          </m:r>
                        </m:e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zh-CN" altLang="en-US" sz="2800" i="1">
                          <a:latin typeface="Cambria Math"/>
                        </a:rPr>
                        <m:t>𝜇</m:t>
                      </m:r>
                      <m:r>
                        <a:rPr lang="en-US" altLang="zh-CN" sz="2800" i="1">
                          <a:latin typeface="Cambria Math"/>
                        </a:rPr>
                        <m:t>[−</m:t>
                      </m:r>
                      <m:r>
                        <a:rPr lang="en-US" altLang="zh-CN" sz="2800" i="1">
                          <a:latin typeface="Cambria Math"/>
                        </a:rPr>
                        <m:t>𝑛</m:t>
                      </m:r>
                      <m:r>
                        <a:rPr lang="en-US" altLang="zh-CN" sz="2800" i="1">
                          <a:latin typeface="Cambria Math"/>
                        </a:rPr>
                        <m:t>−1]</m:t>
                      </m:r>
                    </m:oMath>
                  </m:oMathPara>
                </a14:m>
                <a:endParaRPr lang="zh-CN" altLang="en-US" sz="2800" dirty="0"/>
              </a:p>
              <a:p>
                <a:pPr lvl="2" indent="0">
                  <a:buNone/>
                </a:pPr>
                <a:endParaRPr lang="en-US" altLang="zh-TW" sz="2000" dirty="0">
                  <a:sym typeface="Symbol" pitchFamily="18" charset="2"/>
                </a:endParaRPr>
              </a:p>
              <a:p>
                <a:pPr lvl="2" indent="0">
                  <a:buNone/>
                </a:pPr>
                <a:endParaRPr lang="en-US" altLang="zh-TW" sz="2000" dirty="0">
                  <a:sym typeface="Symbol" pitchFamily="18" charset="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364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3092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066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By </a:t>
            </a:r>
            <a:r>
              <a:rPr lang="en-US" altLang="zh-TW" b="1" dirty="0"/>
              <a:t>Partial Fraction Expansion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>
                    <a:sym typeface="Symbol" pitchFamily="18" charset="2"/>
                  </a:rPr>
                  <a:t>If </a:t>
                </a:r>
                <a:r>
                  <a:rPr lang="en-US" altLang="zh-TW" sz="2400" i="1" dirty="0">
                    <a:sym typeface="Symbol" pitchFamily="18" charset="2"/>
                  </a:rPr>
                  <a:t>X</a:t>
                </a:r>
                <a:r>
                  <a:rPr lang="en-US" altLang="zh-TW" sz="2400" dirty="0">
                    <a:sym typeface="Symbol" pitchFamily="18" charset="2"/>
                  </a:rPr>
                  <a:t>(</a:t>
                </a:r>
                <a:r>
                  <a:rPr lang="en-US" altLang="zh-TW" sz="2400" i="1" dirty="0">
                    <a:sym typeface="Symbol" pitchFamily="18" charset="2"/>
                  </a:rPr>
                  <a:t>z</a:t>
                </a:r>
                <a:r>
                  <a:rPr lang="en-US" altLang="zh-TW" sz="2400" dirty="0">
                    <a:sym typeface="Symbol" pitchFamily="18" charset="2"/>
                  </a:rPr>
                  <a:t>) is the rational form with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TW" sz="2400" dirty="0">
                  <a:sym typeface="Symbol" pitchFamily="18" charset="2"/>
                </a:endParaRPr>
              </a:p>
              <a:p>
                <a:r>
                  <a:rPr lang="en-US" altLang="zh-TW" sz="2400" dirty="0">
                    <a:sym typeface="Symbol" pitchFamily="18" charset="2"/>
                  </a:rPr>
                  <a:t>If </a:t>
                </a:r>
                <a:r>
                  <a:rPr lang="en-US" altLang="zh-TW" sz="2400" i="1" dirty="0">
                    <a:sym typeface="Symbol" pitchFamily="18" charset="2"/>
                  </a:rPr>
                  <a:t>M</a:t>
                </a:r>
                <a:r>
                  <a:rPr lang="en-US" altLang="zh-TW" sz="2400" dirty="0">
                    <a:sym typeface="Symbol" pitchFamily="18" charset="2"/>
                  </a:rPr>
                  <a:t> </a:t>
                </a:r>
                <a:r>
                  <a:rPr lang="en-US" altLang="zh-TW" sz="2400" dirty="0">
                    <a:sym typeface="Symbol"/>
                  </a:rPr>
                  <a:t></a:t>
                </a:r>
                <a:r>
                  <a:rPr lang="en-US" altLang="zh-TW" sz="2400" dirty="0">
                    <a:sym typeface="Symbol" pitchFamily="18" charset="2"/>
                  </a:rPr>
                  <a:t> </a:t>
                </a:r>
                <a:r>
                  <a:rPr lang="en-US" altLang="zh-TW" sz="2400" i="1" dirty="0">
                    <a:sym typeface="Symbol" pitchFamily="18" charset="2"/>
                  </a:rPr>
                  <a:t>N</a:t>
                </a:r>
                <a:r>
                  <a:rPr lang="en-US" altLang="zh-TW" sz="2400" dirty="0">
                    <a:sym typeface="Symbol" pitchFamily="18" charset="2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TW" sz="2400" dirty="0">
                    <a:sym typeface="Symbol" pitchFamily="18" charset="2"/>
                  </a:rPr>
                  <a:t> can be expressed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smtClean="0">
                                  <a:latin typeface="Cambria Math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𝑙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latin typeface="Cambria Math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TW" sz="2400" dirty="0"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en-US" altLang="zh-TW" sz="2400" dirty="0">
                    <a:sym typeface="Symbol" pitchFamily="18" charset="2"/>
                  </a:rPr>
                  <a:t>    where the degree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TW" sz="2400" dirty="0">
                    <a:sym typeface="Symbol" pitchFamily="18" charset="2"/>
                  </a:rPr>
                  <a:t> is less than </a:t>
                </a:r>
                <a:r>
                  <a:rPr lang="en-US" altLang="zh-TW" sz="2400" i="1" dirty="0">
                    <a:sym typeface="Symbol" pitchFamily="18" charset="2"/>
                  </a:rPr>
                  <a:t>N</a:t>
                </a:r>
                <a:r>
                  <a:rPr lang="en-US" altLang="zh-TW" sz="2400" dirty="0">
                    <a:sym typeface="Symbol" pitchFamily="18" charset="2"/>
                  </a:rPr>
                  <a:t>.</a:t>
                </a:r>
              </a:p>
              <a:p>
                <a:r>
                  <a:rPr lang="en-US" altLang="zh-TW" sz="2400" dirty="0">
                    <a:sym typeface="Symbol" pitchFamily="18" charset="2"/>
                  </a:rPr>
                  <a:t>The rational function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altLang="zh-CN" sz="2400" i="1">
                            <a:latin typeface="Cambria Math"/>
                          </a:rPr>
                          <m:t>𝐷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TW" sz="2400" dirty="0">
                    <a:sym typeface="Symbol" pitchFamily="18" charset="2"/>
                  </a:rPr>
                  <a:t> is called a called a proper fraction.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111" b="-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365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36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505584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To develop the proper fraction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altLang="zh-CN" sz="2800" i="1">
                            <a:latin typeface="Cambria Math"/>
                          </a:rPr>
                          <m:t>𝐷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dirty="0"/>
                  <a:t>, a long division of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dirty="0"/>
                  <a:t> by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dirty="0"/>
                  <a:t> should be carried out in a reversed order until the remainder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of lower degree than that of the denominator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Example:  consider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2+0.8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</a:rPr>
                            <m:t>+0.5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</a:rPr>
                            <m:t>+0.3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−3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1+0.8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</a:rPr>
                            <m:t>+0.2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By long division in a revered order, we arrive 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−3.5+1.5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5.5</m:t>
                          </m:r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2.1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1+0.8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/>
                            </a:rPr>
                            <m:t>+0.3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5055840"/>
              </a:xfrm>
              <a:blipFill rotWithShape="1">
                <a:blip r:embed="rId2"/>
                <a:stretch>
                  <a:fillRect l="-889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366</a:t>
            </a:fld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680012" y="4905164"/>
            <a:ext cx="3276364" cy="1080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912260" y="5981625"/>
            <a:ext cx="184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Proper fraction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38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32756"/>
                <a:ext cx="8229600" cy="5328592"/>
              </a:xfrm>
            </p:spPr>
            <p:txBody>
              <a:bodyPr/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Simple pole: </a:t>
                </a:r>
                <a:r>
                  <a:rPr lang="en-US" altLang="zh-CN" dirty="0"/>
                  <a:t>in most practical cases, the rational </a:t>
                </a:r>
                <a:r>
                  <a:rPr lang="en-US" altLang="zh-CN" i="1" dirty="0"/>
                  <a:t>z</a:t>
                </a:r>
                <a:r>
                  <a:rPr lang="en-US" altLang="zh-CN" dirty="0"/>
                  <a:t>-transform of interest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dirty="0"/>
                  <a:t> is a proper fraction with simple poles.  </a:t>
                </a:r>
              </a:p>
              <a:p>
                <a:r>
                  <a:rPr lang="en-US" altLang="zh-CN" dirty="0"/>
                  <a:t>Let the poles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be 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𝑧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 1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partial-fraction</a:t>
                </a:r>
                <a:r>
                  <a:rPr lang="en-US" altLang="zh-CN" dirty="0"/>
                  <a:t> expansion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of the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0" i="1" smtClean="0">
                                          <a:latin typeface="Cambria Math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0" i="1" smtClean="0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The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dirty="0"/>
                  <a:t> in the partial-fraction expansion are called the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residue</a:t>
                </a:r>
                <a:r>
                  <a:rPr lang="en-US" altLang="zh-CN" dirty="0"/>
                  <a:t>, and are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32756"/>
                <a:ext cx="8229600" cy="5328592"/>
              </a:xfrm>
              <a:blipFill rotWithShape="1">
                <a:blip r:embed="rId2"/>
                <a:stretch>
                  <a:fillRect l="-889" t="-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367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3904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31540" y="1484784"/>
                <a:ext cx="8229600" cy="4389120"/>
              </a:xfrm>
            </p:spPr>
            <p:txBody>
              <a:bodyPr/>
              <a:lstStyle/>
              <a:p>
                <a:r>
                  <a:rPr lang="en-US" altLang="zh-CN" dirty="0"/>
                  <a:t>Assume that each term of the sum in partial-fraction expansion has an ROC given by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/>
                      </a:rPr>
                      <m:t>|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𝑧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|&gt;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, and thus has an inverse transform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smtClean="0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zh-CN" altLang="en-US" i="1" smtClean="0">
                        <a:latin typeface="Cambria Math"/>
                      </a:rPr>
                      <m:t>𝜇</m:t>
                    </m:r>
                    <m:r>
                      <a:rPr lang="en-US" altLang="zh-CN" b="0" i="1" smtClean="0">
                        <a:latin typeface="Cambria Math"/>
                      </a:rPr>
                      <m:t>[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Therefore, the inverse transform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[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CN" dirty="0"/>
                  <a:t>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𝑧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540" y="1484784"/>
                <a:ext cx="8229600" cy="4389120"/>
              </a:xfrm>
              <a:blipFill rotWithShape="1">
                <a:blip r:embed="rId2"/>
                <a:stretch>
                  <a:fillRect l="-963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368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3996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0668"/>
            <a:ext cx="8229600" cy="1143000"/>
          </a:xfrm>
        </p:spPr>
        <p:txBody>
          <a:bodyPr/>
          <a:lstStyle/>
          <a:p>
            <a:r>
              <a:rPr lang="en-US" altLang="zh-CN" b="1" dirty="0"/>
              <a:t>Example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64804"/>
                <a:ext cx="8229600" cy="465979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zh-CN" dirty="0"/>
                  <a:t>Let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altLang="zh-CN" dirty="0"/>
                  <a:t>-transform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dirty="0"/>
                  <a:t> of a causal system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h</m:t>
                    </m:r>
                    <m:r>
                      <a:rPr lang="en-US" altLang="zh-CN" b="0" i="1" smtClean="0">
                        <a:latin typeface="Cambria Math"/>
                      </a:rPr>
                      <m:t>[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=1+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+2)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−0.2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+0.6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=1+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1+2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1−0.2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1+0.6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The second term is a proper fraction.  A partial-fraction expansion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dirty="0"/>
                  <a:t> is then of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b="0" i="0" smtClean="0">
                          <a:latin typeface="Cambria Math"/>
                        </a:rPr>
                        <m:t>=1+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1−0.2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1+0.6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1−0.2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1+2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1−0.2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1+0.6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=0.2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=2.75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+0.6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1+2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1−0.2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1+0.6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𝑧</m:t>
                          </m:r>
                          <m:r>
                            <a:rPr lang="en-US" altLang="zh-CN" i="1">
                              <a:latin typeface="Cambria Math"/>
                            </a:rPr>
                            <m:t>=−0.6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−1.75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64804"/>
                <a:ext cx="8229600" cy="4659796"/>
              </a:xfrm>
              <a:blipFill rotWithShape="1">
                <a:blip r:embed="rId2"/>
                <a:stretch>
                  <a:fillRect l="-593" t="-1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369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52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US" altLang="zh-CN" b="1" dirty="0"/>
              <a:t>Definition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6772"/>
                <a:ext cx="8229600" cy="478853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i="1" dirty="0"/>
                  <a:t>z</a:t>
                </a:r>
                <a:r>
                  <a:rPr lang="en-US" altLang="zh-CN" dirty="0"/>
                  <a:t>-Transform: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where, </a:t>
                </a:r>
                <a:r>
                  <a:rPr lang="en-US" altLang="zh-CN" i="1" dirty="0"/>
                  <a:t>z</a:t>
                </a:r>
                <a:r>
                  <a:rPr lang="en-US" altLang="zh-CN" dirty="0"/>
                  <a:t> is a complex variable.</a:t>
                </a:r>
              </a:p>
              <a:p>
                <a:pPr marL="0" indent="0">
                  <a:buNone/>
                </a:pPr>
                <a:endParaRPr lang="en-US" altLang="zh-CN" sz="9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rgbClr val="C00000"/>
                    </a:solidFill>
                  </a:rPr>
                  <a:t>Example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=2+4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+6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−2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+4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−3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+2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−4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6772"/>
                <a:ext cx="8229600" cy="4788532"/>
              </a:xfrm>
              <a:blipFill rotWithShape="1">
                <a:blip r:embed="rId2"/>
                <a:stretch>
                  <a:fillRect l="-963" t="-1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325</a:t>
            </a:fld>
            <a:endParaRPr lang="zh-CN" altLang="en-US"/>
          </a:p>
        </p:txBody>
      </p:sp>
      <p:graphicFrame>
        <p:nvGraphicFramePr>
          <p:cNvPr id="6" name="Group 9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8679457"/>
              </p:ext>
            </p:extLst>
          </p:nvPr>
        </p:nvGraphicFramePr>
        <p:xfrm>
          <a:off x="827584" y="4122993"/>
          <a:ext cx="7346950" cy="962191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1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747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91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 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 1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 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&gt;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9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[</a:t>
                      </a: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9572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8780"/>
                <a:ext cx="8229600" cy="4389120"/>
              </a:xfrm>
            </p:spPr>
            <p:txBody>
              <a:bodyPr/>
              <a:lstStyle/>
              <a:p>
                <a:r>
                  <a:rPr lang="en-US" altLang="zh-CN" dirty="0"/>
                  <a:t>Thus,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1+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2.75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1−0.2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−1.75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1+0.6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Since it is given that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 is causal, the inverse transform of the above is given by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zh-CN" altLang="en-US" b="0" i="1" smtClean="0">
                          <a:latin typeface="Cambria Math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+2.75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zh-CN" altLang="en-US" b="0" i="1" smtClean="0">
                          <a:latin typeface="Cambria Math"/>
                        </a:rPr>
                        <m:t>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CN" b="0" i="1" smtClean="0">
                          <a:latin typeface="Cambria Math"/>
                        </a:rPr>
                        <m:t>1.75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0.6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zh-CN" altLang="en-US" b="0" i="1" smtClean="0">
                          <a:latin typeface="Cambria Math"/>
                        </a:rPr>
                        <m:t>𝜇</m:t>
                      </m:r>
                      <m:r>
                        <a:rPr lang="en-US" altLang="zh-CN" b="0" i="1" smtClean="0">
                          <a:latin typeface="Cambria Math"/>
                        </a:rPr>
                        <m:t>[</m:t>
                      </m:r>
                      <m:r>
                        <a:rPr lang="en-US" altLang="zh-CN" b="0" i="1" smtClean="0">
                          <a:latin typeface="Cambria Math"/>
                        </a:rPr>
                        <m:t>𝑛</m:t>
                      </m:r>
                      <m:r>
                        <a:rPr lang="en-US" altLang="zh-CN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8780"/>
                <a:ext cx="8229600" cy="4389120"/>
              </a:xfrm>
              <a:blipFill rotWithShape="1">
                <a:blip r:embed="rId2"/>
                <a:stretch>
                  <a:fillRect l="-889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370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937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0668"/>
            <a:ext cx="8229600" cy="1143000"/>
          </a:xfrm>
        </p:spPr>
        <p:txBody>
          <a:bodyPr/>
          <a:lstStyle/>
          <a:p>
            <a:r>
              <a:rPr lang="en-US" altLang="zh-CN" b="1" dirty="0"/>
              <a:t>Another example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08820"/>
                <a:ext cx="8229600" cy="478853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dirty="0">
                    <a:sym typeface="Symbol" pitchFamily="18" charset="2"/>
                  </a:rPr>
                  <a:t>Find the inverse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  <a:sym typeface="Symbol" pitchFamily="18" charset="2"/>
                      </a:rPr>
                      <m:t>𝑧</m:t>
                    </m:r>
                  </m:oMath>
                </a14:m>
                <a:r>
                  <a:rPr lang="en-US" altLang="zh-TW" dirty="0">
                    <a:sym typeface="Symbol" pitchFamily="18" charset="2"/>
                  </a:rPr>
                  <a:t>-transform of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&gt;1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Since both the numerator and denominator are of degree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dirty="0"/>
                  <a:t>, a constant term exists.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800" dirty="0">
                    <a:sym typeface="Symbol" pitchFamily="18" charset="2"/>
                  </a:rPr>
                  <a:t> can be determined by the fraction of the coefficients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/>
                            <a:sym typeface="Symbol" pitchFamily="18" charset="2"/>
                          </a:rPr>
                          <m:t>𝑧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/>
                            <a:sym typeface="Symbol" pitchFamily="18" charset="2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zh-CN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08820"/>
                <a:ext cx="8229600" cy="4788532"/>
              </a:xfrm>
              <a:blipFill rotWithShape="1">
                <a:blip r:embed="rId2"/>
                <a:stretch>
                  <a:fillRect l="-889" t="-1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371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204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16732"/>
                <a:ext cx="8471284" cy="530786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zh-CN" sz="2800" dirty="0"/>
                  <a:t>Therefore,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CN" sz="2800" i="1">
                        <a:latin typeface="Cambria Math"/>
                      </a:rPr>
                      <m:t>=</m:t>
                    </m:r>
                    <m:r>
                      <a:rPr lang="en-US" altLang="zh-CN" sz="2800" b="0" i="1" smtClean="0">
                        <a:latin typeface="Cambria Math"/>
                      </a:rPr>
                      <m:t>2+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/>
                          </a:rPr>
                          <m:t>−1+</m:t>
                        </m:r>
                        <m:r>
                          <a:rPr lang="en-US" altLang="zh-CN" sz="2800" i="1">
                            <a:latin typeface="Cambria Math"/>
                          </a:rPr>
                          <m:t>5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altLang="zh-CN" sz="2800" b="0" i="1" smtClean="0">
                        <a:latin typeface="Cambria Math"/>
                      </a:rPr>
                      <m:t>=2+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altLang="zh-CN" sz="28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altLang="zh-CN" sz="2800" dirty="0"/>
              </a:p>
              <a:p>
                <a:endParaRPr lang="en-US" altLang="zh-CN" sz="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/>
                            </a:rPr>
                            <m:t>−1+5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f>
                                        <m:f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𝑧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=−9</m:t>
                      </m:r>
                    </m:oMath>
                  </m:oMathPara>
                </a14:m>
                <a:endParaRPr lang="en-US" altLang="zh-CN" sz="28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/>
                            </a:rPr>
                            <m:t>−1+5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𝑧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=8</m:t>
                      </m:r>
                    </m:oMath>
                  </m:oMathPara>
                </a14:m>
                <a:endParaRPr lang="en-US" altLang="zh-CN" sz="28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800" i="1">
                          <a:latin typeface="Cambria Math"/>
                        </a:rPr>
                        <m:t>=2−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/>
                            </a:rPr>
                            <m:t>9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altLang="zh-CN" sz="28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/>
                            </a:rPr>
                            <m:t>8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800" dirty="0"/>
              </a:p>
              <a:p>
                <a:r>
                  <a:rPr lang="en-US" altLang="zh-CN" dirty="0"/>
                  <a:t>From the ROC, the solution is right-handed.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=2</m:t>
                      </m:r>
                      <m:r>
                        <a:rPr lang="zh-CN" altLang="en-US" b="0" i="1" smtClean="0">
                          <a:latin typeface="Cambria Math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−9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zh-CN" altLang="en-US" b="0" i="1" smtClean="0">
                          <a:latin typeface="Cambria Math"/>
                        </a:rPr>
                        <m:t>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+8</m:t>
                      </m:r>
                      <m:r>
                        <a:rPr lang="zh-CN" altLang="en-US" b="0" i="1" smtClean="0">
                          <a:latin typeface="Cambria Math"/>
                        </a:rPr>
                        <m:t>𝜇</m:t>
                      </m:r>
                      <m:r>
                        <a:rPr lang="en-US" altLang="zh-CN" b="0" i="1" smtClean="0">
                          <a:latin typeface="Cambria Math"/>
                        </a:rPr>
                        <m:t>[</m:t>
                      </m:r>
                      <m:r>
                        <a:rPr lang="en-US" altLang="zh-CN" b="0" i="1" smtClean="0">
                          <a:latin typeface="Cambria Math"/>
                        </a:rPr>
                        <m:t>𝑛</m:t>
                      </m:r>
                      <m:r>
                        <a:rPr lang="en-US" altLang="zh-CN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16732"/>
                <a:ext cx="8471284" cy="5307868"/>
              </a:xfrm>
              <a:blipFill rotWithShape="1">
                <a:blip r:embed="rId2"/>
                <a:stretch>
                  <a:fillRect l="-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372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5558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6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By Power Series Expansion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=…+</m:t>
                      </m:r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−2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𝑧</m:t>
                      </m:r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−2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+…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We can determine any particular </a:t>
                </a:r>
                <a:r>
                  <a:rPr lang="en-US" altLang="zh-TW" sz="2400" dirty="0">
                    <a:sym typeface="Symbol" pitchFamily="18" charset="2"/>
                  </a:rPr>
                  <a:t>value of the sequence by finding the coefficient of the appropriate power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/>
                            <a:sym typeface="Symbol" pitchFamily="18" charset="2"/>
                          </a:rPr>
                          <m:t>𝑧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/>
                            <a:sym typeface="Symbol" pitchFamily="18" charset="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373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9896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Example: </a:t>
            </a:r>
            <a:r>
              <a:rPr lang="en-US" altLang="zh-TW" b="1" dirty="0"/>
              <a:t>Finite-length Sequence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Find the inverse z-transform 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1−0.5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TW" dirty="0">
                  <a:sym typeface="Symbol" pitchFamily="18" charset="2"/>
                </a:endParaRPr>
              </a:p>
              <a:p>
                <a:r>
                  <a:rPr lang="en-US" altLang="zh-TW" dirty="0">
                    <a:sym typeface="Symbol" pitchFamily="18" charset="2"/>
                  </a:rPr>
                  <a:t>By directly expand </a:t>
                </a:r>
                <a:r>
                  <a:rPr lang="en-US" altLang="zh-TW" i="1" dirty="0">
                    <a:sym typeface="Symbol" pitchFamily="18" charset="2"/>
                  </a:rPr>
                  <a:t>X</a:t>
                </a:r>
                <a:r>
                  <a:rPr lang="en-US" altLang="zh-TW" dirty="0">
                    <a:sym typeface="Symbol" pitchFamily="18" charset="2"/>
                  </a:rPr>
                  <a:t>(</a:t>
                </a:r>
                <a:r>
                  <a:rPr lang="en-US" altLang="zh-TW" i="1" dirty="0">
                    <a:sym typeface="Symbol" pitchFamily="18" charset="2"/>
                  </a:rPr>
                  <a:t>z</a:t>
                </a:r>
                <a:r>
                  <a:rPr lang="en-US" altLang="zh-TW" dirty="0">
                    <a:sym typeface="Symbol" pitchFamily="18" charset="2"/>
                  </a:rPr>
                  <a:t>), we have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−0.5</m:t>
                      </m:r>
                      <m:r>
                        <a:rPr lang="en-US" altLang="zh-CN" b="0" i="1" smtClean="0">
                          <a:latin typeface="Cambria Math"/>
                        </a:rPr>
                        <m:t>𝑧</m:t>
                      </m:r>
                      <m:r>
                        <a:rPr lang="en-US" altLang="zh-CN" b="0" i="1" smtClean="0">
                          <a:latin typeface="Cambria Math"/>
                        </a:rPr>
                        <m:t>−1+0.5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Thus,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zh-CN" altLang="en-US" b="0" i="1" smtClean="0">
                          <a:latin typeface="Cambria Math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+2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−0.5</m:t>
                      </m:r>
                      <m:r>
                        <a:rPr lang="zh-CN" altLang="en-US" i="1">
                          <a:latin typeface="Cambria Math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r>
                        <a:rPr lang="zh-CN" altLang="en-US" i="1">
                          <a:latin typeface="Cambria Math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+0.5</m:t>
                      </m:r>
                      <m:r>
                        <a:rPr lang="zh-CN" altLang="en-US" i="1">
                          <a:latin typeface="Cambria Math"/>
                        </a:rPr>
                        <m:t>𝛿</m:t>
                      </m:r>
                      <m:r>
                        <a:rPr lang="en-US" altLang="zh-CN" i="1">
                          <a:latin typeface="Cambria Math"/>
                        </a:rPr>
                        <m:t>[</m:t>
                      </m:r>
                      <m:r>
                        <a:rPr lang="en-US" altLang="zh-CN" i="1">
                          <a:latin typeface="Cambria Math"/>
                        </a:rPr>
                        <m:t>𝑛</m:t>
                      </m:r>
                      <m:r>
                        <a:rPr lang="en-US" altLang="zh-CN" b="0" i="1" smtClean="0">
                          <a:latin typeface="Cambria Math"/>
                        </a:rPr>
                        <m:t>−1</m:t>
                      </m:r>
                      <m:r>
                        <a:rPr lang="en-US" altLang="zh-CN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374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5555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6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Example: Rational </a:t>
            </a:r>
            <a:r>
              <a:rPr lang="en-US" altLang="zh-CN" b="1" i="1" dirty="0"/>
              <a:t>z</a:t>
            </a:r>
            <a:r>
              <a:rPr lang="en-US" altLang="zh-CN" b="1" dirty="0"/>
              <a:t>-Transform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64804"/>
                <a:ext cx="8435280" cy="475252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If a rational </a:t>
                </a:r>
                <a:r>
                  <a:rPr lang="en-US" altLang="zh-CN" i="1" dirty="0"/>
                  <a:t>z</a:t>
                </a:r>
                <a:r>
                  <a:rPr lang="en-US" altLang="zh-CN" dirty="0"/>
                  <a:t>-transform is expressed as a ratio of polynomials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/>
                  <a:t>, the power series expansion can be obtained by long division.</a:t>
                </a:r>
              </a:p>
              <a:p>
                <a:r>
                  <a:rPr lang="en-US" altLang="zh-CN" dirty="0"/>
                  <a:t>Consider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1+2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1+0.4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</a:rPr>
                            <m:t>−0.12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The long division of the numerator by the denominator yields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1+1.6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−0.52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−2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+0.4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−3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−0.2224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−4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+… 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Thus,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1.6</m:t>
                    </m:r>
                    <m:r>
                      <a:rPr lang="zh-CN" altLang="en-US" i="1">
                        <a:latin typeface="Cambria Math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−0.5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2</m:t>
                    </m:r>
                    <m:r>
                      <a:rPr lang="zh-CN" altLang="en-US" i="1">
                        <a:latin typeface="Cambria Math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+0.4</m:t>
                    </m:r>
                    <m:r>
                      <a:rPr lang="zh-CN" altLang="en-US" i="1">
                        <a:latin typeface="Cambria Math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−3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−0.2224</m:t>
                    </m:r>
                    <m:r>
                      <a:rPr lang="zh-CN" altLang="en-US" i="1">
                        <a:latin typeface="Cambria Math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−4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+…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64804"/>
                <a:ext cx="8435280" cy="4752528"/>
              </a:xfrm>
              <a:blipFill rotWithShape="1">
                <a:blip r:embed="rId2"/>
                <a:stretch>
                  <a:fillRect l="-867" t="-1026" r="-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375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8059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96652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/>
              <a:t>Frequency Response from Transfer Function</a:t>
            </a:r>
            <a:endParaRPr lang="zh-CN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0788"/>
                <a:ext cx="8229600" cy="4932548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altLang="zh-CN" dirty="0"/>
                  <a:t>-transform transfer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re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r>
                        <a:rPr lang="en-US" altLang="zh-CN" i="1">
                          <a:latin typeface="Cambria Math"/>
                        </a:rPr>
                        <m:t>𝑗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im</m:t>
                          </m:r>
                        </m:sub>
                      </m:sSub>
                      <m:r>
                        <a:rPr lang="en-US" altLang="zh-CN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arg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arg</m:t>
                    </m:r>
                    <m:r>
                      <a:rPr lang="en-US" altLang="zh-CN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/>
                                  </a:rPr>
                                  <m:t>im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/>
                                  </a:rPr>
                                  <m:t>re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en-US" altLang="zh-CN" dirty="0">
                    <a:solidFill>
                      <a:srgbClr val="C00000"/>
                    </a:solidFill>
                  </a:rPr>
                  <a:t>If the ROC of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includes the unit circle</a:t>
                </a:r>
                <a:r>
                  <a:rPr lang="en-US" altLang="zh-CN" dirty="0"/>
                  <a:t>, the frequency response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zh-CN" altLang="en-US" b="0" i="1" smtClean="0">
                                <a:latin typeface="Cambria Math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of the LTI digital system can be obtained by evaluating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on the unit circle: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l-GR" altLang="zh-CN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zh-CN" alt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𝜔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For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a real coefficient</a:t>
                </a:r>
                <a:r>
                  <a:rPr lang="en-US" altLang="zh-CN" dirty="0"/>
                  <a:t> transfer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𝜔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zh-CN" altLang="en-US" i="1">
                                  <a:latin typeface="Cambria Math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zh-CN" altLang="en-US" i="1">
                                  <a:latin typeface="Cambria Math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zh-CN" altLang="en-US" i="1">
                                  <a:latin typeface="Cambria Math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zh-CN" altLang="en-US" i="1">
                                  <a:latin typeface="Cambria Math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𝜔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0788"/>
                <a:ext cx="8229600" cy="4932548"/>
              </a:xfrm>
              <a:blipFill rotWithShape="1">
                <a:blip r:embed="rId2"/>
                <a:stretch>
                  <a:fillRect l="-741" t="-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376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7983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556792"/>
                <a:ext cx="8229600" cy="4389120"/>
              </a:xfrm>
            </p:spPr>
            <p:txBody>
              <a:bodyPr/>
              <a:lstStyle/>
              <a:p>
                <a:r>
                  <a:rPr lang="en-US" altLang="zh-CN" sz="2800" b="1" dirty="0">
                    <a:solidFill>
                      <a:srgbClr val="003399"/>
                    </a:solidFill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en-US" altLang="zh-CN" sz="2800" b="1" dirty="0">
                    <a:solidFill>
                      <a:srgbClr val="0033CC"/>
                    </a:solidFill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altLang="zh-CN" sz="2800" b="1" dirty="0">
                    <a:solidFill>
                      <a:srgbClr val="C00000"/>
                    </a:solidFill>
                    <a:latin typeface="Times New Roman" pitchFamily="18" charset="0"/>
                    <a:sym typeface="Symbol" pitchFamily="18" charset="2"/>
                  </a:rPr>
                  <a:t>stable causal LTI system </a:t>
                </a:r>
                <a:r>
                  <a:rPr lang="en-US" altLang="zh-CN" sz="2800" b="1" dirty="0">
                    <a:solidFill>
                      <a:srgbClr val="003399"/>
                    </a:solidFill>
                    <a:latin typeface="Times New Roman" pitchFamily="18" charset="0"/>
                    <a:sym typeface="Symbol" pitchFamily="18" charset="2"/>
                  </a:rPr>
                  <a:t>has all poles inside unit circle</a:t>
                </a:r>
                <a:r>
                  <a:rPr lang="en-US" altLang="zh-CN" sz="2800" dirty="0">
                    <a:solidFill>
                      <a:srgbClr val="003399"/>
                    </a:solidFill>
                    <a:latin typeface="Times New Roman" pitchFamily="18" charset="0"/>
                    <a:sym typeface="Symbol" pitchFamily="18" charset="2"/>
                  </a:rPr>
                  <a:t>.</a:t>
                </a:r>
              </a:p>
              <a:p>
                <a:pPr lvl="1"/>
                <a:r>
                  <a:rPr lang="en-US" altLang="zh-CN" dirty="0">
                    <a:latin typeface="Times New Roman" pitchFamily="18" charset="0"/>
                    <a:sym typeface="Symbol" pitchFamily="18" charset="2"/>
                  </a:rPr>
                  <a:t>A causal LTI FIR digital filter with bounded impulse response coefficients is always stable, as all its poles are at the origin in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  <a:sym typeface="Symbol" pitchFamily="18" charset="2"/>
                      </a:rPr>
                      <m:t>𝑧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sym typeface="Symbol" pitchFamily="18" charset="2"/>
                  </a:rPr>
                  <a:t>-plane.</a:t>
                </a:r>
              </a:p>
              <a:p>
                <a:pPr lvl="1"/>
                <a:r>
                  <a:rPr lang="en-US" altLang="zh-CN" dirty="0"/>
                  <a:t>A causal LTI IIR digital filter may or may not be stable.</a:t>
                </a:r>
              </a:p>
              <a:p>
                <a:pPr lvl="1"/>
                <a:r>
                  <a:rPr lang="en-US" altLang="zh-CN" dirty="0"/>
                  <a:t>An originally stable IIR filter characterized by infinite precision coefficients and with all poles inside the unit circle may become unstable after implementation due to the unavoidable quantization of all coefficients.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556792"/>
                <a:ext cx="8229600" cy="4389120"/>
              </a:xfrm>
              <a:blipFill rotWithShape="1">
                <a:blip r:embed="rId2"/>
                <a:stretch>
                  <a:fillRect l="-1111" t="-1389" r="-1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377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23528" y="296652"/>
            <a:ext cx="8604956" cy="1143000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/>
              <a:t>Stability Condition in Terms of Pole Locations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701756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0668"/>
            <a:ext cx="8229600" cy="1143000"/>
          </a:xfrm>
        </p:spPr>
        <p:txBody>
          <a:bodyPr/>
          <a:lstStyle/>
          <a:p>
            <a:r>
              <a:rPr lang="en-US" altLang="zh-CN" b="1" dirty="0"/>
              <a:t>Example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36812"/>
                <a:ext cx="8229600" cy="478853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Analyze the stability of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1−1.845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</a:rPr>
                            <m:t>+0.850586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and the system implemented by keeping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altLang="zh-CN" dirty="0"/>
                  <a:t> digits after  the decimal points of the coefficients.</a:t>
                </a:r>
              </a:p>
              <a:p>
                <a:pPr marL="0" indent="0">
                  <a:buNone/>
                </a:pPr>
                <a:r>
                  <a:rPr lang="en-US" altLang="zh-CN" b="1" dirty="0">
                    <a:solidFill>
                      <a:srgbClr val="C00000"/>
                    </a:solidFill>
                  </a:rPr>
                  <a:t>A: </a:t>
                </a:r>
                <a:r>
                  <a:rPr lang="en-US" altLang="zh-CN" dirty="0">
                    <a:solidFill>
                      <a:srgbClr val="0033CC"/>
                    </a:solidFill>
                  </a:rPr>
                  <a:t>the poles of the systems are the roots of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33CC"/>
                          </a:solidFill>
                          <a:latin typeface="Cambria Math"/>
                        </a:rPr>
                        <m:t>1−1.845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33CC"/>
                          </a:solidFill>
                          <a:latin typeface="Cambria Math"/>
                        </a:rPr>
                        <m:t>+0.850586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−2</m:t>
                          </m:r>
                        </m:sup>
                      </m:sSup>
                      <m:r>
                        <a:rPr lang="en-US" altLang="zh-CN" b="0" i="0" smtClean="0">
                          <a:solidFill>
                            <a:srgbClr val="0033CC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1.845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0.850586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33CC"/>
                    </a:solidFill>
                  </a:rPr>
                  <a:t>We have,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33CC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1.845</m:t>
                        </m:r>
                        <m:r>
                          <a:rPr lang="en-US" altLang="zh-CN" b="0" i="1" smtClean="0">
                            <a:solidFill>
                              <a:srgbClr val="0033CC"/>
                            </a:solidFill>
                            <a:latin typeface="Cambria Math"/>
                            <a:ea typeface="Cambria Math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33CC"/>
                                    </a:solidFill>
                                    <a:latin typeface="Cambria Math"/>
                                    <a:ea typeface="Cambria Math"/>
                                  </a:rPr>
                                  <m:t>1.845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rgbClr val="0033CC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rgbClr val="0033CC"/>
                                </a:solidFill>
                                <a:latin typeface="Cambria Math"/>
                                <a:ea typeface="Cambria Math"/>
                              </a:rPr>
                              <m:t>−4×0.850586</m:t>
                            </m:r>
                          </m:e>
                        </m:rad>
                      </m:num>
                      <m:den>
                        <m:r>
                          <a:rPr lang="en-US" altLang="zh-CN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0033CC"/>
                        </a:solidFill>
                        <a:latin typeface="Cambria Math"/>
                      </a:rPr>
                      <m:t>=0.943, 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33CC"/>
                        </a:solidFill>
                        <a:latin typeface="Cambria Math"/>
                      </a:rPr>
                      <m:t>or</m:t>
                    </m:r>
                    <m:r>
                      <a:rPr lang="en-US" altLang="zh-CN" b="0" i="1" smtClean="0">
                        <a:solidFill>
                          <a:srgbClr val="0033CC"/>
                        </a:solidFill>
                        <a:latin typeface="Cambria Math"/>
                      </a:rPr>
                      <m:t> 0.902</m:t>
                    </m:r>
                  </m:oMath>
                </a14:m>
                <a:endParaRPr lang="en-US" altLang="zh-CN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33CC"/>
                    </a:solidFill>
                  </a:rPr>
                  <a:t>Both poles are in the unit circle, and the system is stable.</a:t>
                </a:r>
                <a:endParaRPr lang="zh-CN" altLang="en-US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36812"/>
                <a:ext cx="8229600" cy="4788532"/>
              </a:xfrm>
              <a:blipFill rotWithShape="1">
                <a:blip r:embed="rId2"/>
                <a:stretch>
                  <a:fillRect l="-1259" t="-1019" r="-741" b="-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9111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8229600" cy="5271864"/>
              </a:xfrm>
            </p:spPr>
            <p:txBody>
              <a:bodyPr/>
              <a:lstStyle/>
              <a:p>
                <a:r>
                  <a:rPr lang="en-US" altLang="zh-CN" dirty="0">
                    <a:solidFill>
                      <a:srgbClr val="0033CC"/>
                    </a:solidFill>
                  </a:rPr>
                  <a:t>If the system is implemented by keeping </a:t>
                </a:r>
                <a:r>
                  <a:rPr lang="en-US" altLang="zh-CN" dirty="0">
                    <a:solidFill>
                      <a:srgbClr val="0033CC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dirty="0">
                    <a:solidFill>
                      <a:srgbClr val="0033CC"/>
                    </a:solidFill>
                  </a:rPr>
                  <a:t> digits after  the decimal points of the coefficients, the transfer function becomes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33CC"/>
                          </a:solidFill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33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1−1.85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+0.85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33CC"/>
                    </a:solidFill>
                  </a:rPr>
                  <a:t>    The root of the denominator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33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1.85</m:t>
                          </m:r>
                          <m:r>
                            <a:rPr lang="en-US" altLang="zh-CN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1.85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−4×0.85</m:t>
                              </m:r>
                            </m:e>
                          </m:rad>
                        </m:num>
                        <m:den>
                          <m:r>
                            <a:rPr lang="en-US" altLang="zh-CN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=1,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0033CC"/>
                          </a:solidFill>
                          <a:latin typeface="Cambria Math"/>
                        </a:rPr>
                        <m:t>or</m:t>
                      </m:r>
                      <m:r>
                        <a:rPr lang="en-US" altLang="zh-CN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 0.85</m:t>
                      </m:r>
                    </m:oMath>
                  </m:oMathPara>
                </a14:m>
                <a:endParaRPr lang="en-US" altLang="zh-CN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33CC"/>
                    </a:solidFill>
                  </a:rPr>
                  <a:t>     i.e., one pole is on the unit circle.  So the system becomes unstable.</a:t>
                </a:r>
                <a:endParaRPr lang="zh-CN" altLang="en-US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8229600" cy="5271864"/>
              </a:xfrm>
              <a:blipFill rotWithShape="1">
                <a:blip r:embed="rId2"/>
                <a:stretch>
                  <a:fillRect l="-1259" t="-1156" r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92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440668"/>
                <a:ext cx="8229600" cy="1143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altLang="zh-CN" b="1" dirty="0"/>
                  <a:t>-Transform vs. DTFT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440668"/>
                <a:ext cx="8229600" cy="1143000"/>
              </a:xfrm>
              <a:blipFill rotWithShape="1">
                <a:blip r:embed="rId2"/>
                <a:stretch>
                  <a:fillRect l="-741" b="-33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6973" y="1628800"/>
                <a:ext cx="8219256" cy="2465628"/>
              </a:xfrm>
            </p:spPr>
            <p:txBody>
              <a:bodyPr>
                <a:noAutofit/>
              </a:bodyPr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𝑧</m:t>
                    </m:r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r>
                      <a:rPr lang="en-US" altLang="zh-CN" sz="2800" i="1">
                        <a:latin typeface="Cambria Math"/>
                      </a:rPr>
                      <m:t>𝑟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𝑗</m:t>
                        </m:r>
                        <m:r>
                          <a:rPr lang="zh-CN" altLang="en-US" sz="2800" i="1">
                            <a:latin typeface="Cambria Math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altLang="zh-CN" dirty="0"/>
                  <a:t>, then the expression reduces to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𝑟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latin typeface="Cambria Math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/>
                            </a:rPr>
                            <m:t>,</m:t>
                          </m:r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dirty="0"/>
                  <a:t>	This can be interpreted as the Fourier Transform 	of the modified sequence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6973" y="1628800"/>
                <a:ext cx="8219256" cy="2465628"/>
              </a:xfrm>
              <a:blipFill rotWithShape="1">
                <a:blip r:embed="rId3"/>
                <a:stretch>
                  <a:fillRect l="-890" t="-988" b="-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326</a:t>
            </a:fld>
            <a:endParaRPr lang="zh-CN" altLang="en-US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84" y="4221088"/>
            <a:ext cx="2966988" cy="200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616973" y="4113076"/>
                <a:ext cx="4711111" cy="438912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𝑟</m:t>
                    </m:r>
                    <m:r>
                      <a:rPr lang="en-US" altLang="zh-CN" i="1">
                        <a:latin typeface="Cambria Math"/>
                      </a:rPr>
                      <m:t>=1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i</m:t>
                        </m:r>
                        <m:r>
                          <a:rPr lang="en-US" altLang="zh-CN">
                            <a:latin typeface="Cambria Math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e</m:t>
                        </m:r>
                        <m:r>
                          <a:rPr lang="en-US" altLang="zh-CN">
                            <a:latin typeface="Cambria Math"/>
                          </a:rPr>
                          <m:t>.,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altLang="zh-CN" dirty="0"/>
                  <a:t>, the </a:t>
                </a:r>
                <a:r>
                  <a:rPr lang="en-US" altLang="zh-CN" i="1" dirty="0"/>
                  <a:t>z</a:t>
                </a:r>
                <a:r>
                  <a:rPr lang="en-US" altLang="zh-CN" dirty="0"/>
                  <a:t>-transform reduces to DTFT.</a:t>
                </a:r>
              </a:p>
              <a:p>
                <a:r>
                  <a:rPr lang="en-US" altLang="zh-CN" dirty="0"/>
                  <a:t>The contour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=1</m:t>
                    </m:r>
                  </m:oMath>
                </a14:m>
                <a:r>
                  <a:rPr lang="en-US" altLang="zh-CN" dirty="0"/>
                  <a:t> is a circle in the </a:t>
                </a:r>
                <a:r>
                  <a:rPr lang="en-US" altLang="zh-CN" i="1" dirty="0"/>
                  <a:t>z</a:t>
                </a:r>
                <a:r>
                  <a:rPr lang="en-US" altLang="zh-CN" dirty="0"/>
                  <a:t> plan of unity radius, called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unit circle.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73" y="4113076"/>
                <a:ext cx="4711111" cy="4389120"/>
              </a:xfrm>
              <a:prstGeom prst="rect">
                <a:avLst/>
              </a:prstGeom>
              <a:blipFill rotWithShape="1">
                <a:blip r:embed="rId5"/>
                <a:stretch>
                  <a:fillRect l="-1552" t="-1111" r="-2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2834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33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US" altLang="zh-CN" b="1" i="1" dirty="0"/>
              <a:t>z</a:t>
            </a:r>
            <a:r>
              <a:rPr lang="en-US" altLang="zh-CN" b="1" dirty="0"/>
              <a:t>-Transform and LTI system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64804"/>
                <a:ext cx="7463172" cy="4389120"/>
              </a:xfrm>
            </p:spPr>
            <p:txBody>
              <a:bodyPr/>
              <a:lstStyle/>
              <a:p>
                <a:r>
                  <a:rPr lang="en-US" altLang="zh-CN" dirty="0"/>
                  <a:t>Consider a system of an unit delay system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  <m:r>
                        <a:rPr lang="en-US" altLang="zh-CN" b="0" i="1" smtClean="0">
                          <a:latin typeface="Cambria Math"/>
                        </a:rPr>
                        <m:t>[</m:t>
                      </m:r>
                      <m:r>
                        <a:rPr lang="en-US" altLang="zh-CN" b="0" i="1" smtClean="0">
                          <a:latin typeface="Cambria Math"/>
                        </a:rPr>
                        <m:t>𝑛</m:t>
                      </m:r>
                      <m:r>
                        <a:rPr lang="en-US" altLang="zh-CN" b="0" i="1" smtClean="0">
                          <a:latin typeface="Cambria Math"/>
                        </a:rPr>
                        <m:t>−1]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The impulse response of the unit delay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zh-CN" altLang="en-US" b="0" i="1" smtClean="0">
                          <a:latin typeface="Cambria Math"/>
                        </a:rPr>
                        <m:t>𝛿</m:t>
                      </m:r>
                      <m:r>
                        <a:rPr lang="en-US" altLang="zh-CN" b="0" i="1" smtClean="0">
                          <a:latin typeface="Cambria Math"/>
                        </a:rPr>
                        <m:t>[</m:t>
                      </m:r>
                      <m:r>
                        <a:rPr lang="en-US" altLang="zh-CN" b="0" i="1" smtClean="0">
                          <a:latin typeface="Cambria Math"/>
                        </a:rPr>
                        <m:t>𝑛</m:t>
                      </m:r>
                      <m:r>
                        <a:rPr lang="en-US" altLang="zh-CN" b="0" i="1" smtClean="0">
                          <a:latin typeface="Cambria Math"/>
                        </a:rPr>
                        <m:t>−1]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Its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altLang="zh-CN" dirty="0"/>
                  <a:t>-transform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Similarly, delay of </a:t>
                </a:r>
                <a:r>
                  <a:rPr lang="en-US" altLang="zh-CN" i="1" dirty="0"/>
                  <a:t>k</a:t>
                </a:r>
                <a:r>
                  <a:rPr lang="en-US" altLang="zh-CN" dirty="0"/>
                  <a:t> samples: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𝛿</m:t>
                    </m:r>
                    <m:r>
                      <a:rPr lang="en-US" altLang="zh-CN" i="1">
                        <a:latin typeface="Cambria Math"/>
                      </a:rPr>
                      <m:t>[</m:t>
                    </m:r>
                    <m:r>
                      <a:rPr lang="en-US" altLang="zh-CN" i="1">
                        <a:latin typeface="Cambria Math"/>
                      </a:rPr>
                      <m:t>𝑛</m:t>
                    </m:r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  <m:r>
                      <a:rPr lang="en-US" altLang="zh-CN" i="1">
                        <a:latin typeface="Cambria Math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64804"/>
                <a:ext cx="7463172" cy="4389120"/>
              </a:xfrm>
              <a:blipFill rotWithShape="1">
                <a:blip r:embed="rId2"/>
                <a:stretch>
                  <a:fillRect l="-98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327</a:t>
            </a:fld>
            <a:endParaRPr lang="zh-CN" altLang="en-US"/>
          </a:p>
        </p:txBody>
      </p:sp>
      <p:sp>
        <p:nvSpPr>
          <p:cNvPr id="62" name="Rectangle 61"/>
          <p:cNvSpPr/>
          <p:nvPr/>
        </p:nvSpPr>
        <p:spPr>
          <a:xfrm>
            <a:off x="3743908" y="4437112"/>
            <a:ext cx="1080120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3059832" y="4698387"/>
            <a:ext cx="684076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824028" y="4711788"/>
            <a:ext cx="756084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743908" y="5841268"/>
            <a:ext cx="1080120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3059832" y="6102543"/>
            <a:ext cx="684076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824028" y="6115944"/>
            <a:ext cx="756084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868144" y="6011996"/>
                <a:ext cx="1788246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6011996"/>
                <a:ext cx="1788246" cy="4682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23928" y="4473116"/>
                <a:ext cx="77745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473116"/>
                <a:ext cx="777457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895239" y="5856321"/>
                <a:ext cx="790986" cy="499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239" y="5856321"/>
                <a:ext cx="790986" cy="4995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059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404664"/>
                <a:ext cx="8229600" cy="1143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𝒛</m:t>
                    </m:r>
                  </m:oMath>
                </a14:m>
                <a:r>
                  <a:rPr lang="en-US" altLang="zh-CN" b="1" dirty="0"/>
                  <a:t>-Transform of FIR System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404664"/>
                <a:ext cx="8229600" cy="1143000"/>
              </a:xfrm>
              <a:blipFill rotWithShape="1">
                <a:blip r:embed="rId2"/>
                <a:stretch>
                  <a:fillRect l="-593" b="-33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520788"/>
                <a:ext cx="5724636" cy="336637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Consider a causal FIR LTI system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Its impulse response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/>
                            </a:rPr>
                            <m:t>𝛿</m:t>
                          </m:r>
                          <m:r>
                            <a:rPr lang="en-US" altLang="zh-CN" i="1">
                              <a:latin typeface="Cambria Math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520788"/>
                <a:ext cx="5724636" cy="3366374"/>
              </a:xfrm>
              <a:blipFill rotWithShape="1">
                <a:blip r:embed="rId3"/>
                <a:stretch>
                  <a:fillRect l="-1278" t="-1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328</a:t>
            </a:fld>
            <a:endParaRPr lang="zh-CN" altLang="en-US"/>
          </a:p>
        </p:txBody>
      </p:sp>
      <p:cxnSp>
        <p:nvCxnSpPr>
          <p:cNvPr id="6" name="Straight Connector 5"/>
          <p:cNvCxnSpPr>
            <a:endCxn id="7" idx="1"/>
          </p:cNvCxnSpPr>
          <p:nvPr/>
        </p:nvCxnSpPr>
        <p:spPr>
          <a:xfrm>
            <a:off x="5904148" y="2276872"/>
            <a:ext cx="756084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660232" y="2042846"/>
            <a:ext cx="1008112" cy="468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>
            <a:off x="7668344" y="2276872"/>
            <a:ext cx="432048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74172" y="209220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>
            <a:endCxn id="16" idx="0"/>
          </p:cNvCxnSpPr>
          <p:nvPr/>
        </p:nvCxnSpPr>
        <p:spPr>
          <a:xfrm>
            <a:off x="6277554" y="2276872"/>
            <a:ext cx="0" cy="216024"/>
          </a:xfrm>
          <a:prstGeom prst="line">
            <a:avLst/>
          </a:prstGeom>
          <a:ln w="28575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030162" y="249289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048164" y="2492896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z</a:t>
            </a:r>
            <a:r>
              <a:rPr lang="en-US" altLang="zh-CN" baseline="30000" dirty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282190" y="2852936"/>
            <a:ext cx="0" cy="396044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30162" y="3248980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048164" y="32489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z</a:t>
            </a:r>
            <a:r>
              <a:rPr lang="en-US" altLang="zh-CN" baseline="30000" dirty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/>
          <p:cNvCxnSpPr>
            <a:endCxn id="22" idx="1"/>
          </p:cNvCxnSpPr>
          <p:nvPr/>
        </p:nvCxnSpPr>
        <p:spPr>
          <a:xfrm>
            <a:off x="6282190" y="3050958"/>
            <a:ext cx="378042" cy="0"/>
          </a:xfrm>
          <a:prstGeom prst="line">
            <a:avLst/>
          </a:prstGeom>
          <a:ln w="28575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660232" y="2816932"/>
            <a:ext cx="1008112" cy="468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974172" y="2866292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282190" y="3609020"/>
            <a:ext cx="0" cy="396044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7" idx="1"/>
          </p:cNvCxnSpPr>
          <p:nvPr/>
        </p:nvCxnSpPr>
        <p:spPr>
          <a:xfrm>
            <a:off x="6282190" y="3807042"/>
            <a:ext cx="378042" cy="0"/>
          </a:xfrm>
          <a:prstGeom prst="line">
            <a:avLst/>
          </a:prstGeom>
          <a:ln w="28575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660232" y="3573016"/>
            <a:ext cx="1008112" cy="468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974172" y="362237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30162" y="512118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048164" y="512118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z</a:t>
            </a:r>
            <a:r>
              <a:rPr lang="en-US" altLang="zh-CN" baseline="30000" dirty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60232" y="5445224"/>
            <a:ext cx="1008112" cy="468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974172" y="549458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77554" y="5494584"/>
            <a:ext cx="0" cy="19802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263571" y="5692606"/>
            <a:ext cx="378042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277554" y="4005064"/>
            <a:ext cx="0" cy="1116124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8104400" y="2132856"/>
            <a:ext cx="288032" cy="288032"/>
            <a:chOff x="8242908" y="3203684"/>
            <a:chExt cx="361540" cy="361540"/>
          </a:xfrm>
        </p:grpSpPr>
        <p:sp>
          <p:nvSpPr>
            <p:cNvPr id="42" name="Oval 41"/>
            <p:cNvSpPr/>
            <p:nvPr/>
          </p:nvSpPr>
          <p:spPr>
            <a:xfrm>
              <a:off x="8242908" y="3203684"/>
              <a:ext cx="361540" cy="3615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8316416" y="3388350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424428" y="3284984"/>
              <a:ext cx="0" cy="2160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/>
          <p:cNvCxnSpPr/>
          <p:nvPr/>
        </p:nvCxnSpPr>
        <p:spPr>
          <a:xfrm>
            <a:off x="7672352" y="3050958"/>
            <a:ext cx="432048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8108408" y="2906942"/>
            <a:ext cx="288032" cy="288032"/>
            <a:chOff x="8242908" y="3203684"/>
            <a:chExt cx="361540" cy="361540"/>
          </a:xfrm>
        </p:grpSpPr>
        <p:sp>
          <p:nvSpPr>
            <p:cNvPr id="52" name="Oval 51"/>
            <p:cNvSpPr/>
            <p:nvPr/>
          </p:nvSpPr>
          <p:spPr>
            <a:xfrm>
              <a:off x="8242908" y="3203684"/>
              <a:ext cx="361540" cy="3615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8316416" y="3388350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424428" y="3284984"/>
              <a:ext cx="0" cy="2160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/>
          <p:cNvCxnSpPr/>
          <p:nvPr/>
        </p:nvCxnSpPr>
        <p:spPr>
          <a:xfrm>
            <a:off x="7676360" y="3807042"/>
            <a:ext cx="432048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8112416" y="3663026"/>
            <a:ext cx="288032" cy="288032"/>
            <a:chOff x="8242908" y="3203684"/>
            <a:chExt cx="361540" cy="361540"/>
          </a:xfrm>
        </p:grpSpPr>
        <p:sp>
          <p:nvSpPr>
            <p:cNvPr id="57" name="Oval 56"/>
            <p:cNvSpPr/>
            <p:nvPr/>
          </p:nvSpPr>
          <p:spPr>
            <a:xfrm>
              <a:off x="8242908" y="3203684"/>
              <a:ext cx="361540" cy="3615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8316416" y="3388350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8424428" y="3284984"/>
              <a:ext cx="0" cy="2160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/>
          <p:nvPr/>
        </p:nvCxnSpPr>
        <p:spPr>
          <a:xfrm>
            <a:off x="7680368" y="5703503"/>
            <a:ext cx="56804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2" idx="0"/>
            <a:endCxn id="42" idx="4"/>
          </p:cNvCxnSpPr>
          <p:nvPr/>
        </p:nvCxnSpPr>
        <p:spPr>
          <a:xfrm flipH="1" flipV="1">
            <a:off x="8248416" y="2420888"/>
            <a:ext cx="4008" cy="486054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8248416" y="3175365"/>
            <a:ext cx="4008" cy="486054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8259072" y="3951058"/>
            <a:ext cx="0" cy="306034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259034" y="4329100"/>
            <a:ext cx="0" cy="1116124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8252424" y="5397469"/>
            <a:ext cx="0" cy="306034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400448" y="2276872"/>
            <a:ext cx="432048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5882101" y="1907540"/>
                <a:ext cx="6701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𝑥</m:t>
                      </m:r>
                      <m:r>
                        <a:rPr lang="en-US" altLang="zh-CN" i="1">
                          <a:latin typeface="Cambria Math"/>
                        </a:rPr>
                        <m:t>[</m:t>
                      </m:r>
                      <m:r>
                        <a:rPr lang="en-US" altLang="zh-CN" i="1">
                          <a:latin typeface="Cambria Math"/>
                        </a:rPr>
                        <m:t>𝑛</m:t>
                      </m:r>
                      <m:r>
                        <a:rPr lang="en-US" altLang="zh-CN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101" y="1907540"/>
                <a:ext cx="670119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5256076" y="2864091"/>
                <a:ext cx="10740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𝑥</m:t>
                      </m:r>
                      <m:r>
                        <a:rPr lang="en-US" altLang="zh-CN" i="1" smtClean="0">
                          <a:latin typeface="Cambria Math"/>
                        </a:rPr>
                        <m:t>[</m:t>
                      </m:r>
                      <m:r>
                        <a:rPr lang="en-US" altLang="zh-CN" i="1" smtClean="0">
                          <a:latin typeface="Cambria Math"/>
                        </a:rPr>
                        <m:t>𝑛</m:t>
                      </m:r>
                      <m:r>
                        <a:rPr lang="en-US" altLang="zh-CN" b="0" i="1" smtClean="0">
                          <a:latin typeface="Cambria Math"/>
                        </a:rPr>
                        <m:t>−1</m:t>
                      </m:r>
                      <m:r>
                        <a:rPr lang="en-US" altLang="zh-CN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076" y="2864091"/>
                <a:ext cx="107407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5256075" y="3681910"/>
                <a:ext cx="10740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𝑥</m:t>
                      </m:r>
                      <m:r>
                        <a:rPr lang="en-US" altLang="zh-CN" i="1" smtClean="0">
                          <a:latin typeface="Cambria Math"/>
                        </a:rPr>
                        <m:t>[</m:t>
                      </m:r>
                      <m:r>
                        <a:rPr lang="en-US" altLang="zh-CN" i="1" smtClean="0">
                          <a:latin typeface="Cambria Math"/>
                        </a:rPr>
                        <m:t>𝑛</m:t>
                      </m:r>
                      <m:r>
                        <a:rPr lang="en-US" altLang="zh-CN" b="0" i="1" smtClean="0">
                          <a:latin typeface="Cambria Math"/>
                        </a:rPr>
                        <m:t>−2</m:t>
                      </m:r>
                      <m:r>
                        <a:rPr lang="en-US" altLang="zh-CN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075" y="3681910"/>
                <a:ext cx="107407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542836"/>
              </p:ext>
            </p:extLst>
          </p:nvPr>
        </p:nvGraphicFramePr>
        <p:xfrm>
          <a:off x="363735" y="5013176"/>
          <a:ext cx="5503767" cy="920673"/>
        </p:xfrm>
        <a:graphic>
          <a:graphicData uri="http://schemas.openxmlformats.org/drawingml/2006/table">
            <a:tbl>
              <a:tblPr/>
              <a:tblGrid>
                <a:gridCol w="670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16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6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9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20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sym typeface="Symbol" pitchFamily="18" charset="2"/>
                        </a:rPr>
                        <a:t>&lt;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n 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&gt; </a:t>
                      </a:r>
                      <a:r>
                        <a:rPr kumimoji="1" lang="en-US" altLang="zh-TW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[</a:t>
                      </a:r>
                      <a:r>
                        <a:rPr kumimoji="1" lang="en-US" altLang="zh-TW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b</a:t>
                      </a:r>
                      <a:r>
                        <a:rPr kumimoji="1" lang="en-US" altLang="zh-TW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b</a:t>
                      </a:r>
                      <a:r>
                        <a:rPr kumimoji="1" lang="en-US" altLang="zh-TW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b</a:t>
                      </a:r>
                      <a:r>
                        <a:rPr kumimoji="1" lang="en-US" altLang="zh-TW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b</a:t>
                      </a:r>
                      <a:r>
                        <a:rPr kumimoji="1" lang="en-US" altLang="zh-TW" sz="2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M</a:t>
                      </a:r>
                      <a:endParaRPr kumimoji="1" lang="en-US" altLang="zh-TW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8400448" y="1907540"/>
                <a:ext cx="6701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𝑦</m:t>
                      </m:r>
                      <m:r>
                        <a:rPr lang="en-US" altLang="zh-CN" i="1">
                          <a:latin typeface="Cambria Math"/>
                        </a:rPr>
                        <m:t>[</m:t>
                      </m:r>
                      <m:r>
                        <a:rPr lang="en-US" altLang="zh-CN" i="1">
                          <a:latin typeface="Cambria Math"/>
                        </a:rPr>
                        <m:t>𝑛</m:t>
                      </m:r>
                      <m:r>
                        <a:rPr lang="en-US" altLang="zh-CN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448" y="1907540"/>
                <a:ext cx="670119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6346418" y="6055412"/>
            <a:ext cx="2204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CC"/>
                </a:solidFill>
              </a:rPr>
              <a:t>System Diagram of an FIR system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708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556792"/>
                <a:ext cx="8928992" cy="500455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Take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altLang="zh-CN" dirty="0"/>
                  <a:t>-transform on both side of the input-output relation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𝑌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]</m:t>
                              </m:r>
                            </m:e>
                          </m:nary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]</m:t>
                              </m:r>
                            </m:e>
                          </m:nary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[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[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]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𝑋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𝑧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en-US" altLang="zh-TW" dirty="0">
                    <a:sym typeface="Symbol" pitchFamily="18" charset="2"/>
                  </a:rPr>
                  <a:t>The </a:t>
                </a:r>
                <a:r>
                  <a:rPr lang="en-US" altLang="zh-TW" i="1" dirty="0">
                    <a:sym typeface="Symbol" pitchFamily="18" charset="2"/>
                  </a:rPr>
                  <a:t>z</a:t>
                </a:r>
                <a:r>
                  <a:rPr lang="en-US" altLang="zh-TW" dirty="0">
                    <a:sym typeface="Symbol" pitchFamily="18" charset="2"/>
                  </a:rPr>
                  <a:t>-transform of the output of a FIR system is the </a:t>
                </a:r>
                <a:r>
                  <a:rPr lang="en-US" altLang="zh-TW" dirty="0">
                    <a:solidFill>
                      <a:srgbClr val="333399"/>
                    </a:solidFill>
                    <a:sym typeface="Symbol" pitchFamily="18" charset="2"/>
                  </a:rPr>
                  <a:t>product</a:t>
                </a:r>
                <a:r>
                  <a:rPr lang="en-US" altLang="zh-TW" dirty="0">
                    <a:sym typeface="Symbol" pitchFamily="18" charset="2"/>
                  </a:rPr>
                  <a:t> of the </a:t>
                </a:r>
                <a:r>
                  <a:rPr lang="en-US" altLang="zh-TW" i="1" dirty="0">
                    <a:sym typeface="Symbol" pitchFamily="18" charset="2"/>
                  </a:rPr>
                  <a:t>z</a:t>
                </a:r>
                <a:r>
                  <a:rPr lang="en-US" altLang="zh-TW" dirty="0">
                    <a:sym typeface="Symbol" pitchFamily="18" charset="2"/>
                  </a:rPr>
                  <a:t>-transform of the input signal and the </a:t>
                </a:r>
                <a:r>
                  <a:rPr lang="en-US" altLang="zh-TW" i="1" dirty="0">
                    <a:sym typeface="Symbol" pitchFamily="18" charset="2"/>
                  </a:rPr>
                  <a:t>z</a:t>
                </a:r>
                <a:r>
                  <a:rPr lang="en-US" altLang="zh-TW" dirty="0">
                    <a:sym typeface="Symbol" pitchFamily="18" charset="2"/>
                  </a:rPr>
                  <a:t>-transform of the impulse response.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556792"/>
                <a:ext cx="8928992" cy="5004556"/>
              </a:xfrm>
              <a:blipFill rotWithShape="1">
                <a:blip r:embed="rId2"/>
                <a:stretch>
                  <a:fillRect l="-751" t="-974" b="-1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E318-9B8C-4959-AA5F-B14B64145063}" type="slidenum">
              <a:rPr lang="zh-CN" altLang="en-US" smtClean="0"/>
              <a:t>329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404664"/>
                <a:ext cx="8229600" cy="1143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𝒛</m:t>
                    </m:r>
                  </m:oMath>
                </a14:m>
                <a:r>
                  <a:rPr lang="en-US" altLang="zh-CN" b="1" dirty="0"/>
                  <a:t>-Transform of FIR System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404664"/>
                <a:ext cx="8229600" cy="1143000"/>
              </a:xfrm>
              <a:blipFill rotWithShape="1">
                <a:blip r:embed="rId3"/>
                <a:stretch>
                  <a:fillRect l="-593" b="-33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Digital Signal Processing by Yu Yajun @ SUSTech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281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64597</TotalTime>
  <Words>4243</Words>
  <Application>Microsoft Office PowerPoint</Application>
  <PresentationFormat>全屏显示(4:3)</PresentationFormat>
  <Paragraphs>670</Paragraphs>
  <Slides>60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0" baseType="lpstr">
      <vt:lpstr>Arial</vt:lpstr>
      <vt:lpstr>Calibri</vt:lpstr>
      <vt:lpstr>Cambria Math</vt:lpstr>
      <vt:lpstr>Constantia</vt:lpstr>
      <vt:lpstr>Lucida Handwriting</vt:lpstr>
      <vt:lpstr>Symbol</vt:lpstr>
      <vt:lpstr>Tahoma</vt:lpstr>
      <vt:lpstr>Times New Roman</vt:lpstr>
      <vt:lpstr>Wingdings 2</vt:lpstr>
      <vt:lpstr>Flow</vt:lpstr>
      <vt:lpstr>PowerPoint 演示文稿</vt:lpstr>
      <vt:lpstr>Motivation</vt:lpstr>
      <vt:lpstr>Eigen Functions of LTI Systems</vt:lpstr>
      <vt:lpstr>Eigen Functions of LTI Systems</vt:lpstr>
      <vt:lpstr>Definition</vt:lpstr>
      <vt:lpstr>z-Transform vs. DTFT</vt:lpstr>
      <vt:lpstr>z-Transform and LTI system</vt:lpstr>
      <vt:lpstr>z-Transform of FIR System</vt:lpstr>
      <vt:lpstr>z-Transform of FIR System</vt:lpstr>
      <vt:lpstr>Transfer Function</vt:lpstr>
      <vt:lpstr>Transfer Function and Impulse Response</vt:lpstr>
      <vt:lpstr>Cascade &amp; Parallel Connection</vt:lpstr>
      <vt:lpstr>Example</vt:lpstr>
      <vt:lpstr>z-transform of Difference Equation</vt:lpstr>
      <vt:lpstr>PowerPoint 演示文稿</vt:lpstr>
      <vt:lpstr>Rational z-transform</vt:lpstr>
      <vt:lpstr>PowerPoint 演示文稿</vt:lpstr>
      <vt:lpstr>PowerPoint 演示文稿</vt:lpstr>
      <vt:lpstr>Poles and Zeros</vt:lpstr>
      <vt:lpstr>Examples</vt:lpstr>
      <vt:lpstr>PowerPoint 演示文稿</vt:lpstr>
      <vt:lpstr>Region of Convergence (ROC)</vt:lpstr>
      <vt:lpstr>ROC examples</vt:lpstr>
      <vt:lpstr>ROC examples</vt:lpstr>
      <vt:lpstr>ROC examples</vt:lpstr>
      <vt:lpstr>ROC examples</vt:lpstr>
      <vt:lpstr>ROC examples</vt:lpstr>
      <vt:lpstr>ROC examples</vt:lpstr>
      <vt:lpstr>ROC Examples</vt:lpstr>
      <vt:lpstr>ROC examples</vt:lpstr>
      <vt:lpstr>Properties of ROC</vt:lpstr>
      <vt:lpstr>Properties of ROC</vt:lpstr>
      <vt:lpstr>Properties of ROC</vt:lpstr>
      <vt:lpstr>Example</vt:lpstr>
      <vt:lpstr>PowerPoint 演示文稿</vt:lpstr>
      <vt:lpstr>PowerPoint 演示文稿</vt:lpstr>
      <vt:lpstr>ROC for LTI System</vt:lpstr>
      <vt:lpstr>Properties of the z-transform</vt:lpstr>
      <vt:lpstr>Commonly Used z-transform Pairs</vt:lpstr>
      <vt:lpstr>Commonly Used z-transform Pairs</vt:lpstr>
      <vt:lpstr>Example</vt:lpstr>
      <vt:lpstr>PowerPoint 演示文稿</vt:lpstr>
      <vt:lpstr>Inversion of the z-Transform</vt:lpstr>
      <vt:lpstr>By Inspection</vt:lpstr>
      <vt:lpstr>By Partial Fraction Expansion</vt:lpstr>
      <vt:lpstr>PowerPoint 演示文稿</vt:lpstr>
      <vt:lpstr>PowerPoint 演示文稿</vt:lpstr>
      <vt:lpstr>PowerPoint 演示文稿</vt:lpstr>
      <vt:lpstr>Example</vt:lpstr>
      <vt:lpstr>PowerPoint 演示文稿</vt:lpstr>
      <vt:lpstr>Another example</vt:lpstr>
      <vt:lpstr>PowerPoint 演示文稿</vt:lpstr>
      <vt:lpstr>By Power Series Expansion</vt:lpstr>
      <vt:lpstr>Example: Finite-length Sequence</vt:lpstr>
      <vt:lpstr>Example: Rational z-Transform</vt:lpstr>
      <vt:lpstr>Frequency Response from Transfer Function</vt:lpstr>
      <vt:lpstr>Stability Condition in Terms of Pole Locations</vt:lpstr>
      <vt:lpstr>Example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Signal Processing</dc:title>
  <dc:creator>Fishress</dc:creator>
  <cp:lastModifiedBy>fishress</cp:lastModifiedBy>
  <cp:revision>1339</cp:revision>
  <cp:lastPrinted>2018-08-24T08:51:37Z</cp:lastPrinted>
  <dcterms:created xsi:type="dcterms:W3CDTF">2016-08-01T02:32:57Z</dcterms:created>
  <dcterms:modified xsi:type="dcterms:W3CDTF">2019-11-12T13:41:34Z</dcterms:modified>
</cp:coreProperties>
</file>