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sldIdLst>
    <p:sldId id="274" r:id="rId2"/>
    <p:sldId id="288" r:id="rId3"/>
    <p:sldId id="289" r:id="rId4"/>
    <p:sldId id="271" r:id="rId5"/>
    <p:sldId id="287"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46" userDrawn="1">
          <p15:clr>
            <a:srgbClr val="A4A3A4"/>
          </p15:clr>
        </p15:guide>
        <p15:guide id="4" orient="horz" pos="3974" userDrawn="1">
          <p15:clr>
            <a:srgbClr val="A4A3A4"/>
          </p15:clr>
        </p15:guide>
        <p15:guide id="5" pos="325" userDrawn="1">
          <p15:clr>
            <a:srgbClr val="A4A3A4"/>
          </p15:clr>
        </p15:guide>
        <p15:guide id="6" pos="735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B7B3"/>
    <a:srgbClr val="003F43"/>
    <a:srgbClr val="ED6C00"/>
    <a:srgbClr val="0638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806" autoAdjust="0"/>
    <p:restoredTop sz="94660"/>
  </p:normalViewPr>
  <p:slideViewPr>
    <p:cSldViewPr snapToGrid="0" showGuides="1">
      <p:cViewPr varScale="1">
        <p:scale>
          <a:sx n="83" d="100"/>
          <a:sy n="83" d="100"/>
        </p:scale>
        <p:origin x="51" y="125"/>
      </p:cViewPr>
      <p:guideLst>
        <p:guide orient="horz" pos="2160"/>
        <p:guide pos="3840"/>
        <p:guide orient="horz" pos="346"/>
        <p:guide orient="horz" pos="3974"/>
        <p:guide pos="325"/>
        <p:guide pos="735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进阶设计）">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666943"/>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2432489"/>
      </p:ext>
    </p:extLst>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9.sv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2.sv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形 7">
            <a:extLst>
              <a:ext uri="{FF2B5EF4-FFF2-40B4-BE49-F238E27FC236}">
                <a16:creationId xmlns:a16="http://schemas.microsoft.com/office/drawing/2014/main" id="{4599AE1C-FC71-4EBA-B38B-E7F976F4C79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18952" y="469432"/>
            <a:ext cx="3057110" cy="561730"/>
          </a:xfrm>
          <a:prstGeom prst="rect">
            <a:avLst/>
          </a:prstGeom>
        </p:spPr>
      </p:pic>
      <p:sp>
        <p:nvSpPr>
          <p:cNvPr id="10" name="任意多边形: 形状 9">
            <a:extLst>
              <a:ext uri="{FF2B5EF4-FFF2-40B4-BE49-F238E27FC236}">
                <a16:creationId xmlns:a16="http://schemas.microsoft.com/office/drawing/2014/main" id="{A510A500-A71D-456C-854F-D2ABE2ABE8DD}"/>
              </a:ext>
            </a:extLst>
          </p:cNvPr>
          <p:cNvSpPr/>
          <p:nvPr/>
        </p:nvSpPr>
        <p:spPr>
          <a:xfrm>
            <a:off x="0" y="5894886"/>
            <a:ext cx="12192000" cy="963114"/>
          </a:xfrm>
          <a:custGeom>
            <a:avLst/>
            <a:gdLst>
              <a:gd name="connsiteX0" fmla="*/ 3113974 w 12192000"/>
              <a:gd name="connsiteY0" fmla="*/ 1134 h 963114"/>
              <a:gd name="connsiteX1" fmla="*/ 6842760 w 12192000"/>
              <a:gd name="connsiteY1" fmla="*/ 458697 h 963114"/>
              <a:gd name="connsiteX2" fmla="*/ 10683240 w 12192000"/>
              <a:gd name="connsiteY2" fmla="*/ 260577 h 963114"/>
              <a:gd name="connsiteX3" fmla="*/ 11894954 w 12192000"/>
              <a:gd name="connsiteY3" fmla="*/ 353848 h 963114"/>
              <a:gd name="connsiteX4" fmla="*/ 12192000 w 12192000"/>
              <a:gd name="connsiteY4" fmla="*/ 393981 h 963114"/>
              <a:gd name="connsiteX5" fmla="*/ 12192000 w 12192000"/>
              <a:gd name="connsiteY5" fmla="*/ 963114 h 963114"/>
              <a:gd name="connsiteX6" fmla="*/ 0 w 12192000"/>
              <a:gd name="connsiteY6" fmla="*/ 963114 h 963114"/>
              <a:gd name="connsiteX7" fmla="*/ 0 w 12192000"/>
              <a:gd name="connsiteY7" fmla="*/ 384727 h 963114"/>
              <a:gd name="connsiteX8" fmla="*/ 87764 w 12192000"/>
              <a:gd name="connsiteY8" fmla="*/ 366721 h 963114"/>
              <a:gd name="connsiteX9" fmla="*/ 2865120 w 12192000"/>
              <a:gd name="connsiteY9" fmla="*/ 1497 h 963114"/>
              <a:gd name="connsiteX10" fmla="*/ 3113974 w 12192000"/>
              <a:gd name="connsiteY10" fmla="*/ 1134 h 963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963114">
                <a:moveTo>
                  <a:pt x="3113974" y="1134"/>
                </a:moveTo>
                <a:cubicBezTo>
                  <a:pt x="4359414" y="25012"/>
                  <a:pt x="5621179" y="418216"/>
                  <a:pt x="6842760" y="458697"/>
                </a:cubicBezTo>
                <a:cubicBezTo>
                  <a:pt x="8145780" y="501877"/>
                  <a:pt x="9591040" y="235177"/>
                  <a:pt x="10683240" y="260577"/>
                </a:cubicBezTo>
                <a:cubicBezTo>
                  <a:pt x="11092815" y="270102"/>
                  <a:pt x="11509177" y="306416"/>
                  <a:pt x="11894954" y="353848"/>
                </a:cubicBezTo>
                <a:lnTo>
                  <a:pt x="12192000" y="393981"/>
                </a:lnTo>
                <a:lnTo>
                  <a:pt x="12192000" y="963114"/>
                </a:lnTo>
                <a:lnTo>
                  <a:pt x="0" y="963114"/>
                </a:lnTo>
                <a:lnTo>
                  <a:pt x="0" y="384727"/>
                </a:lnTo>
                <a:lnTo>
                  <a:pt x="87764" y="366721"/>
                </a:lnTo>
                <a:cubicBezTo>
                  <a:pt x="948809" y="194378"/>
                  <a:pt x="2036445" y="20547"/>
                  <a:pt x="2865120" y="1497"/>
                </a:cubicBezTo>
                <a:cubicBezTo>
                  <a:pt x="2947988" y="-408"/>
                  <a:pt x="3030945" y="-458"/>
                  <a:pt x="3113974" y="1134"/>
                </a:cubicBezTo>
                <a:close/>
              </a:path>
            </a:pathLst>
          </a:custGeom>
          <a:solidFill>
            <a:srgbClr val="F2F2F2"/>
          </a:solidFill>
          <a:ln w="15283"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2" name="图形 1">
            <a:extLst>
              <a:ext uri="{FF2B5EF4-FFF2-40B4-BE49-F238E27FC236}">
                <a16:creationId xmlns:a16="http://schemas.microsoft.com/office/drawing/2014/main" id="{D5006682-F01B-479D-B747-DA97CA3D810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7483777" y="3142139"/>
            <a:ext cx="4546746" cy="3080182"/>
          </a:xfrm>
          <a:prstGeom prst="rect">
            <a:avLst/>
          </a:prstGeom>
        </p:spPr>
      </p:pic>
      <p:sp>
        <p:nvSpPr>
          <p:cNvPr id="11" name="文本框 10">
            <a:extLst>
              <a:ext uri="{FF2B5EF4-FFF2-40B4-BE49-F238E27FC236}">
                <a16:creationId xmlns:a16="http://schemas.microsoft.com/office/drawing/2014/main" id="{634CC793-2B63-4395-A236-292FCDB855FE}"/>
              </a:ext>
            </a:extLst>
          </p:cNvPr>
          <p:cNvSpPr txBox="1"/>
          <p:nvPr/>
        </p:nvSpPr>
        <p:spPr>
          <a:xfrm>
            <a:off x="616036" y="1774399"/>
            <a:ext cx="4909502" cy="4120487"/>
          </a:xfrm>
          <a:prstGeom prst="rect">
            <a:avLst/>
          </a:prstGeom>
          <a:noFill/>
        </p:spPr>
        <p:txBody>
          <a:bodyPr wrap="square" rtlCol="0">
            <a:spAutoFit/>
          </a:bodyPr>
          <a:lstStyle/>
          <a:p>
            <a:pPr>
              <a:lnSpc>
                <a:spcPct val="150000"/>
              </a:lnSpc>
              <a:spcBef>
                <a:spcPts val="1200"/>
              </a:spcBef>
              <a:defRPr/>
            </a:pPr>
            <a:r>
              <a:rPr kumimoji="0" lang="zh-CN" altLang="en-US" sz="2400" b="0" i="0" u="none" strike="noStrike" kern="1200" cap="none" spc="0" normalizeH="0" baseline="0" noProof="0" dirty="0">
                <a:ln>
                  <a:noFill/>
                </a:ln>
                <a:solidFill>
                  <a:srgbClr val="003F43"/>
                </a:solidFill>
                <a:effectLst/>
                <a:uLnTx/>
                <a:uFillTx/>
                <a:latin typeface="思源黑体 CN Bold" panose="020B0800000000000000" pitchFamily="34" charset="-122"/>
                <a:ea typeface="思源黑体 CN Bold" panose="020B0800000000000000" pitchFamily="34" charset="-122"/>
                <a:cs typeface="Open Sans" panose="020B0606030504020204" pitchFamily="34" charset="0"/>
              </a:rPr>
              <a:t>编号：</a:t>
            </a:r>
            <a:r>
              <a:rPr kumimoji="0" lang="en-US" altLang="zh-CN" sz="2400" b="0" i="0" u="none" strike="noStrike" kern="1200" cap="none" spc="0" normalizeH="0" baseline="0" noProof="0" dirty="0">
                <a:ln>
                  <a:noFill/>
                </a:ln>
                <a:solidFill>
                  <a:srgbClr val="003F43"/>
                </a:solidFill>
                <a:effectLst/>
                <a:uLnTx/>
                <a:uFillTx/>
                <a:latin typeface="思源黑体 CN Bold" panose="020B0800000000000000" pitchFamily="34" charset="-122"/>
                <a:ea typeface="思源黑体 CN Bold" panose="020B0800000000000000" pitchFamily="34" charset="-122"/>
                <a:cs typeface="Open Sans" panose="020B0606030504020204" pitchFamily="34" charset="0"/>
              </a:rPr>
              <a:t>3</a:t>
            </a:r>
          </a:p>
          <a:p>
            <a:pPr marR="0" lvl="0" algn="l" defTabSz="914400" rtl="0" eaLnBrk="1" fontAlgn="auto" latinLnBrk="0" hangingPunct="1">
              <a:lnSpc>
                <a:spcPct val="150000"/>
              </a:lnSpc>
              <a:spcBef>
                <a:spcPts val="1200"/>
              </a:spcBef>
              <a:spcAft>
                <a:spcPts val="0"/>
              </a:spcAft>
              <a:buClrTx/>
              <a:buSzTx/>
              <a:tabLst/>
              <a:defRPr/>
            </a:pPr>
            <a:r>
              <a:rPr kumimoji="0" lang="zh-CN" altLang="en-US" sz="2400" b="0" i="0" u="none" strike="noStrike" kern="1200" cap="none" spc="0" normalizeH="0" baseline="0" noProof="0" dirty="0">
                <a:ln>
                  <a:noFill/>
                </a:ln>
                <a:solidFill>
                  <a:srgbClr val="003F43"/>
                </a:solidFill>
                <a:effectLst/>
                <a:uLnTx/>
                <a:uFillTx/>
                <a:latin typeface="思源黑体 CN Bold" panose="020B0800000000000000" pitchFamily="34" charset="-122"/>
                <a:ea typeface="思源黑体 CN Bold" panose="020B0800000000000000" pitchFamily="34" charset="-122"/>
                <a:cs typeface="Open Sans" panose="020B0606030504020204" pitchFamily="34" charset="0"/>
              </a:rPr>
              <a:t>姓名：陈哲葳</a:t>
            </a:r>
          </a:p>
          <a:p>
            <a:pPr marR="0" lvl="0" algn="l" defTabSz="914400" rtl="0" eaLnBrk="1" fontAlgn="auto" latinLnBrk="0" hangingPunct="1">
              <a:lnSpc>
                <a:spcPct val="150000"/>
              </a:lnSpc>
              <a:spcBef>
                <a:spcPts val="1200"/>
              </a:spcBef>
              <a:spcAft>
                <a:spcPts val="0"/>
              </a:spcAft>
              <a:buClrTx/>
              <a:buSzTx/>
              <a:tabLst/>
              <a:defRPr/>
            </a:pPr>
            <a:r>
              <a:rPr kumimoji="0" lang="zh-CN" altLang="en-US" sz="2400" b="0" i="0" u="none" strike="noStrike" kern="1200" cap="none" spc="0" normalizeH="0" baseline="0" noProof="0" dirty="0">
                <a:ln>
                  <a:noFill/>
                </a:ln>
                <a:solidFill>
                  <a:srgbClr val="003F43"/>
                </a:solidFill>
                <a:effectLst/>
                <a:uLnTx/>
                <a:uFillTx/>
                <a:latin typeface="思源黑体 CN Bold" panose="020B0800000000000000" pitchFamily="34" charset="-122"/>
                <a:ea typeface="思源黑体 CN Bold" panose="020B0800000000000000" pitchFamily="34" charset="-122"/>
                <a:cs typeface="Open Sans" panose="020B0606030504020204" pitchFamily="34" charset="0"/>
              </a:rPr>
              <a:t>导师：王建坤</a:t>
            </a:r>
            <a:endParaRPr kumimoji="0" lang="en-US" altLang="zh-CN" sz="2400" b="0" i="0" u="none" strike="noStrike" kern="1200" cap="none" spc="0" normalizeH="0" baseline="0" noProof="0" dirty="0">
              <a:ln>
                <a:noFill/>
              </a:ln>
              <a:solidFill>
                <a:srgbClr val="003F43"/>
              </a:solidFill>
              <a:effectLst/>
              <a:uLnTx/>
              <a:uFillTx/>
              <a:latin typeface="思源黑体 CN Bold" panose="020B0800000000000000" pitchFamily="34" charset="-122"/>
              <a:ea typeface="思源黑体 CN Bold" panose="020B0800000000000000" pitchFamily="34" charset="-122"/>
              <a:cs typeface="Open Sans" panose="020B0606030504020204" pitchFamily="34" charset="0"/>
            </a:endParaRPr>
          </a:p>
          <a:p>
            <a:pPr marR="0" lvl="0" algn="l" defTabSz="914400" rtl="0" eaLnBrk="1" fontAlgn="auto" latinLnBrk="0" hangingPunct="1">
              <a:lnSpc>
                <a:spcPct val="150000"/>
              </a:lnSpc>
              <a:spcBef>
                <a:spcPts val="1200"/>
              </a:spcBef>
              <a:spcAft>
                <a:spcPts val="0"/>
              </a:spcAft>
              <a:buClrTx/>
              <a:buSzTx/>
              <a:tabLst/>
              <a:defRPr/>
            </a:pPr>
            <a:r>
              <a:rPr lang="zh-CN" altLang="en-US" sz="2400" dirty="0">
                <a:solidFill>
                  <a:srgbClr val="003F43"/>
                </a:solidFill>
                <a:latin typeface="思源黑体 CN Bold" panose="020B0800000000000000" pitchFamily="34" charset="-122"/>
                <a:ea typeface="思源黑体 CN Bold" panose="020B0800000000000000" pitchFamily="34" charset="-122"/>
                <a:cs typeface="Open Sans" panose="020B0606030504020204" pitchFamily="34" charset="0"/>
              </a:rPr>
              <a:t>年级与专业：</a:t>
            </a:r>
            <a:r>
              <a:rPr lang="en-US" altLang="zh-CN" sz="2400" dirty="0">
                <a:solidFill>
                  <a:srgbClr val="003F43"/>
                </a:solidFill>
                <a:latin typeface="思源黑体 CN Bold" panose="020B0800000000000000" pitchFamily="34" charset="-122"/>
                <a:ea typeface="思源黑体 CN Bold" panose="020B0800000000000000" pitchFamily="34" charset="-122"/>
                <a:cs typeface="Open Sans" panose="020B0606030504020204" pitchFamily="34" charset="0"/>
              </a:rPr>
              <a:t>21</a:t>
            </a:r>
            <a:r>
              <a:rPr lang="zh-CN" altLang="en-US" sz="2400" dirty="0">
                <a:solidFill>
                  <a:srgbClr val="003F43"/>
                </a:solidFill>
                <a:latin typeface="思源黑体 CN Bold" panose="020B0800000000000000" pitchFamily="34" charset="-122"/>
                <a:ea typeface="思源黑体 CN Bold" panose="020B0800000000000000" pitchFamily="34" charset="-122"/>
                <a:cs typeface="Open Sans" panose="020B0606030504020204" pitchFamily="34" charset="0"/>
              </a:rPr>
              <a:t>级大四   信息工程</a:t>
            </a:r>
            <a:endParaRPr lang="en-US" altLang="zh-CN" sz="2400" dirty="0">
              <a:solidFill>
                <a:srgbClr val="003F43"/>
              </a:solidFill>
              <a:latin typeface="思源黑体 CN Bold" panose="020B0800000000000000" pitchFamily="34" charset="-122"/>
              <a:ea typeface="思源黑体 CN Bold" panose="020B0800000000000000" pitchFamily="34" charset="-122"/>
              <a:cs typeface="Open Sans" panose="020B0606030504020204" pitchFamily="34" charset="0"/>
            </a:endParaRPr>
          </a:p>
          <a:p>
            <a:pPr>
              <a:lnSpc>
                <a:spcPct val="150000"/>
              </a:lnSpc>
              <a:spcBef>
                <a:spcPts val="1200"/>
              </a:spcBef>
              <a:defRPr/>
            </a:pPr>
            <a:r>
              <a:rPr lang="zh-CN" altLang="en-US" sz="2400" dirty="0">
                <a:solidFill>
                  <a:srgbClr val="003F43"/>
                </a:solidFill>
                <a:latin typeface="思源黑体 CN Bold" panose="020B0800000000000000" pitchFamily="34" charset="-122"/>
                <a:ea typeface="思源黑体 CN Bold" panose="020B0800000000000000" pitchFamily="34" charset="-122"/>
                <a:cs typeface="Open Sans" panose="020B0606030504020204" pitchFamily="34" charset="0"/>
              </a:rPr>
              <a:t>电话：</a:t>
            </a:r>
            <a:r>
              <a:rPr lang="en-US" altLang="zh-CN" sz="2400" dirty="0">
                <a:solidFill>
                  <a:srgbClr val="003F43"/>
                </a:solidFill>
                <a:latin typeface="思源黑体 CN Bold" panose="020B0800000000000000" pitchFamily="34" charset="-122"/>
                <a:ea typeface="思源黑体 CN Bold" panose="020B0800000000000000" pitchFamily="34" charset="-122"/>
                <a:cs typeface="Open Sans" panose="020B0606030504020204" pitchFamily="34" charset="0"/>
              </a:rPr>
              <a:t>15325521178</a:t>
            </a:r>
            <a:endParaRPr kumimoji="0" lang="en-US" altLang="zh-CN" sz="2400" b="0" i="0" u="none" strike="noStrike" kern="1200" cap="none" spc="0" normalizeH="0" baseline="0" noProof="0" dirty="0">
              <a:ln>
                <a:noFill/>
              </a:ln>
              <a:solidFill>
                <a:srgbClr val="003F43"/>
              </a:solidFill>
              <a:effectLst/>
              <a:uLnTx/>
              <a:uFillTx/>
              <a:latin typeface="思源黑体 CN Bold" panose="020B0800000000000000" pitchFamily="34" charset="-122"/>
              <a:ea typeface="思源黑体 CN Bold" panose="020B0800000000000000" pitchFamily="34" charset="-122"/>
              <a:cs typeface="Open Sans" panose="020B0606030504020204" pitchFamily="34" charset="0"/>
            </a:endParaRPr>
          </a:p>
          <a:p>
            <a:pPr marR="0" lvl="0" algn="l" defTabSz="914400" rtl="0" eaLnBrk="1" fontAlgn="auto" latinLnBrk="0" hangingPunct="1">
              <a:lnSpc>
                <a:spcPct val="150000"/>
              </a:lnSpc>
              <a:spcBef>
                <a:spcPts val="1200"/>
              </a:spcBef>
              <a:spcAft>
                <a:spcPts val="0"/>
              </a:spcAft>
              <a:buClrTx/>
              <a:buSzTx/>
              <a:tabLst/>
              <a:defRPr/>
            </a:pPr>
            <a:endParaRPr kumimoji="0" lang="zh-CN" altLang="en-US" sz="2400" b="0" i="0" u="none" strike="noStrike" kern="1200" cap="none" spc="0" normalizeH="0" baseline="0" noProof="0" dirty="0">
              <a:ln>
                <a:noFill/>
              </a:ln>
              <a:solidFill>
                <a:srgbClr val="003F43"/>
              </a:solidFill>
              <a:effectLst/>
              <a:uLnTx/>
              <a:uFillTx/>
              <a:latin typeface="思源黑体 CN Bold" panose="020B0800000000000000" pitchFamily="34" charset="-122"/>
              <a:ea typeface="思源黑体 CN Bold" panose="020B0800000000000000" pitchFamily="34" charset="-122"/>
              <a:cs typeface="Open Sans" panose="020B0606030504020204" pitchFamily="34" charset="0"/>
            </a:endParaRPr>
          </a:p>
        </p:txBody>
      </p:sp>
      <p:pic>
        <p:nvPicPr>
          <p:cNvPr id="3" name="图片 2">
            <a:extLst>
              <a:ext uri="{FF2B5EF4-FFF2-40B4-BE49-F238E27FC236}">
                <a16:creationId xmlns:a16="http://schemas.microsoft.com/office/drawing/2014/main" id="{F9D7A2E1-5A5A-72D0-49A1-BBDA44ECE749}"/>
              </a:ext>
            </a:extLst>
          </p:cNvPr>
          <p:cNvPicPr>
            <a:picLocks noChangeAspect="1"/>
          </p:cNvPicPr>
          <p:nvPr/>
        </p:nvPicPr>
        <p:blipFill>
          <a:blip r:embed="rId6"/>
          <a:stretch>
            <a:fillRect/>
          </a:stretch>
        </p:blipFill>
        <p:spPr>
          <a:xfrm>
            <a:off x="5443585" y="1772126"/>
            <a:ext cx="1958457" cy="2740026"/>
          </a:xfrm>
          <a:prstGeom prst="rect">
            <a:avLst/>
          </a:prstGeom>
        </p:spPr>
      </p:pic>
      <p:sp>
        <p:nvSpPr>
          <p:cNvPr id="4" name="文本框 3">
            <a:extLst>
              <a:ext uri="{FF2B5EF4-FFF2-40B4-BE49-F238E27FC236}">
                <a16:creationId xmlns:a16="http://schemas.microsoft.com/office/drawing/2014/main" id="{F364BCEF-9720-824C-7DEA-82FD1F4FDCF9}"/>
              </a:ext>
            </a:extLst>
          </p:cNvPr>
          <p:cNvSpPr txBox="1"/>
          <p:nvPr/>
        </p:nvSpPr>
        <p:spPr>
          <a:xfrm>
            <a:off x="1737314" y="395786"/>
            <a:ext cx="6665971"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4800" spc="300" dirty="0">
                <a:solidFill>
                  <a:srgbClr val="2BB7B3"/>
                </a:solidFill>
                <a:latin typeface="思源黑体 CN Light" panose="020B0300000000000000" pitchFamily="34" charset="-122"/>
                <a:ea typeface="思源黑体 CN Light" panose="020B0300000000000000" pitchFamily="34" charset="-122"/>
              </a:rPr>
              <a:t>《</a:t>
            </a:r>
            <a:r>
              <a:rPr lang="zh-CN" altLang="en-US" sz="4800" spc="300" dirty="0">
                <a:solidFill>
                  <a:srgbClr val="2BB7B3"/>
                </a:solidFill>
                <a:latin typeface="思源黑体 CN Light" panose="020B0300000000000000" pitchFamily="34" charset="-122"/>
                <a:ea typeface="思源黑体 CN Light" panose="020B0300000000000000" pitchFamily="34" charset="-122"/>
              </a:rPr>
              <a:t>传感器与运用</a:t>
            </a:r>
            <a:r>
              <a:rPr lang="en-US" altLang="zh-CN" sz="4800" spc="300" dirty="0">
                <a:solidFill>
                  <a:srgbClr val="2BB7B3"/>
                </a:solidFill>
                <a:latin typeface="思源黑体 CN Light" panose="020B0300000000000000" pitchFamily="34" charset="-122"/>
                <a:ea typeface="思源黑体 CN Light" panose="020B0300000000000000" pitchFamily="34" charset="-122"/>
              </a:rPr>
              <a:t>》</a:t>
            </a:r>
            <a:r>
              <a:rPr lang="zh-CN" altLang="en-US" sz="4800" spc="300" dirty="0">
                <a:solidFill>
                  <a:srgbClr val="2BB7B3"/>
                </a:solidFill>
                <a:latin typeface="思源黑体 CN Light" panose="020B0300000000000000" pitchFamily="34" charset="-122"/>
                <a:ea typeface="思源黑体 CN Light" panose="020B0300000000000000" pitchFamily="34" charset="-122"/>
              </a:rPr>
              <a:t>收获</a:t>
            </a:r>
            <a:endParaRPr kumimoji="0" lang="en-US" altLang="zh-CN" sz="4800" b="0" i="0" u="none" strike="noStrike" kern="1200" cap="none" spc="300" normalizeH="0" baseline="0" noProof="0" dirty="0">
              <a:ln>
                <a:noFill/>
              </a:ln>
              <a:solidFill>
                <a:srgbClr val="2BB7B3"/>
              </a:solidFill>
              <a:effectLst/>
              <a:uLnTx/>
              <a:uFillTx/>
              <a:latin typeface="思源黑体 CN Light" panose="020B0300000000000000" pitchFamily="34" charset="-122"/>
              <a:ea typeface="思源黑体 CN Light" panose="020B0300000000000000" pitchFamily="34" charset="-122"/>
            </a:endParaRPr>
          </a:p>
        </p:txBody>
      </p:sp>
    </p:spTree>
    <p:extLst>
      <p:ext uri="{BB962C8B-B14F-4D97-AF65-F5344CB8AC3E}">
        <p14:creationId xmlns:p14="http://schemas.microsoft.com/office/powerpoint/2010/main" val="400680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8F3E32-0354-CB88-CEE4-94CC1627375B}"/>
            </a:ext>
          </a:extLst>
        </p:cNvPr>
        <p:cNvGrpSpPr/>
        <p:nvPr/>
      </p:nvGrpSpPr>
      <p:grpSpPr>
        <a:xfrm>
          <a:off x="0" y="0"/>
          <a:ext cx="0" cy="0"/>
          <a:chOff x="0" y="0"/>
          <a:chExt cx="0" cy="0"/>
        </a:xfrm>
      </p:grpSpPr>
      <p:sp>
        <p:nvSpPr>
          <p:cNvPr id="11" name="任意多边形: 形状 10">
            <a:extLst>
              <a:ext uri="{FF2B5EF4-FFF2-40B4-BE49-F238E27FC236}">
                <a16:creationId xmlns:a16="http://schemas.microsoft.com/office/drawing/2014/main" id="{ABF13188-03D3-4A15-0251-19425F5A5086}"/>
              </a:ext>
            </a:extLst>
          </p:cNvPr>
          <p:cNvSpPr/>
          <p:nvPr/>
        </p:nvSpPr>
        <p:spPr>
          <a:xfrm>
            <a:off x="5017162" y="2641857"/>
            <a:ext cx="7174838" cy="4216143"/>
          </a:xfrm>
          <a:custGeom>
            <a:avLst/>
            <a:gdLst>
              <a:gd name="connsiteX0" fmla="*/ 7174838 w 7174838"/>
              <a:gd name="connsiteY0" fmla="*/ 0 h 4216143"/>
              <a:gd name="connsiteX1" fmla="*/ 7174838 w 7174838"/>
              <a:gd name="connsiteY1" fmla="*/ 4216143 h 4216143"/>
              <a:gd name="connsiteX2" fmla="*/ 0 w 7174838"/>
              <a:gd name="connsiteY2" fmla="*/ 4216143 h 4216143"/>
              <a:gd name="connsiteX3" fmla="*/ 14784 w 7174838"/>
              <a:gd name="connsiteY3" fmla="*/ 4173405 h 4216143"/>
              <a:gd name="connsiteX4" fmla="*/ 1444696 w 7174838"/>
              <a:gd name="connsiteY4" fmla="*/ 2786670 h 4216143"/>
              <a:gd name="connsiteX5" fmla="*/ 4847653 w 7174838"/>
              <a:gd name="connsiteY5" fmla="*/ 1976442 h 4216143"/>
              <a:gd name="connsiteX6" fmla="*/ 7110594 w 7174838"/>
              <a:gd name="connsiteY6" fmla="*/ 57424 h 4216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74838" h="4216143">
                <a:moveTo>
                  <a:pt x="7174838" y="0"/>
                </a:moveTo>
                <a:lnTo>
                  <a:pt x="7174838" y="4216143"/>
                </a:lnTo>
                <a:lnTo>
                  <a:pt x="0" y="4216143"/>
                </a:lnTo>
                <a:lnTo>
                  <a:pt x="14784" y="4173405"/>
                </a:lnTo>
                <a:cubicBezTo>
                  <a:pt x="214916" y="3712072"/>
                  <a:pt x="900927" y="3094364"/>
                  <a:pt x="1444696" y="2786670"/>
                </a:cubicBezTo>
                <a:cubicBezTo>
                  <a:pt x="2235633" y="2339116"/>
                  <a:pt x="3850301" y="2474153"/>
                  <a:pt x="4847653" y="1976442"/>
                </a:cubicBezTo>
                <a:cubicBezTo>
                  <a:pt x="5658002" y="1572052"/>
                  <a:pt x="6561317" y="564014"/>
                  <a:pt x="7110594" y="57424"/>
                </a:cubicBezTo>
                <a:close/>
              </a:path>
            </a:pathLst>
          </a:custGeom>
          <a:solidFill>
            <a:srgbClr val="F2F2F2"/>
          </a:solidFill>
          <a:ln w="15283"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6" name="文本框 5">
            <a:extLst>
              <a:ext uri="{FF2B5EF4-FFF2-40B4-BE49-F238E27FC236}">
                <a16:creationId xmlns:a16="http://schemas.microsoft.com/office/drawing/2014/main" id="{B39BBEFE-1297-DE1F-C903-F48B8E465E4D}"/>
              </a:ext>
            </a:extLst>
          </p:cNvPr>
          <p:cNvSpPr txBox="1"/>
          <p:nvPr/>
        </p:nvSpPr>
        <p:spPr>
          <a:xfrm>
            <a:off x="515938" y="564600"/>
            <a:ext cx="1492716" cy="830997"/>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zh-CN" altLang="en-US" sz="4800" spc="300" dirty="0">
                <a:solidFill>
                  <a:srgbClr val="2BB7B3"/>
                </a:solidFill>
                <a:latin typeface="思源黑体 CN Bold" panose="020B0800000000000000" pitchFamily="34" charset="-122"/>
                <a:ea typeface="思源黑体 CN Bold" panose="020B0800000000000000" pitchFamily="34" charset="-122"/>
              </a:rPr>
              <a:t>收获</a:t>
            </a:r>
            <a:endParaRPr kumimoji="0" lang="en-US" altLang="zh-CN" sz="4800" b="0" i="0" u="none" strike="noStrike" kern="1200" cap="none" spc="300" normalizeH="0" baseline="0" noProof="0" dirty="0">
              <a:ln>
                <a:noFill/>
              </a:ln>
              <a:solidFill>
                <a:srgbClr val="2BB7B3"/>
              </a:solidFill>
              <a:effectLst/>
              <a:uLnTx/>
              <a:uFillTx/>
              <a:latin typeface="思源黑体 CN Bold" panose="020B0800000000000000" pitchFamily="34" charset="-122"/>
              <a:ea typeface="思源黑体 CN Bold" panose="020B0800000000000000" pitchFamily="34" charset="-122"/>
            </a:endParaRPr>
          </a:p>
        </p:txBody>
      </p:sp>
      <p:sp>
        <p:nvSpPr>
          <p:cNvPr id="14" name="文本框 13">
            <a:extLst>
              <a:ext uri="{FF2B5EF4-FFF2-40B4-BE49-F238E27FC236}">
                <a16:creationId xmlns:a16="http://schemas.microsoft.com/office/drawing/2014/main" id="{E37B213A-D3BF-5522-B6F1-D9B6C99943C8}"/>
              </a:ext>
            </a:extLst>
          </p:cNvPr>
          <p:cNvSpPr txBox="1"/>
          <p:nvPr/>
        </p:nvSpPr>
        <p:spPr>
          <a:xfrm>
            <a:off x="515938" y="1590520"/>
            <a:ext cx="10824665" cy="4506170"/>
          </a:xfrm>
          <a:prstGeom prst="rect">
            <a:avLst/>
          </a:prstGeom>
          <a:noFill/>
        </p:spPr>
        <p:txBody>
          <a:bodyPr wrap="square" rtlCol="0">
            <a:spAutoFit/>
          </a:bodyPr>
          <a:lstStyle/>
          <a:p>
            <a:pPr lvl="0">
              <a:lnSpc>
                <a:spcPct val="150000"/>
              </a:lnSpc>
              <a:spcBef>
                <a:spcPts val="1200"/>
              </a:spcBef>
              <a:defRPr/>
            </a:pPr>
            <a:r>
              <a:rPr lang="zh-CN" altLang="en-US" b="1" dirty="0">
                <a:latin typeface="微软雅黑" panose="020B0503020204020204" pitchFamily="34" charset="-122"/>
                <a:ea typeface="思源黑体 CN Bold" panose="020B0800000000000000"/>
                <a:cs typeface="Open Sans" panose="020B0606030504020204" pitchFamily="34" charset="0"/>
              </a:rPr>
              <a:t>课堂知识讨论和提问收获：</a:t>
            </a:r>
            <a:endParaRPr lang="en-US" altLang="zh-CN" b="1" dirty="0">
              <a:latin typeface="微软雅黑" panose="020B0503020204020204" pitchFamily="34" charset="-122"/>
              <a:ea typeface="思源黑体 CN Bold" panose="020B0800000000000000"/>
              <a:cs typeface="Open Sans" panose="020B0606030504020204" pitchFamily="34" charset="0"/>
            </a:endParaRPr>
          </a:p>
          <a:p>
            <a:pPr lvl="0">
              <a:lnSpc>
                <a:spcPct val="150000"/>
              </a:lnSpc>
              <a:spcBef>
                <a:spcPts val="1200"/>
              </a:spcBef>
              <a:defRPr/>
            </a:pPr>
            <a:r>
              <a:rPr lang="zh-CN" altLang="en-US" dirty="0">
                <a:solidFill>
                  <a:srgbClr val="06383C"/>
                </a:solidFill>
                <a:latin typeface="微软雅黑" panose="020B0503020204020204" pitchFamily="34" charset="-122"/>
                <a:ea typeface="思源黑体 CN Bold" panose="020B0800000000000000"/>
                <a:cs typeface="Open Sans" panose="020B0606030504020204" pitchFamily="34" charset="0"/>
              </a:rPr>
              <a:t>       课堂讨论环节充分调动了</a:t>
            </a:r>
            <a:r>
              <a:rPr lang="zh-CN" altLang="en-US" b="1" dirty="0">
                <a:solidFill>
                  <a:srgbClr val="06383C"/>
                </a:solidFill>
                <a:latin typeface="微软雅黑" panose="020B0503020204020204" pitchFamily="34" charset="-122"/>
                <a:ea typeface="思源黑体 CN Bold" panose="020B0800000000000000"/>
                <a:cs typeface="Open Sans" panose="020B0606030504020204" pitchFamily="34" charset="0"/>
              </a:rPr>
              <a:t>课堂积极性</a:t>
            </a:r>
            <a:r>
              <a:rPr lang="zh-CN" altLang="en-US" dirty="0">
                <a:solidFill>
                  <a:srgbClr val="06383C"/>
                </a:solidFill>
                <a:latin typeface="微软雅黑" panose="020B0503020204020204" pitchFamily="34" charset="-122"/>
                <a:ea typeface="思源黑体 CN Bold" panose="020B0800000000000000"/>
                <a:cs typeface="Open Sans" panose="020B0606030504020204" pitchFamily="34" charset="0"/>
              </a:rPr>
              <a:t>。在摩擦电传感器的课堂讨论中，涉及到一个关于室外辨别风雨的例子让我印象深刻。我们小组一开始的提出了一种利用不同面来接收检测雨水。在和老师的讨论和引导下，得出了利用斜面来接收的更好的设计。这种开放式的教学方法通过大家</a:t>
            </a:r>
            <a:r>
              <a:rPr lang="zh-CN" altLang="en-US" b="1" dirty="0">
                <a:solidFill>
                  <a:srgbClr val="06383C"/>
                </a:solidFill>
                <a:latin typeface="微软雅黑" panose="020B0503020204020204" pitchFamily="34" charset="-122"/>
                <a:ea typeface="思源黑体 CN Bold" panose="020B0800000000000000"/>
                <a:cs typeface="Open Sans" panose="020B0606030504020204" pitchFamily="34" charset="0"/>
              </a:rPr>
              <a:t>多角度</a:t>
            </a:r>
            <a:r>
              <a:rPr lang="zh-CN" altLang="en-US" dirty="0">
                <a:solidFill>
                  <a:srgbClr val="06383C"/>
                </a:solidFill>
                <a:latin typeface="微软雅黑" panose="020B0503020204020204" pitchFamily="34" charset="-122"/>
                <a:ea typeface="思源黑体 CN Bold" panose="020B0800000000000000"/>
                <a:cs typeface="Open Sans" panose="020B0606030504020204" pitchFamily="34" charset="0"/>
              </a:rPr>
              <a:t>的思考去寻找答案，更好的掌握了课堂所教的知识，也锻炼了</a:t>
            </a:r>
            <a:r>
              <a:rPr lang="zh-CN" altLang="en-US" b="1" dirty="0">
                <a:solidFill>
                  <a:srgbClr val="06383C"/>
                </a:solidFill>
                <a:latin typeface="微软雅黑" panose="020B0503020204020204" pitchFamily="34" charset="-122"/>
                <a:ea typeface="思源黑体 CN Bold" panose="020B0800000000000000"/>
                <a:cs typeface="Open Sans" panose="020B0606030504020204" pitchFamily="34" charset="0"/>
              </a:rPr>
              <a:t>团队合作</a:t>
            </a:r>
            <a:r>
              <a:rPr lang="zh-CN" altLang="en-US" dirty="0">
                <a:solidFill>
                  <a:srgbClr val="06383C"/>
                </a:solidFill>
                <a:latin typeface="微软雅黑" panose="020B0503020204020204" pitchFamily="34" charset="-122"/>
                <a:ea typeface="思源黑体 CN Bold" panose="020B0800000000000000"/>
                <a:cs typeface="Open Sans" panose="020B0606030504020204" pitchFamily="34" charset="0"/>
              </a:rPr>
              <a:t>的能力。</a:t>
            </a:r>
            <a:endParaRPr lang="en-US" altLang="zh-CN" dirty="0">
              <a:solidFill>
                <a:srgbClr val="06383C"/>
              </a:solidFill>
              <a:latin typeface="微软雅黑" panose="020B0503020204020204" pitchFamily="34" charset="-122"/>
              <a:ea typeface="思源黑体 CN Bold" panose="020B0800000000000000"/>
              <a:cs typeface="Open Sans" panose="020B0606030504020204" pitchFamily="34" charset="0"/>
            </a:endParaRPr>
          </a:p>
          <a:p>
            <a:pPr lvl="0">
              <a:lnSpc>
                <a:spcPct val="150000"/>
              </a:lnSpc>
              <a:spcBef>
                <a:spcPts val="1200"/>
              </a:spcBef>
              <a:defRPr/>
            </a:pPr>
            <a:r>
              <a:rPr lang="zh-CN" altLang="en-US" dirty="0">
                <a:solidFill>
                  <a:srgbClr val="06383C"/>
                </a:solidFill>
                <a:latin typeface="微软雅黑" panose="020B0503020204020204" pitchFamily="34" charset="-122"/>
                <a:ea typeface="思源黑体 CN Bold" panose="020B0800000000000000"/>
                <a:cs typeface="Open Sans" panose="020B0606030504020204" pitchFamily="34" charset="0"/>
              </a:rPr>
              <a:t>       老师的课堂提问环节推动自己和同学的进一步思考，加深对传感器技术的理解。尤其是要求用</a:t>
            </a:r>
            <a:r>
              <a:rPr lang="zh-CN" altLang="en-US" b="1" dirty="0">
                <a:solidFill>
                  <a:srgbClr val="06383C"/>
                </a:solidFill>
                <a:latin typeface="微软雅黑" panose="020B0503020204020204" pitchFamily="34" charset="-122"/>
                <a:ea typeface="思源黑体 CN Bold" panose="020B0800000000000000"/>
                <a:cs typeface="Open Sans" panose="020B0606030504020204" pitchFamily="34" charset="0"/>
              </a:rPr>
              <a:t>自己的语言来表达</a:t>
            </a:r>
            <a:r>
              <a:rPr lang="zh-CN" altLang="en-US" dirty="0">
                <a:solidFill>
                  <a:srgbClr val="06383C"/>
                </a:solidFill>
                <a:latin typeface="微软雅黑" panose="020B0503020204020204" pitchFamily="34" charset="-122"/>
                <a:ea typeface="思源黑体 CN Bold" panose="020B0800000000000000"/>
                <a:cs typeface="Open Sans" panose="020B0606030504020204" pitchFamily="34" charset="0"/>
              </a:rPr>
              <a:t>，确保了知识是经过自己的理解和思考。在学习</a:t>
            </a:r>
            <a:r>
              <a:rPr lang="zh-CN" altLang="en-US" b="1" dirty="0">
                <a:solidFill>
                  <a:srgbClr val="06383C"/>
                </a:solidFill>
                <a:latin typeface="微软雅黑" panose="020B0503020204020204" pitchFamily="34" charset="-122"/>
                <a:ea typeface="思源黑体 CN Bold" panose="020B0800000000000000"/>
                <a:cs typeface="Open Sans" panose="020B0606030504020204" pitchFamily="34" charset="0"/>
              </a:rPr>
              <a:t>核磁共振技术</a:t>
            </a:r>
            <a:r>
              <a:rPr lang="zh-CN" altLang="en-US" dirty="0">
                <a:solidFill>
                  <a:srgbClr val="06383C"/>
                </a:solidFill>
                <a:latin typeface="微软雅黑" panose="020B0503020204020204" pitchFamily="34" charset="-122"/>
                <a:ea typeface="思源黑体 CN Bold" panose="020B0800000000000000"/>
                <a:cs typeface="Open Sans" panose="020B0606030504020204" pitchFamily="34" charset="0"/>
              </a:rPr>
              <a:t>中，老师提问了如何测试</a:t>
            </a:r>
            <a:r>
              <a:rPr lang="zh-CN" altLang="en-US" b="1" dirty="0">
                <a:solidFill>
                  <a:srgbClr val="06383C"/>
                </a:solidFill>
                <a:latin typeface="微软雅黑" panose="020B0503020204020204" pitchFamily="34" charset="-122"/>
                <a:ea typeface="思源黑体 CN Bold" panose="020B0800000000000000"/>
                <a:cs typeface="Open Sans" panose="020B0606030504020204" pitchFamily="34" charset="0"/>
              </a:rPr>
              <a:t>纵向驰豫</a:t>
            </a:r>
            <a:r>
              <a:rPr lang="en-US" altLang="zh-CN" b="1" dirty="0">
                <a:solidFill>
                  <a:srgbClr val="06383C"/>
                </a:solidFill>
                <a:latin typeface="微软雅黑" panose="020B0503020204020204" pitchFamily="34" charset="-122"/>
                <a:ea typeface="思源黑体 CN Bold" panose="020B0800000000000000"/>
                <a:cs typeface="Open Sans" panose="020B0606030504020204" pitchFamily="34" charset="0"/>
              </a:rPr>
              <a:t>T1</a:t>
            </a:r>
            <a:r>
              <a:rPr lang="zh-CN" altLang="en-US" dirty="0">
                <a:solidFill>
                  <a:srgbClr val="06383C"/>
                </a:solidFill>
                <a:latin typeface="微软雅黑" panose="020B0503020204020204" pitchFamily="34" charset="-122"/>
                <a:ea typeface="思源黑体 CN Bold" panose="020B0800000000000000"/>
                <a:cs typeface="Open Sans" panose="020B0606030504020204" pitchFamily="34" charset="0"/>
              </a:rPr>
              <a:t>的课堂问题。我一开始想到了解答，但是因为对于</a:t>
            </a:r>
            <a:r>
              <a:rPr lang="en-US" altLang="zh-CN" dirty="0">
                <a:solidFill>
                  <a:srgbClr val="06383C"/>
                </a:solidFill>
                <a:latin typeface="微软雅黑" panose="020B0503020204020204" pitchFamily="34" charset="-122"/>
                <a:ea typeface="思源黑体 CN Bold" panose="020B0800000000000000"/>
                <a:cs typeface="Open Sans" panose="020B0606030504020204" pitchFamily="34" charset="0"/>
              </a:rPr>
              <a:t>T2</a:t>
            </a:r>
            <a:r>
              <a:rPr lang="zh-CN" altLang="en-US" dirty="0">
                <a:solidFill>
                  <a:srgbClr val="06383C"/>
                </a:solidFill>
                <a:latin typeface="微软雅黑" panose="020B0503020204020204" pitchFamily="34" charset="-122"/>
                <a:ea typeface="思源黑体 CN Bold" panose="020B0800000000000000"/>
                <a:cs typeface="Open Sans" panose="020B0606030504020204" pitchFamily="34" charset="0"/>
              </a:rPr>
              <a:t>横向驰豫存在的影响有些不解，于是提出了疑问。在老师的分析解答后，更好的理解了其中的原理。通过与老师直接的互动，和对提问的思考和讲解，我对多种传感器技术和应用都有了很好的理解。</a:t>
            </a:r>
          </a:p>
        </p:txBody>
      </p:sp>
      <p:pic>
        <p:nvPicPr>
          <p:cNvPr id="8" name="图形 7">
            <a:extLst>
              <a:ext uri="{FF2B5EF4-FFF2-40B4-BE49-F238E27FC236}">
                <a16:creationId xmlns:a16="http://schemas.microsoft.com/office/drawing/2014/main" id="{F7B9CBE8-6D0B-DF5B-3490-18D275F96D0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18952" y="469432"/>
            <a:ext cx="3057110" cy="561730"/>
          </a:xfrm>
          <a:prstGeom prst="rect">
            <a:avLst/>
          </a:prstGeom>
        </p:spPr>
      </p:pic>
    </p:spTree>
    <p:extLst>
      <p:ext uri="{BB962C8B-B14F-4D97-AF65-F5344CB8AC3E}">
        <p14:creationId xmlns:p14="http://schemas.microsoft.com/office/powerpoint/2010/main" val="2179902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3C8FAB-F01C-B5AF-23C2-0AEF7ABE6145}"/>
            </a:ext>
          </a:extLst>
        </p:cNvPr>
        <p:cNvGrpSpPr/>
        <p:nvPr/>
      </p:nvGrpSpPr>
      <p:grpSpPr>
        <a:xfrm>
          <a:off x="0" y="0"/>
          <a:ext cx="0" cy="0"/>
          <a:chOff x="0" y="0"/>
          <a:chExt cx="0" cy="0"/>
        </a:xfrm>
      </p:grpSpPr>
      <p:sp>
        <p:nvSpPr>
          <p:cNvPr id="11" name="任意多边形: 形状 10">
            <a:extLst>
              <a:ext uri="{FF2B5EF4-FFF2-40B4-BE49-F238E27FC236}">
                <a16:creationId xmlns:a16="http://schemas.microsoft.com/office/drawing/2014/main" id="{19DFFC12-6507-3EFE-3715-527181109F4A}"/>
              </a:ext>
            </a:extLst>
          </p:cNvPr>
          <p:cNvSpPr/>
          <p:nvPr/>
        </p:nvSpPr>
        <p:spPr>
          <a:xfrm>
            <a:off x="5017162" y="2641857"/>
            <a:ext cx="7174838" cy="4216143"/>
          </a:xfrm>
          <a:custGeom>
            <a:avLst/>
            <a:gdLst>
              <a:gd name="connsiteX0" fmla="*/ 7174838 w 7174838"/>
              <a:gd name="connsiteY0" fmla="*/ 0 h 4216143"/>
              <a:gd name="connsiteX1" fmla="*/ 7174838 w 7174838"/>
              <a:gd name="connsiteY1" fmla="*/ 4216143 h 4216143"/>
              <a:gd name="connsiteX2" fmla="*/ 0 w 7174838"/>
              <a:gd name="connsiteY2" fmla="*/ 4216143 h 4216143"/>
              <a:gd name="connsiteX3" fmla="*/ 14784 w 7174838"/>
              <a:gd name="connsiteY3" fmla="*/ 4173405 h 4216143"/>
              <a:gd name="connsiteX4" fmla="*/ 1444696 w 7174838"/>
              <a:gd name="connsiteY4" fmla="*/ 2786670 h 4216143"/>
              <a:gd name="connsiteX5" fmla="*/ 4847653 w 7174838"/>
              <a:gd name="connsiteY5" fmla="*/ 1976442 h 4216143"/>
              <a:gd name="connsiteX6" fmla="*/ 7110594 w 7174838"/>
              <a:gd name="connsiteY6" fmla="*/ 57424 h 4216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74838" h="4216143">
                <a:moveTo>
                  <a:pt x="7174838" y="0"/>
                </a:moveTo>
                <a:lnTo>
                  <a:pt x="7174838" y="4216143"/>
                </a:lnTo>
                <a:lnTo>
                  <a:pt x="0" y="4216143"/>
                </a:lnTo>
                <a:lnTo>
                  <a:pt x="14784" y="4173405"/>
                </a:lnTo>
                <a:cubicBezTo>
                  <a:pt x="214916" y="3712072"/>
                  <a:pt x="900927" y="3094364"/>
                  <a:pt x="1444696" y="2786670"/>
                </a:cubicBezTo>
                <a:cubicBezTo>
                  <a:pt x="2235633" y="2339116"/>
                  <a:pt x="3850301" y="2474153"/>
                  <a:pt x="4847653" y="1976442"/>
                </a:cubicBezTo>
                <a:cubicBezTo>
                  <a:pt x="5658002" y="1572052"/>
                  <a:pt x="6561317" y="564014"/>
                  <a:pt x="7110594" y="57424"/>
                </a:cubicBezTo>
                <a:close/>
              </a:path>
            </a:pathLst>
          </a:custGeom>
          <a:solidFill>
            <a:srgbClr val="F2F2F2"/>
          </a:solidFill>
          <a:ln w="15283"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6" name="文本框 5">
            <a:extLst>
              <a:ext uri="{FF2B5EF4-FFF2-40B4-BE49-F238E27FC236}">
                <a16:creationId xmlns:a16="http://schemas.microsoft.com/office/drawing/2014/main" id="{7AE9B95C-8F10-69E1-A31B-F64380E69E08}"/>
              </a:ext>
            </a:extLst>
          </p:cNvPr>
          <p:cNvSpPr txBox="1"/>
          <p:nvPr/>
        </p:nvSpPr>
        <p:spPr>
          <a:xfrm>
            <a:off x="515938" y="564600"/>
            <a:ext cx="1492716" cy="830997"/>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zh-CN" altLang="en-US" sz="4800" spc="300" dirty="0">
                <a:solidFill>
                  <a:srgbClr val="2BB7B3"/>
                </a:solidFill>
                <a:latin typeface="思源黑体 CN Bold" panose="020B0800000000000000" pitchFamily="34" charset="-122"/>
                <a:ea typeface="思源黑体 CN Bold" panose="020B0800000000000000" pitchFamily="34" charset="-122"/>
              </a:rPr>
              <a:t>收获</a:t>
            </a:r>
            <a:endParaRPr kumimoji="0" lang="en-US" altLang="zh-CN" sz="4800" b="0" i="0" u="none" strike="noStrike" kern="1200" cap="none" spc="300" normalizeH="0" baseline="0" noProof="0" dirty="0">
              <a:ln>
                <a:noFill/>
              </a:ln>
              <a:solidFill>
                <a:srgbClr val="2BB7B3"/>
              </a:solidFill>
              <a:effectLst/>
              <a:uLnTx/>
              <a:uFillTx/>
              <a:latin typeface="思源黑体 CN Bold" panose="020B0800000000000000" pitchFamily="34" charset="-122"/>
              <a:ea typeface="思源黑体 CN Bold" panose="020B0800000000000000" pitchFamily="34" charset="-122"/>
            </a:endParaRPr>
          </a:p>
        </p:txBody>
      </p:sp>
      <p:sp>
        <p:nvSpPr>
          <p:cNvPr id="14" name="文本框 13">
            <a:extLst>
              <a:ext uri="{FF2B5EF4-FFF2-40B4-BE49-F238E27FC236}">
                <a16:creationId xmlns:a16="http://schemas.microsoft.com/office/drawing/2014/main" id="{AC9B6413-15B3-A0DA-7100-BF1A4A669D34}"/>
              </a:ext>
            </a:extLst>
          </p:cNvPr>
          <p:cNvSpPr txBox="1"/>
          <p:nvPr/>
        </p:nvSpPr>
        <p:spPr>
          <a:xfrm>
            <a:off x="515938" y="1591413"/>
            <a:ext cx="8832397" cy="3675173"/>
          </a:xfrm>
          <a:prstGeom prst="rect">
            <a:avLst/>
          </a:prstGeom>
          <a:noFill/>
        </p:spPr>
        <p:txBody>
          <a:bodyPr wrap="square" rtlCol="0">
            <a:spAutoFit/>
          </a:bodyPr>
          <a:lstStyle/>
          <a:p>
            <a:pPr lvl="0">
              <a:lnSpc>
                <a:spcPct val="150000"/>
              </a:lnSpc>
              <a:spcBef>
                <a:spcPts val="1200"/>
              </a:spcBef>
              <a:defRPr/>
            </a:pPr>
            <a:r>
              <a:rPr lang="en-US" altLang="zh-CN" b="1" dirty="0">
                <a:latin typeface="微软雅黑" panose="020B0503020204020204" pitchFamily="34" charset="-122"/>
                <a:ea typeface="思源黑体 CN Bold" panose="020B0800000000000000"/>
                <a:cs typeface="Open Sans" panose="020B0606030504020204" pitchFamily="34" charset="0"/>
              </a:rPr>
              <a:t>Slides</a:t>
            </a:r>
            <a:r>
              <a:rPr lang="zh-CN" altLang="en-US" b="1" dirty="0">
                <a:latin typeface="微软雅黑" panose="020B0503020204020204" pitchFamily="34" charset="-122"/>
                <a:ea typeface="思源黑体 CN Bold" panose="020B0800000000000000"/>
                <a:cs typeface="Open Sans" panose="020B0606030504020204" pitchFamily="34" charset="0"/>
              </a:rPr>
              <a:t>制作与演讲能力提升：</a:t>
            </a:r>
            <a:endParaRPr lang="en-US" altLang="zh-CN" b="1" dirty="0">
              <a:latin typeface="微软雅黑" panose="020B0503020204020204" pitchFamily="34" charset="-122"/>
              <a:ea typeface="思源黑体 CN Bold" panose="020B0800000000000000"/>
              <a:cs typeface="Open Sans" panose="020B0606030504020204" pitchFamily="34" charset="0"/>
            </a:endParaRPr>
          </a:p>
          <a:p>
            <a:pPr lvl="0">
              <a:lnSpc>
                <a:spcPct val="150000"/>
              </a:lnSpc>
              <a:spcBef>
                <a:spcPts val="1200"/>
              </a:spcBef>
              <a:defRPr/>
            </a:pPr>
            <a:r>
              <a:rPr lang="zh-CN" altLang="en-US" dirty="0">
                <a:solidFill>
                  <a:srgbClr val="06383C"/>
                </a:solidFill>
                <a:latin typeface="微软雅黑" panose="020B0503020204020204" pitchFamily="34" charset="-122"/>
                <a:ea typeface="思源黑体 CN Bold" panose="020B0800000000000000"/>
                <a:cs typeface="Open Sans" panose="020B0606030504020204" pitchFamily="34" charset="0"/>
              </a:rPr>
              <a:t>       第一次作业讲评时，由于对内容和形式的不熟悉，我的</a:t>
            </a:r>
            <a:r>
              <a:rPr lang="en-US" altLang="zh-CN" dirty="0">
                <a:solidFill>
                  <a:srgbClr val="06383C"/>
                </a:solidFill>
                <a:latin typeface="微软雅黑" panose="020B0503020204020204" pitchFamily="34" charset="-122"/>
                <a:ea typeface="思源黑体 CN Bold" panose="020B0800000000000000"/>
                <a:cs typeface="Open Sans" panose="020B0606030504020204" pitchFamily="34" charset="0"/>
              </a:rPr>
              <a:t>slides</a:t>
            </a:r>
            <a:r>
              <a:rPr lang="zh-CN" altLang="en-US" dirty="0">
                <a:solidFill>
                  <a:srgbClr val="06383C"/>
                </a:solidFill>
                <a:latin typeface="微软雅黑" panose="020B0503020204020204" pitchFamily="34" charset="-122"/>
                <a:ea typeface="思源黑体 CN Bold" panose="020B0800000000000000"/>
                <a:cs typeface="Open Sans" panose="020B0606030504020204" pitchFamily="34" charset="0"/>
              </a:rPr>
              <a:t>较为粗糙，且没有很好地回答关键问题。在演示过程中，我也未能清晰地阐述自己工作的亮点，比如我设计的智能马桶，利用</a:t>
            </a:r>
            <a:r>
              <a:rPr lang="zh-CN" altLang="en-US" b="1" dirty="0">
                <a:solidFill>
                  <a:srgbClr val="06383C"/>
                </a:solidFill>
                <a:latin typeface="微软雅黑" panose="020B0503020204020204" pitchFamily="34" charset="-122"/>
                <a:ea typeface="思源黑体 CN Bold" panose="020B0800000000000000"/>
                <a:cs typeface="Open Sans" panose="020B0606030504020204" pitchFamily="34" charset="0"/>
              </a:rPr>
              <a:t>应变传感器</a:t>
            </a:r>
            <a:r>
              <a:rPr lang="zh-CN" altLang="en-US" dirty="0">
                <a:solidFill>
                  <a:srgbClr val="06383C"/>
                </a:solidFill>
                <a:latin typeface="微软雅黑" panose="020B0503020204020204" pitchFamily="34" charset="-122"/>
                <a:ea typeface="思源黑体 CN Bold" panose="020B0800000000000000"/>
                <a:cs typeface="Open Sans" panose="020B0606030504020204" pitchFamily="34" charset="0"/>
              </a:rPr>
              <a:t>的检测人体姿态的原理没有讲解清楚。当时对老师的评分不太理解。后来通过学习其他同学的内容和老师的指导，逐渐熟练和进步。接下来每一次的作业和展示都更加完善，并更</a:t>
            </a:r>
            <a:r>
              <a:rPr lang="zh-CN" altLang="en-US" b="1" dirty="0">
                <a:solidFill>
                  <a:srgbClr val="06383C"/>
                </a:solidFill>
                <a:latin typeface="微软雅黑" panose="020B0503020204020204" pitchFamily="34" charset="-122"/>
                <a:ea typeface="思源黑体 CN Bold" panose="020B0800000000000000"/>
                <a:cs typeface="Open Sans" panose="020B0606030504020204" pitchFamily="34" charset="0"/>
              </a:rPr>
              <a:t>有自信的表达</a:t>
            </a:r>
            <a:r>
              <a:rPr lang="zh-CN" altLang="en-US" dirty="0">
                <a:solidFill>
                  <a:srgbClr val="06383C"/>
                </a:solidFill>
                <a:latin typeface="微软雅黑" panose="020B0503020204020204" pitchFamily="34" charset="-122"/>
                <a:ea typeface="思源黑体 CN Bold" panose="020B0800000000000000"/>
                <a:cs typeface="Open Sans" panose="020B0606030504020204" pitchFamily="34" charset="0"/>
              </a:rPr>
              <a:t>自己的想法。</a:t>
            </a:r>
            <a:endParaRPr lang="en-US" altLang="zh-CN" dirty="0">
              <a:solidFill>
                <a:srgbClr val="06383C"/>
              </a:solidFill>
              <a:latin typeface="微软雅黑" panose="020B0503020204020204" pitchFamily="34" charset="-122"/>
              <a:ea typeface="思源黑体 CN Bold" panose="020B0800000000000000"/>
              <a:cs typeface="Open Sans" panose="020B0606030504020204" pitchFamily="34" charset="0"/>
            </a:endParaRPr>
          </a:p>
          <a:p>
            <a:pPr lvl="0">
              <a:lnSpc>
                <a:spcPct val="150000"/>
              </a:lnSpc>
              <a:spcBef>
                <a:spcPts val="1200"/>
              </a:spcBef>
              <a:defRPr/>
            </a:pPr>
            <a:r>
              <a:rPr lang="zh-CN" altLang="en-US" dirty="0">
                <a:solidFill>
                  <a:srgbClr val="06383C"/>
                </a:solidFill>
                <a:latin typeface="微软雅黑" panose="020B0503020204020204" pitchFamily="34" charset="-122"/>
                <a:ea typeface="思源黑体 CN Bold" panose="020B0800000000000000"/>
                <a:cs typeface="Open Sans" panose="020B0606030504020204" pitchFamily="34" charset="0"/>
              </a:rPr>
              <a:t>       老师对科研</a:t>
            </a:r>
            <a:r>
              <a:rPr lang="zh-CN" altLang="en-US" b="1" dirty="0">
                <a:solidFill>
                  <a:srgbClr val="06383C"/>
                </a:solidFill>
                <a:latin typeface="微软雅黑" panose="020B0503020204020204" pitchFamily="34" charset="-122"/>
                <a:ea typeface="思源黑体 CN Bold" panose="020B0800000000000000"/>
                <a:cs typeface="Open Sans" panose="020B0606030504020204" pitchFamily="34" charset="0"/>
              </a:rPr>
              <a:t>绘图</a:t>
            </a:r>
            <a:r>
              <a:rPr lang="zh-CN" altLang="en-US" dirty="0">
                <a:solidFill>
                  <a:srgbClr val="06383C"/>
                </a:solidFill>
                <a:latin typeface="微软雅黑" panose="020B0503020204020204" pitchFamily="34" charset="-122"/>
                <a:ea typeface="思源黑体 CN Bold" panose="020B0800000000000000"/>
                <a:cs typeface="Open Sans" panose="020B0606030504020204" pitchFamily="34" charset="0"/>
              </a:rPr>
              <a:t>的要求也让我受益匪浅。绘图既要</a:t>
            </a:r>
            <a:r>
              <a:rPr lang="zh-CN" altLang="en-US" b="1" dirty="0">
                <a:solidFill>
                  <a:srgbClr val="06383C"/>
                </a:solidFill>
                <a:latin typeface="微软雅黑" panose="020B0503020204020204" pitchFamily="34" charset="-122"/>
                <a:ea typeface="思源黑体 CN Bold" panose="020B0800000000000000"/>
                <a:cs typeface="Open Sans" panose="020B0606030504020204" pitchFamily="34" charset="0"/>
              </a:rPr>
              <a:t>浅显易懂</a:t>
            </a:r>
            <a:r>
              <a:rPr lang="zh-CN" altLang="en-US" dirty="0">
                <a:solidFill>
                  <a:srgbClr val="06383C"/>
                </a:solidFill>
                <a:latin typeface="微软雅黑" panose="020B0503020204020204" pitchFamily="34" charset="-122"/>
                <a:ea typeface="思源黑体 CN Bold" panose="020B0800000000000000"/>
                <a:cs typeface="Open Sans" panose="020B0606030504020204" pitchFamily="34" charset="0"/>
              </a:rPr>
              <a:t>，同时也要和讲解内容十分契合，而不是随便用</a:t>
            </a:r>
            <a:r>
              <a:rPr lang="en-US" altLang="zh-CN" dirty="0">
                <a:solidFill>
                  <a:srgbClr val="06383C"/>
                </a:solidFill>
                <a:latin typeface="微软雅黑" panose="020B0503020204020204" pitchFamily="34" charset="-122"/>
                <a:ea typeface="思源黑体 CN Bold" panose="020B0800000000000000"/>
                <a:cs typeface="Open Sans" panose="020B0606030504020204" pitchFamily="34" charset="0"/>
              </a:rPr>
              <a:t>AI</a:t>
            </a:r>
            <a:r>
              <a:rPr lang="zh-CN" altLang="en-US" dirty="0">
                <a:solidFill>
                  <a:srgbClr val="06383C"/>
                </a:solidFill>
                <a:latin typeface="微软雅黑" panose="020B0503020204020204" pitchFamily="34" charset="-122"/>
                <a:ea typeface="思源黑体 CN Bold" panose="020B0800000000000000"/>
                <a:cs typeface="Open Sans" panose="020B0606030504020204" pitchFamily="34" charset="0"/>
              </a:rPr>
              <a:t>画一个抽象难解的图。</a:t>
            </a:r>
          </a:p>
        </p:txBody>
      </p:sp>
      <p:pic>
        <p:nvPicPr>
          <p:cNvPr id="8" name="图形 7">
            <a:extLst>
              <a:ext uri="{FF2B5EF4-FFF2-40B4-BE49-F238E27FC236}">
                <a16:creationId xmlns:a16="http://schemas.microsoft.com/office/drawing/2014/main" id="{2DA40375-2A33-6D3F-5171-7D7E6B43DCF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18952" y="469432"/>
            <a:ext cx="3057110" cy="561730"/>
          </a:xfrm>
          <a:prstGeom prst="rect">
            <a:avLst/>
          </a:prstGeom>
        </p:spPr>
      </p:pic>
    </p:spTree>
    <p:extLst>
      <p:ext uri="{BB962C8B-B14F-4D97-AF65-F5344CB8AC3E}">
        <p14:creationId xmlns:p14="http://schemas.microsoft.com/office/powerpoint/2010/main" val="4140001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形状 10">
            <a:extLst>
              <a:ext uri="{FF2B5EF4-FFF2-40B4-BE49-F238E27FC236}">
                <a16:creationId xmlns:a16="http://schemas.microsoft.com/office/drawing/2014/main" id="{DE25DAF3-0044-400F-93DA-EB36B9033B9C}"/>
              </a:ext>
            </a:extLst>
          </p:cNvPr>
          <p:cNvSpPr/>
          <p:nvPr/>
        </p:nvSpPr>
        <p:spPr>
          <a:xfrm>
            <a:off x="5017162" y="2641857"/>
            <a:ext cx="7174838" cy="4216143"/>
          </a:xfrm>
          <a:custGeom>
            <a:avLst/>
            <a:gdLst>
              <a:gd name="connsiteX0" fmla="*/ 7174838 w 7174838"/>
              <a:gd name="connsiteY0" fmla="*/ 0 h 4216143"/>
              <a:gd name="connsiteX1" fmla="*/ 7174838 w 7174838"/>
              <a:gd name="connsiteY1" fmla="*/ 4216143 h 4216143"/>
              <a:gd name="connsiteX2" fmla="*/ 0 w 7174838"/>
              <a:gd name="connsiteY2" fmla="*/ 4216143 h 4216143"/>
              <a:gd name="connsiteX3" fmla="*/ 14784 w 7174838"/>
              <a:gd name="connsiteY3" fmla="*/ 4173405 h 4216143"/>
              <a:gd name="connsiteX4" fmla="*/ 1444696 w 7174838"/>
              <a:gd name="connsiteY4" fmla="*/ 2786670 h 4216143"/>
              <a:gd name="connsiteX5" fmla="*/ 4847653 w 7174838"/>
              <a:gd name="connsiteY5" fmla="*/ 1976442 h 4216143"/>
              <a:gd name="connsiteX6" fmla="*/ 7110594 w 7174838"/>
              <a:gd name="connsiteY6" fmla="*/ 57424 h 4216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74838" h="4216143">
                <a:moveTo>
                  <a:pt x="7174838" y="0"/>
                </a:moveTo>
                <a:lnTo>
                  <a:pt x="7174838" y="4216143"/>
                </a:lnTo>
                <a:lnTo>
                  <a:pt x="0" y="4216143"/>
                </a:lnTo>
                <a:lnTo>
                  <a:pt x="14784" y="4173405"/>
                </a:lnTo>
                <a:cubicBezTo>
                  <a:pt x="214916" y="3712072"/>
                  <a:pt x="900927" y="3094364"/>
                  <a:pt x="1444696" y="2786670"/>
                </a:cubicBezTo>
                <a:cubicBezTo>
                  <a:pt x="2235633" y="2339116"/>
                  <a:pt x="3850301" y="2474153"/>
                  <a:pt x="4847653" y="1976442"/>
                </a:cubicBezTo>
                <a:cubicBezTo>
                  <a:pt x="5658002" y="1572052"/>
                  <a:pt x="6561317" y="564014"/>
                  <a:pt x="7110594" y="57424"/>
                </a:cubicBezTo>
                <a:close/>
              </a:path>
            </a:pathLst>
          </a:custGeom>
          <a:solidFill>
            <a:srgbClr val="F2F2F2"/>
          </a:solidFill>
          <a:ln w="15283"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6" name="文本框 5">
            <a:extLst>
              <a:ext uri="{FF2B5EF4-FFF2-40B4-BE49-F238E27FC236}">
                <a16:creationId xmlns:a16="http://schemas.microsoft.com/office/drawing/2014/main" id="{2F52A480-9A3C-4AF0-8007-3551F1D5E3AC}"/>
              </a:ext>
            </a:extLst>
          </p:cNvPr>
          <p:cNvSpPr txBox="1"/>
          <p:nvPr/>
        </p:nvSpPr>
        <p:spPr>
          <a:xfrm>
            <a:off x="515938" y="564600"/>
            <a:ext cx="1492716" cy="830997"/>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zh-CN" altLang="en-US" sz="4800" spc="300" dirty="0">
                <a:solidFill>
                  <a:srgbClr val="2BB7B3"/>
                </a:solidFill>
                <a:latin typeface="思源黑体 CN Bold" panose="020B0800000000000000" pitchFamily="34" charset="-122"/>
                <a:ea typeface="思源黑体 CN Bold" panose="020B0800000000000000" pitchFamily="34" charset="-122"/>
              </a:rPr>
              <a:t>收获</a:t>
            </a:r>
            <a:endParaRPr kumimoji="0" lang="en-US" altLang="zh-CN" sz="4800" b="0" i="0" u="none" strike="noStrike" kern="1200" cap="none" spc="300" normalizeH="0" baseline="0" noProof="0" dirty="0">
              <a:ln>
                <a:noFill/>
              </a:ln>
              <a:solidFill>
                <a:srgbClr val="2BB7B3"/>
              </a:solidFill>
              <a:effectLst/>
              <a:uLnTx/>
              <a:uFillTx/>
              <a:latin typeface="思源黑体 CN Bold" panose="020B0800000000000000" pitchFamily="34" charset="-122"/>
              <a:ea typeface="思源黑体 CN Bold" panose="020B0800000000000000" pitchFamily="34" charset="-122"/>
            </a:endParaRPr>
          </a:p>
        </p:txBody>
      </p:sp>
      <p:sp>
        <p:nvSpPr>
          <p:cNvPr id="14" name="文本框 13">
            <a:extLst>
              <a:ext uri="{FF2B5EF4-FFF2-40B4-BE49-F238E27FC236}">
                <a16:creationId xmlns:a16="http://schemas.microsoft.com/office/drawing/2014/main" id="{4A2BB1A2-A9A7-4344-AA2D-4B6ADA8CD7BE}"/>
              </a:ext>
            </a:extLst>
          </p:cNvPr>
          <p:cNvSpPr txBox="1"/>
          <p:nvPr/>
        </p:nvSpPr>
        <p:spPr>
          <a:xfrm>
            <a:off x="515938" y="1569285"/>
            <a:ext cx="8832397" cy="4090672"/>
          </a:xfrm>
          <a:prstGeom prst="rect">
            <a:avLst/>
          </a:prstGeom>
          <a:noFill/>
        </p:spPr>
        <p:txBody>
          <a:bodyPr wrap="square" rtlCol="0">
            <a:spAutoFit/>
          </a:bodyPr>
          <a:lstStyle/>
          <a:p>
            <a:pPr lvl="0">
              <a:lnSpc>
                <a:spcPct val="150000"/>
              </a:lnSpc>
              <a:spcBef>
                <a:spcPts val="1200"/>
              </a:spcBef>
              <a:defRPr/>
            </a:pPr>
            <a:r>
              <a:rPr lang="zh-CN" altLang="en-US" b="1" dirty="0">
                <a:latin typeface="微软雅黑" panose="020B0503020204020204" pitchFamily="34" charset="-122"/>
                <a:ea typeface="思源黑体 CN Bold" panose="020B0800000000000000"/>
                <a:cs typeface="Open Sans" panose="020B0606030504020204" pitchFamily="34" charset="0"/>
              </a:rPr>
              <a:t>创新思维培养：</a:t>
            </a:r>
            <a:endParaRPr lang="en-US" altLang="zh-CN" b="1" dirty="0">
              <a:latin typeface="微软雅黑" panose="020B0503020204020204" pitchFamily="34" charset="-122"/>
              <a:ea typeface="思源黑体 CN Bold" panose="020B0800000000000000"/>
              <a:cs typeface="Open Sans" panose="020B0606030504020204" pitchFamily="34" charset="0"/>
            </a:endParaRPr>
          </a:p>
          <a:p>
            <a:pPr lvl="0">
              <a:lnSpc>
                <a:spcPct val="150000"/>
              </a:lnSpc>
              <a:spcBef>
                <a:spcPts val="1200"/>
              </a:spcBef>
              <a:defRPr/>
            </a:pPr>
            <a:r>
              <a:rPr lang="zh-CN" altLang="en-US" dirty="0">
                <a:solidFill>
                  <a:srgbClr val="06383C"/>
                </a:solidFill>
                <a:latin typeface="微软雅黑" panose="020B0503020204020204" pitchFamily="34" charset="-122"/>
                <a:ea typeface="思源黑体 CN Bold" panose="020B0800000000000000"/>
                <a:cs typeface="Open Sans" panose="020B0606030504020204" pitchFamily="34" charset="0"/>
              </a:rPr>
              <a:t>       在学习过程中，老师尤其强调了</a:t>
            </a:r>
            <a:r>
              <a:rPr lang="zh-CN" altLang="en-US" b="1" dirty="0">
                <a:solidFill>
                  <a:srgbClr val="06383C"/>
                </a:solidFill>
                <a:latin typeface="微软雅黑" panose="020B0503020204020204" pitchFamily="34" charset="-122"/>
                <a:ea typeface="思源黑体 CN Bold" panose="020B0800000000000000"/>
                <a:cs typeface="Open Sans" panose="020B0606030504020204" pitchFamily="34" charset="0"/>
              </a:rPr>
              <a:t>创新思维</a:t>
            </a:r>
            <a:r>
              <a:rPr lang="zh-CN" altLang="en-US" dirty="0">
                <a:solidFill>
                  <a:srgbClr val="06383C"/>
                </a:solidFill>
                <a:latin typeface="微软雅黑" panose="020B0503020204020204" pitchFamily="34" charset="-122"/>
                <a:ea typeface="思源黑体 CN Bold" panose="020B0800000000000000"/>
                <a:cs typeface="Open Sans" panose="020B0606030504020204" pitchFamily="34" charset="0"/>
              </a:rPr>
              <a:t>在科研中的重要性。减少重复性的内容，不重复别人做过的内容。五次作业要求我们在学习到的传感器的一系列性质后，尝试将传感器与实际应用场景结合。在这个过程中我逐渐锻炼了创新能力，例如我设计摩擦电传感器来实现</a:t>
            </a:r>
            <a:r>
              <a:rPr lang="zh-CN" altLang="en-US" b="1" dirty="0">
                <a:solidFill>
                  <a:srgbClr val="06383C"/>
                </a:solidFill>
                <a:latin typeface="微软雅黑" panose="020B0503020204020204" pitchFamily="34" charset="-122"/>
                <a:ea typeface="思源黑体 CN Bold" panose="020B0800000000000000"/>
                <a:cs typeface="Open Sans" panose="020B0606030504020204" pitchFamily="34" charset="0"/>
              </a:rPr>
              <a:t>智能手表的充电方案</a:t>
            </a:r>
            <a:r>
              <a:rPr lang="zh-CN" altLang="en-US" dirty="0">
                <a:solidFill>
                  <a:srgbClr val="06383C"/>
                </a:solidFill>
                <a:latin typeface="微软雅黑" panose="020B0503020204020204" pitchFamily="34" charset="-122"/>
                <a:ea typeface="思源黑体 CN Bold" panose="020B0800000000000000"/>
                <a:cs typeface="Open Sans" panose="020B0606030504020204" pitchFamily="34" charset="0"/>
              </a:rPr>
              <a:t>得到了老师的认可。</a:t>
            </a:r>
            <a:endParaRPr lang="en-US" altLang="zh-CN" dirty="0">
              <a:solidFill>
                <a:srgbClr val="06383C"/>
              </a:solidFill>
              <a:latin typeface="微软雅黑" panose="020B0503020204020204" pitchFamily="34" charset="-122"/>
              <a:ea typeface="思源黑体 CN Bold" panose="020B0800000000000000"/>
              <a:cs typeface="Open Sans" panose="020B0606030504020204" pitchFamily="34" charset="0"/>
            </a:endParaRPr>
          </a:p>
          <a:p>
            <a:pPr lvl="0">
              <a:lnSpc>
                <a:spcPct val="150000"/>
              </a:lnSpc>
              <a:spcBef>
                <a:spcPts val="1200"/>
              </a:spcBef>
              <a:defRPr/>
            </a:pPr>
            <a:r>
              <a:rPr lang="zh-CN" altLang="en-US" dirty="0">
                <a:solidFill>
                  <a:srgbClr val="06383C"/>
                </a:solidFill>
                <a:latin typeface="微软雅黑" panose="020B0503020204020204" pitchFamily="34" charset="-122"/>
                <a:ea typeface="思源黑体 CN Bold" panose="020B0800000000000000"/>
                <a:cs typeface="Open Sans" panose="020B0606030504020204" pitchFamily="34" charset="0"/>
              </a:rPr>
              <a:t>       在参观实验室的过程中，学长和老师的介绍让我进一步了解了传感器的实际应用和前沿的科研技术。尤其是非接触式测量</a:t>
            </a:r>
            <a:r>
              <a:rPr lang="zh-CN" altLang="en-US" b="1" dirty="0">
                <a:solidFill>
                  <a:srgbClr val="06383C"/>
                </a:solidFill>
                <a:latin typeface="微软雅黑" panose="020B0503020204020204" pitchFamily="34" charset="-122"/>
                <a:ea typeface="思源黑体 CN Bold" panose="020B0800000000000000"/>
                <a:cs typeface="Open Sans" panose="020B0606030504020204" pitchFamily="34" charset="0"/>
              </a:rPr>
              <a:t>人体的机械波</a:t>
            </a:r>
            <a:r>
              <a:rPr lang="zh-CN" altLang="en-US" dirty="0">
                <a:solidFill>
                  <a:srgbClr val="06383C"/>
                </a:solidFill>
                <a:latin typeface="微软雅黑" panose="020B0503020204020204" pitchFamily="34" charset="-122"/>
                <a:ea typeface="思源黑体 CN Bold" panose="020B0800000000000000"/>
                <a:cs typeface="Open Sans" panose="020B0606030504020204" pitchFamily="34" charset="0"/>
              </a:rPr>
              <a:t>和</a:t>
            </a:r>
            <a:r>
              <a:rPr lang="zh-CN" altLang="en-US" b="1" dirty="0">
                <a:solidFill>
                  <a:srgbClr val="06383C"/>
                </a:solidFill>
                <a:latin typeface="微软雅黑" panose="020B0503020204020204" pitchFamily="34" charset="-122"/>
                <a:ea typeface="思源黑体 CN Bold" panose="020B0800000000000000"/>
                <a:cs typeface="Open Sans" panose="020B0606030504020204" pitchFamily="34" charset="0"/>
              </a:rPr>
              <a:t>各种触觉传感器</a:t>
            </a:r>
            <a:r>
              <a:rPr lang="zh-CN" altLang="en-US" dirty="0">
                <a:solidFill>
                  <a:srgbClr val="06383C"/>
                </a:solidFill>
                <a:latin typeface="微软雅黑" panose="020B0503020204020204" pitchFamily="34" charset="-122"/>
                <a:ea typeface="思源黑体 CN Bold" panose="020B0800000000000000"/>
                <a:cs typeface="Open Sans" panose="020B0606030504020204" pitchFamily="34" charset="0"/>
              </a:rPr>
              <a:t>的应用让我真切感受到创新技术。同时老师的分享也让我理解了科研（或者工作）需要具备热情和兴趣，让我对科研工作有了进一步的思考和感受。</a:t>
            </a:r>
          </a:p>
        </p:txBody>
      </p:sp>
      <p:pic>
        <p:nvPicPr>
          <p:cNvPr id="8" name="图形 7">
            <a:extLst>
              <a:ext uri="{FF2B5EF4-FFF2-40B4-BE49-F238E27FC236}">
                <a16:creationId xmlns:a16="http://schemas.microsoft.com/office/drawing/2014/main" id="{4599AE1C-FC71-4EBA-B38B-E7F976F4C79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18952" y="469432"/>
            <a:ext cx="3057110" cy="561730"/>
          </a:xfrm>
          <a:prstGeom prst="rect">
            <a:avLst/>
          </a:prstGeom>
        </p:spPr>
      </p:pic>
    </p:spTree>
    <p:extLst>
      <p:ext uri="{BB962C8B-B14F-4D97-AF65-F5344CB8AC3E}">
        <p14:creationId xmlns:p14="http://schemas.microsoft.com/office/powerpoint/2010/main" val="1029438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形 10">
            <a:extLst>
              <a:ext uri="{FF2B5EF4-FFF2-40B4-BE49-F238E27FC236}">
                <a16:creationId xmlns:a16="http://schemas.microsoft.com/office/drawing/2014/main" id="{2196265E-BE18-4DBD-BF8C-C270D59D526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536" y="4697875"/>
            <a:ext cx="12214536" cy="2171700"/>
          </a:xfrm>
          <a:prstGeom prst="rect">
            <a:avLst/>
          </a:prstGeom>
        </p:spPr>
      </p:pic>
      <p:sp>
        <p:nvSpPr>
          <p:cNvPr id="6" name="文本框 5">
            <a:extLst>
              <a:ext uri="{FF2B5EF4-FFF2-40B4-BE49-F238E27FC236}">
                <a16:creationId xmlns:a16="http://schemas.microsoft.com/office/drawing/2014/main" id="{17EF117C-29D9-4D6A-95C3-F71232CF5D64}"/>
              </a:ext>
            </a:extLst>
          </p:cNvPr>
          <p:cNvSpPr txBox="1"/>
          <p:nvPr/>
        </p:nvSpPr>
        <p:spPr>
          <a:xfrm>
            <a:off x="6450209" y="1859340"/>
            <a:ext cx="3685624" cy="156966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6000" b="0" i="0" u="none" strike="noStrike" kern="1200" cap="none" spc="300" normalizeH="0" baseline="0" noProof="0" dirty="0">
                <a:ln>
                  <a:noFill/>
                </a:ln>
                <a:solidFill>
                  <a:srgbClr val="2BB7B3"/>
                </a:solidFill>
                <a:effectLst/>
                <a:uLnTx/>
                <a:uFillTx/>
                <a:latin typeface="思源黑体 CN Light" panose="020B0300000000000000" pitchFamily="34" charset="-122"/>
                <a:ea typeface="思源黑体 CN Light" panose="020B0300000000000000" pitchFamily="34" charset="-122"/>
              </a:rPr>
              <a:t>感谢</a:t>
            </a:r>
            <a:endParaRPr kumimoji="0" lang="en-US" altLang="zh-CN" sz="6000" b="0" i="0" u="none" strike="noStrike" kern="1200" cap="none" spc="300" normalizeH="0" baseline="0" noProof="0" dirty="0">
              <a:ln>
                <a:noFill/>
              </a:ln>
              <a:solidFill>
                <a:srgbClr val="2BB7B3"/>
              </a:solidFill>
              <a:effectLst/>
              <a:uLnTx/>
              <a:uFillTx/>
              <a:latin typeface="思源黑体 CN Light" panose="020B0300000000000000" pitchFamily="34" charset="-122"/>
              <a:ea typeface="思源黑体 CN Light" panose="020B0300000000000000"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600" b="0" i="0" u="none" strike="noStrike" kern="1200" cap="none" spc="300" normalizeH="0" baseline="0" noProof="0" dirty="0">
                <a:ln>
                  <a:noFill/>
                </a:ln>
                <a:solidFill>
                  <a:srgbClr val="2F2E41"/>
                </a:solidFill>
                <a:effectLst/>
                <a:uLnTx/>
                <a:uFillTx/>
                <a:latin typeface="思源黑体 CN Bold" panose="020B0800000000000000" pitchFamily="34" charset="-122"/>
                <a:ea typeface="思源黑体 CN Bold" panose="020B0800000000000000" pitchFamily="34" charset="-122"/>
              </a:rPr>
              <a:t>您的观看和收听</a:t>
            </a:r>
          </a:p>
        </p:txBody>
      </p:sp>
      <p:sp>
        <p:nvSpPr>
          <p:cNvPr id="2" name="矩形 1">
            <a:extLst>
              <a:ext uri="{FF2B5EF4-FFF2-40B4-BE49-F238E27FC236}">
                <a16:creationId xmlns:a16="http://schemas.microsoft.com/office/drawing/2014/main" id="{1F16A234-D015-479F-A062-A61D12F26384}"/>
              </a:ext>
            </a:extLst>
          </p:cNvPr>
          <p:cNvSpPr/>
          <p:nvPr/>
        </p:nvSpPr>
        <p:spPr>
          <a:xfrm>
            <a:off x="6589105" y="3708221"/>
            <a:ext cx="1089660" cy="68580"/>
          </a:xfrm>
          <a:prstGeom prst="rect">
            <a:avLst/>
          </a:prstGeom>
          <a:solidFill>
            <a:srgbClr val="003F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9" name="图形 8">
            <a:extLst>
              <a:ext uri="{FF2B5EF4-FFF2-40B4-BE49-F238E27FC236}">
                <a16:creationId xmlns:a16="http://schemas.microsoft.com/office/drawing/2014/main" id="{53AD9EF8-F0A6-41FE-846E-FCB70A4D180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618952" y="469432"/>
            <a:ext cx="3057110" cy="561730"/>
          </a:xfrm>
          <a:prstGeom prst="rect">
            <a:avLst/>
          </a:prstGeom>
        </p:spPr>
      </p:pic>
      <p:pic>
        <p:nvPicPr>
          <p:cNvPr id="5" name="图形 4">
            <a:extLst>
              <a:ext uri="{FF2B5EF4-FFF2-40B4-BE49-F238E27FC236}">
                <a16:creationId xmlns:a16="http://schemas.microsoft.com/office/drawing/2014/main" id="{85EE2197-ED6D-4265-AAFF-EA0D5398D2A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185808" y="925975"/>
            <a:ext cx="6299125" cy="5006050"/>
          </a:xfrm>
          <a:prstGeom prst="rect">
            <a:avLst/>
          </a:prstGeom>
        </p:spPr>
      </p:pic>
    </p:spTree>
    <p:extLst>
      <p:ext uri="{BB962C8B-B14F-4D97-AF65-F5344CB8AC3E}">
        <p14:creationId xmlns:p14="http://schemas.microsoft.com/office/powerpoint/2010/main" val="1887289378"/>
      </p:ext>
    </p:extLst>
  </p:cSld>
  <p:clrMapOvr>
    <a:masterClrMapping/>
  </p:clrMapOvr>
</p:sld>
</file>

<file path=ppt/theme/theme1.xml><?xml version="1.0" encoding="utf-8"?>
<a:theme xmlns:a="http://schemas.openxmlformats.org/drawingml/2006/main" name="已停用母版样式">
  <a:themeElements>
    <a:clrScheme name="南方科技大学专属配色方案 01">
      <a:dk1>
        <a:srgbClr val="ED6C00"/>
      </a:dk1>
      <a:lt1>
        <a:srgbClr val="FFFFFF"/>
      </a:lt1>
      <a:dk2>
        <a:srgbClr val="01605A"/>
      </a:dk2>
      <a:lt2>
        <a:srgbClr val="F2F2F2"/>
      </a:lt2>
      <a:accent1>
        <a:srgbClr val="003F43"/>
      </a:accent1>
      <a:accent2>
        <a:srgbClr val="ED6C00"/>
      </a:accent2>
      <a:accent3>
        <a:srgbClr val="2BB7B3"/>
      </a:accent3>
      <a:accent4>
        <a:srgbClr val="01605A"/>
      </a:accent4>
      <a:accent5>
        <a:srgbClr val="77D3D2"/>
      </a:accent5>
      <a:accent6>
        <a:srgbClr val="DBF6EF"/>
      </a:accent6>
      <a:hlink>
        <a:srgbClr val="2BB7B3"/>
      </a:hlink>
      <a:folHlink>
        <a:srgbClr val="01605A"/>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2920</TotalTime>
  <Words>599</Words>
  <Application>Microsoft Office PowerPoint</Application>
  <PresentationFormat>宽屏</PresentationFormat>
  <Paragraphs>20</Paragraphs>
  <Slides>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vt:i4>
      </vt:variant>
    </vt:vector>
  </HeadingPairs>
  <TitlesOfParts>
    <vt:vector size="11" baseType="lpstr">
      <vt:lpstr>等线</vt:lpstr>
      <vt:lpstr>思源黑体 CN Bold</vt:lpstr>
      <vt:lpstr>思源黑体 CN Light</vt:lpstr>
      <vt:lpstr>微软雅黑</vt:lpstr>
      <vt:lpstr>Arial</vt:lpstr>
      <vt:lpstr>已停用母版样式</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Yaojia Zhang</dc:creator>
  <cp:lastModifiedBy>ZW C</cp:lastModifiedBy>
  <cp:revision>95</cp:revision>
  <dcterms:created xsi:type="dcterms:W3CDTF">2019-12-12T09:10:32Z</dcterms:created>
  <dcterms:modified xsi:type="dcterms:W3CDTF">2024-12-25T17:00:13Z</dcterms:modified>
</cp:coreProperties>
</file>