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68" r:id="rId2"/>
    <p:sldId id="274" r:id="rId3"/>
    <p:sldId id="271" r:id="rId4"/>
    <p:sldId id="288" r:id="rId5"/>
    <p:sldId id="280" r:id="rId6"/>
    <p:sldId id="295" r:id="rId7"/>
    <p:sldId id="293" r:id="rId8"/>
    <p:sldId id="28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325" userDrawn="1">
          <p15:clr>
            <a:srgbClr val="A4A3A4"/>
          </p15:clr>
        </p15:guide>
        <p15:guide id="6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43"/>
    <a:srgbClr val="ED6C00"/>
    <a:srgbClr val="06383C"/>
    <a:srgbClr val="2BB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6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3" y="125"/>
      </p:cViewPr>
      <p:guideLst>
        <p:guide orient="horz" pos="2160"/>
        <p:guide pos="3840"/>
        <p:guide orient="horz" pos="346"/>
        <p:guide orient="horz" pos="3974"/>
        <p:guide pos="325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（进阶设计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6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43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2196265E-BE18-4DBD-BF8C-C270D59D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536" y="4697875"/>
            <a:ext cx="12214536" cy="2171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EF117C-29D9-4D6A-95C3-F71232CF5D64}"/>
              </a:ext>
            </a:extLst>
          </p:cNvPr>
          <p:cNvSpPr txBox="1"/>
          <p:nvPr/>
        </p:nvSpPr>
        <p:spPr>
          <a:xfrm>
            <a:off x="327401" y="1738727"/>
            <a:ext cx="50364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kumimoji="0" lang="zh-CN" alt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利用</a:t>
            </a:r>
            <a:r>
              <a:rPr lang="zh-CN" altLang="en-US" sz="2400" spc="300" dirty="0">
                <a:solidFill>
                  <a:srgbClr val="ED6C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互电容</a:t>
            </a:r>
            <a:r>
              <a:rPr kumimoji="0" lang="zh-CN" altLang="en-US" sz="2400" b="0" i="0" u="none" strike="noStrike" kern="1200" cap="none" spc="3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传感器的</a:t>
            </a:r>
            <a:endParaRPr kumimoji="0" lang="en-US" altLang="zh-CN" sz="2400" b="0" i="0" u="none" strike="noStrike" kern="1200" cap="none" spc="3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spc="300" dirty="0">
                <a:solidFill>
                  <a:srgbClr val="2BB7B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化妆品吸收和皮肤状态检测装置</a:t>
            </a:r>
            <a:endParaRPr kumimoji="0" lang="en-US" altLang="zh-CN" sz="4800" b="0" i="0" u="none" strike="noStrike" kern="1200" cap="none" spc="30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F80FAD-EED6-4509-8FCE-5DEB07187C0F}"/>
              </a:ext>
            </a:extLst>
          </p:cNvPr>
          <p:cNvSpPr txBox="1"/>
          <p:nvPr/>
        </p:nvSpPr>
        <p:spPr>
          <a:xfrm>
            <a:off x="383173" y="3758518"/>
            <a:ext cx="5328758" cy="6001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6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传感器与应用第三次作业</a:t>
            </a:r>
            <a:endParaRPr kumimoji="0" lang="zh-CN" altLang="en-US" sz="1800" b="0" i="0" u="none" strike="noStrike" kern="1200" cap="none" spc="600" normalizeH="0" baseline="0" noProof="0" dirty="0">
              <a:ln>
                <a:noFill/>
              </a:ln>
              <a:solidFill>
                <a:srgbClr val="ED6D00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C2B16A50-C551-464B-AFC7-CD6765701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865848" y="550338"/>
            <a:ext cx="7140668" cy="578224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16A234-D015-479F-A062-A61D12F26384}"/>
              </a:ext>
            </a:extLst>
          </p:cNvPr>
          <p:cNvSpPr/>
          <p:nvPr/>
        </p:nvSpPr>
        <p:spPr>
          <a:xfrm>
            <a:off x="473491" y="3624150"/>
            <a:ext cx="1089660" cy="68580"/>
          </a:xfrm>
          <a:prstGeom prst="rect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C1849446-353D-43E8-8785-664EB2EC14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467" y="5746995"/>
            <a:ext cx="3057110" cy="5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2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4599AE1C-FC71-4EBA-B38B-E7F976F4C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A510A500-A71D-456C-854F-D2ABE2ABE8DD}"/>
              </a:ext>
            </a:extLst>
          </p:cNvPr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D5006682-F01B-479D-B747-DA97CA3D8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75109" y="2290446"/>
            <a:ext cx="5525537" cy="37432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34CC793-2B63-4395-A236-292FCDB855FE}"/>
              </a:ext>
            </a:extLst>
          </p:cNvPr>
          <p:cNvSpPr txBox="1"/>
          <p:nvPr/>
        </p:nvSpPr>
        <p:spPr>
          <a:xfrm>
            <a:off x="515938" y="938089"/>
            <a:ext cx="4909502" cy="3412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姓名：陈哲葳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编号：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3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003F4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电话：</a:t>
            </a:r>
            <a:r>
              <a:rPr lang="en-US" altLang="zh-CN" sz="2400">
                <a:solidFill>
                  <a:srgbClr val="003F43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15325521178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F43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导师：王建坤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个人照片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D7A2E1-5A5A-72D0-49A1-BBDA44ECE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689" y="3013297"/>
            <a:ext cx="1542977" cy="215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E25DAF3-0044-400F-93DA-EB36B9033B9C}"/>
              </a:ext>
            </a:extLst>
          </p:cNvPr>
          <p:cNvSpPr/>
          <p:nvPr/>
        </p:nvSpPr>
        <p:spPr>
          <a:xfrm>
            <a:off x="5017162" y="2641857"/>
            <a:ext cx="7174838" cy="4216143"/>
          </a:xfrm>
          <a:custGeom>
            <a:avLst/>
            <a:gdLst>
              <a:gd name="connsiteX0" fmla="*/ 7174838 w 7174838"/>
              <a:gd name="connsiteY0" fmla="*/ 0 h 4216143"/>
              <a:gd name="connsiteX1" fmla="*/ 7174838 w 7174838"/>
              <a:gd name="connsiteY1" fmla="*/ 4216143 h 4216143"/>
              <a:gd name="connsiteX2" fmla="*/ 0 w 7174838"/>
              <a:gd name="connsiteY2" fmla="*/ 4216143 h 4216143"/>
              <a:gd name="connsiteX3" fmla="*/ 14784 w 7174838"/>
              <a:gd name="connsiteY3" fmla="*/ 4173405 h 4216143"/>
              <a:gd name="connsiteX4" fmla="*/ 1444696 w 7174838"/>
              <a:gd name="connsiteY4" fmla="*/ 2786670 h 4216143"/>
              <a:gd name="connsiteX5" fmla="*/ 4847653 w 7174838"/>
              <a:gd name="connsiteY5" fmla="*/ 1976442 h 4216143"/>
              <a:gd name="connsiteX6" fmla="*/ 7110594 w 7174838"/>
              <a:gd name="connsiteY6" fmla="*/ 57424 h 421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74838" h="4216143">
                <a:moveTo>
                  <a:pt x="7174838" y="0"/>
                </a:moveTo>
                <a:lnTo>
                  <a:pt x="7174838" y="4216143"/>
                </a:lnTo>
                <a:lnTo>
                  <a:pt x="0" y="4216143"/>
                </a:lnTo>
                <a:lnTo>
                  <a:pt x="14784" y="4173405"/>
                </a:lnTo>
                <a:cubicBezTo>
                  <a:pt x="214916" y="3712072"/>
                  <a:pt x="900927" y="3094364"/>
                  <a:pt x="1444696" y="2786670"/>
                </a:cubicBezTo>
                <a:cubicBezTo>
                  <a:pt x="2235633" y="2339116"/>
                  <a:pt x="3850301" y="2474153"/>
                  <a:pt x="4847653" y="1976442"/>
                </a:cubicBezTo>
                <a:cubicBezTo>
                  <a:pt x="5658002" y="1572052"/>
                  <a:pt x="6561317" y="564014"/>
                  <a:pt x="7110594" y="5742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52A480-9A3C-4AF0-8007-3551F1D5E3AC}"/>
              </a:ext>
            </a:extLst>
          </p:cNvPr>
          <p:cNvSpPr txBox="1"/>
          <p:nvPr/>
        </p:nvSpPr>
        <p:spPr>
          <a:xfrm>
            <a:off x="515938" y="549275"/>
            <a:ext cx="149271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概述</a:t>
            </a:r>
            <a:endParaRPr kumimoji="0" lang="en-US" altLang="zh-CN" sz="4800" b="0" i="0" u="none" strike="noStrike" kern="1200" cap="none" spc="300" normalizeH="0" baseline="0" noProof="0" dirty="0">
              <a:ln>
                <a:noFill/>
              </a:ln>
              <a:solidFill>
                <a:srgbClr val="2F2E4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300" normalizeH="0" baseline="0" noProof="0" dirty="0">
                <a:ln>
                  <a:noFill/>
                </a:ln>
                <a:solidFill>
                  <a:srgbClr val="E6551A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OUTLINE</a:t>
            </a:r>
            <a:endParaRPr kumimoji="0" lang="zh-CN" altLang="en-US" sz="2400" b="0" i="0" u="none" strike="noStrike" kern="1200" cap="none" spc="300" normalizeH="0" baseline="0" noProof="0" dirty="0">
              <a:ln>
                <a:noFill/>
              </a:ln>
              <a:solidFill>
                <a:srgbClr val="E6551A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A2BB1A2-A9A7-4344-AA2D-4B6ADA8CD7BE}"/>
              </a:ext>
            </a:extLst>
          </p:cNvPr>
          <p:cNvSpPr txBox="1"/>
          <p:nvPr/>
        </p:nvSpPr>
        <p:spPr>
          <a:xfrm>
            <a:off x="585642" y="2367018"/>
            <a:ext cx="4798589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现状：</a:t>
            </a:r>
            <a:r>
              <a:rPr lang="zh-CN" altLang="en-US" dirty="0">
                <a:solidFill>
                  <a:srgbClr val="0638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在现代护肤领域，消费者越来越关注化妆品成分的吸收效果与个性化护肤方案。然而，目前大多数护肤产品的效果评估主要依赖于主观体验，缺乏科学的检测手段来判断化妆品成分的实际吸收情况。消费者无法准确了解护肤品在皮肤上的</a:t>
            </a:r>
            <a:r>
              <a:rPr lang="zh-CN" altLang="en-US" b="1" dirty="0">
                <a:solidFill>
                  <a:srgbClr val="0638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渗透状态</a:t>
            </a:r>
            <a:r>
              <a:rPr lang="zh-CN" altLang="en-US" dirty="0">
                <a:solidFill>
                  <a:srgbClr val="0638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和</a:t>
            </a:r>
            <a:r>
              <a:rPr lang="zh-CN" altLang="en-US" b="1" dirty="0">
                <a:solidFill>
                  <a:srgbClr val="0638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吸收效率</a:t>
            </a:r>
            <a:r>
              <a:rPr lang="zh-CN" altLang="en-US" dirty="0">
                <a:solidFill>
                  <a:srgbClr val="0638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，难以根据</a:t>
            </a:r>
            <a:r>
              <a:rPr lang="zh-CN" altLang="en-US" b="1" dirty="0">
                <a:solidFill>
                  <a:srgbClr val="0638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皮肤的具体需求</a:t>
            </a:r>
            <a:r>
              <a:rPr lang="zh-CN" altLang="en-US" dirty="0">
                <a:solidFill>
                  <a:srgbClr val="06383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调整护肤流程。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4599AE1C-FC71-4EBA-B38B-E7F976F4C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274AE72-5F57-E35C-D676-ED0BFA42E41B}"/>
              </a:ext>
            </a:extLst>
          </p:cNvPr>
          <p:cNvSpPr txBox="1"/>
          <p:nvPr/>
        </p:nvSpPr>
        <p:spPr>
          <a:xfrm>
            <a:off x="5799834" y="2367018"/>
            <a:ext cx="5612288" cy="2957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方案：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利用互电容传感器的技术，开发一款智能化妆品成分分析工具，将传感器集成到皮肤贴片中，实时检测化妆品成分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在皮肤表面的吸收情况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。通过监测皮肤表面电容值的变化，系统可以精确评估不同化妆品成分的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渗透效果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6383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。该工具为消费者提供个性化的护肤建议，帮助其优化护肤品的选择和使用方式，提升护肤效率与效果。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43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4599AE1C-FC71-4EBA-B38B-E7F976F4C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66CD53-C643-4D61-B456-44284FE6BD8D}"/>
              </a:ext>
            </a:extLst>
          </p:cNvPr>
          <p:cNvSpPr txBox="1"/>
          <p:nvPr/>
        </p:nvSpPr>
        <p:spPr>
          <a:xfrm>
            <a:off x="401110" y="590787"/>
            <a:ext cx="6686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spc="300" dirty="0">
                <a:solidFill>
                  <a:srgbClr val="2F2E41"/>
                </a:solidFill>
                <a:latin typeface="Akrobat" panose="00000800000000000000" pitchFamily="50" charset="0"/>
                <a:ea typeface="思源黑体 CN Bold" panose="020B0800000000000000" pitchFamily="34" charset="-122"/>
              </a:rPr>
              <a:t>内置互电容传感器的皮肤贴片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A510A500-A71D-456C-854F-D2ABE2ABE8DD}"/>
              </a:ext>
            </a:extLst>
          </p:cNvPr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B4D583-ABDE-4612-A9D4-B527AF15D66A}"/>
              </a:ext>
            </a:extLst>
          </p:cNvPr>
          <p:cNvSpPr txBox="1"/>
          <p:nvPr/>
        </p:nvSpPr>
        <p:spPr>
          <a:xfrm>
            <a:off x="564580" y="2335377"/>
            <a:ext cx="3752001" cy="231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实现原理：</a:t>
            </a:r>
            <a:r>
              <a:rPr lang="zh-CN" altLang="en-US" sz="1600" dirty="0">
                <a:solidFill>
                  <a:srgbClr val="003F43"/>
                </a:solidFill>
                <a:ea typeface="思源黑体 CN Bold" panose="020B0800000000000000"/>
              </a:rPr>
              <a:t>当介质材料（即化妆品成分）渗透进皮肤时，皮肤表面或其微环境的</a:t>
            </a:r>
            <a:r>
              <a:rPr lang="zh-CN" altLang="en-US" sz="1600" b="1" dirty="0">
                <a:solidFill>
                  <a:srgbClr val="003F43"/>
                </a:solidFill>
                <a:ea typeface="思源黑体 CN Bold" panose="020B0800000000000000"/>
              </a:rPr>
              <a:t>介电常数</a:t>
            </a:r>
            <a:r>
              <a:rPr lang="zh-CN" altLang="en-US" sz="1600" dirty="0">
                <a:solidFill>
                  <a:srgbClr val="003F43"/>
                </a:solidFill>
                <a:ea typeface="思源黑体 CN Bold" panose="020B0800000000000000"/>
              </a:rPr>
              <a:t>会发生变化，从而引起电容的改变。</a:t>
            </a:r>
            <a:r>
              <a:rPr lang="zh-CN" altLang="en-US" sz="1600" b="1" dirty="0">
                <a:solidFill>
                  <a:srgbClr val="003F43"/>
                </a:solidFill>
                <a:ea typeface="思源黑体 CN Bold" panose="020B0800000000000000"/>
              </a:rPr>
              <a:t>互电容传感器</a:t>
            </a:r>
            <a:r>
              <a:rPr lang="zh-CN" altLang="en-US" sz="1600" dirty="0">
                <a:solidFill>
                  <a:srgbClr val="003F43"/>
                </a:solidFill>
                <a:ea typeface="思源黑体 CN Bold" panose="020B0800000000000000"/>
              </a:rPr>
              <a:t>的作用就是实时测量这些电容变化，以推断出不同化妆品成分的吸收情况。</a:t>
            </a:r>
            <a:endParaRPr lang="en-US" altLang="zh-CN" sz="1600" dirty="0">
              <a:solidFill>
                <a:srgbClr val="06383C"/>
              </a:solidFill>
              <a:latin typeface="思源黑体 CN Regular" panose="020B0500000000000000" pitchFamily="34" charset="-122"/>
              <a:ea typeface="思源黑体 CN Bold" panose="020B0800000000000000"/>
              <a:cs typeface="Open Sans" panose="020B0606030504020204" pitchFamily="34" charset="0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3029EAA7-3231-4B5D-A7C6-7D416B95A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CE37D2A-0482-9D34-9134-2AB9B57CF6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921" y="2485610"/>
            <a:ext cx="3377708" cy="165104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AB89391-0276-4912-91CE-02FA0555BF9D}"/>
              </a:ext>
            </a:extLst>
          </p:cNvPr>
          <p:cNvSpPr txBox="1"/>
          <p:nvPr/>
        </p:nvSpPr>
        <p:spPr>
          <a:xfrm>
            <a:off x="6096000" y="4277062"/>
            <a:ext cx="1360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ea typeface="思源黑体 CN Regular" panose="020B0500000000000000" pitchFamily="34" charset="-122"/>
                <a:cs typeface="Open Sans" panose="020B0606030504020204" pitchFamily="34" charset="0"/>
              </a:rPr>
              <a:t>贴片示意图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9A6ADDE-AF02-806D-3E8E-5A997E1E671B}"/>
              </a:ext>
            </a:extLst>
          </p:cNvPr>
          <p:cNvSpPr txBox="1"/>
          <p:nvPr/>
        </p:nvSpPr>
        <p:spPr>
          <a:xfrm>
            <a:off x="8426171" y="2638183"/>
            <a:ext cx="2851753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其他装置</a:t>
            </a:r>
            <a:r>
              <a:rPr lang="zh-CN" altLang="en-US" dirty="0">
                <a:solidFill>
                  <a:srgbClr val="0638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：</a:t>
            </a:r>
            <a:r>
              <a:rPr lang="zh-CN" altLang="en-US" sz="1800" dirty="0">
                <a:solidFill>
                  <a:srgbClr val="0638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单片机（处理信息），蓝牙模块（发送数据），</a:t>
            </a:r>
            <a:r>
              <a:rPr lang="en-US" altLang="zh-CN" sz="1800" dirty="0">
                <a:solidFill>
                  <a:srgbClr val="0638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LED</a:t>
            </a:r>
            <a:r>
              <a:rPr lang="zh-CN" altLang="en-US" sz="1800" dirty="0">
                <a:solidFill>
                  <a:srgbClr val="0638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模组（提示检测流程）</a:t>
            </a:r>
            <a:endParaRPr lang="en-US" altLang="zh-CN" sz="1800" dirty="0">
              <a:solidFill>
                <a:srgbClr val="06383C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02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BCE5B182-9BDA-4605-B9B0-2779A52063FF}"/>
              </a:ext>
            </a:extLst>
          </p:cNvPr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B3F77A3-1A29-4DF6-AE24-F3B44B968B7F}"/>
              </a:ext>
            </a:extLst>
          </p:cNvPr>
          <p:cNvCxnSpPr/>
          <p:nvPr/>
        </p:nvCxnSpPr>
        <p:spPr>
          <a:xfrm flipV="1">
            <a:off x="6677629" y="2687359"/>
            <a:ext cx="313719" cy="602096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16FAB18-8564-4BAD-91BD-67C65FB0B8D1}"/>
              </a:ext>
            </a:extLst>
          </p:cNvPr>
          <p:cNvCxnSpPr>
            <a:cxnSpLocks/>
          </p:cNvCxnSpPr>
          <p:nvPr/>
        </p:nvCxnSpPr>
        <p:spPr>
          <a:xfrm>
            <a:off x="7033641" y="2687359"/>
            <a:ext cx="1990782" cy="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31192EE-E0B0-4394-9DD4-3AD4CF1B320B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8907178" y="1628800"/>
            <a:ext cx="3284822" cy="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B2444AE-974E-4067-AED6-EDC6A25649CF}"/>
              </a:ext>
            </a:extLst>
          </p:cNvPr>
          <p:cNvCxnSpPr>
            <a:cxnSpLocks/>
          </p:cNvCxnSpPr>
          <p:nvPr/>
        </p:nvCxnSpPr>
        <p:spPr>
          <a:xfrm>
            <a:off x="7256" y="4174270"/>
            <a:ext cx="904168" cy="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91605DB-FF2C-4F99-9680-2D34B33A0938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4122952" y="3518443"/>
            <a:ext cx="418587" cy="876736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98E61F5-F70E-45A0-B08B-9B459428DA1C}"/>
              </a:ext>
            </a:extLst>
          </p:cNvPr>
          <p:cNvCxnSpPr>
            <a:cxnSpLocks/>
          </p:cNvCxnSpPr>
          <p:nvPr/>
        </p:nvCxnSpPr>
        <p:spPr>
          <a:xfrm>
            <a:off x="4583832" y="3518442"/>
            <a:ext cx="1990782" cy="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7045901-0BAB-432D-A0A2-A40C56AC18A6}"/>
              </a:ext>
            </a:extLst>
          </p:cNvPr>
          <p:cNvCxnSpPr>
            <a:cxnSpLocks/>
          </p:cNvCxnSpPr>
          <p:nvPr/>
        </p:nvCxnSpPr>
        <p:spPr>
          <a:xfrm flipV="1">
            <a:off x="1628548" y="4411366"/>
            <a:ext cx="354508" cy="79420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5D070D8-7159-42CA-AE4E-A2E361B06C1B}"/>
              </a:ext>
            </a:extLst>
          </p:cNvPr>
          <p:cNvCxnSpPr/>
          <p:nvPr/>
        </p:nvCxnSpPr>
        <p:spPr>
          <a:xfrm>
            <a:off x="1944978" y="4479273"/>
            <a:ext cx="1990782" cy="0"/>
          </a:xfrm>
          <a:prstGeom prst="line">
            <a:avLst/>
          </a:prstGeom>
          <a:ln w="571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F868919-638A-41CB-A0CE-6B7DC40CE1C9}"/>
              </a:ext>
            </a:extLst>
          </p:cNvPr>
          <p:cNvCxnSpPr/>
          <p:nvPr/>
        </p:nvCxnSpPr>
        <p:spPr>
          <a:xfrm rot="10904570" flipH="1" flipV="1">
            <a:off x="698103" y="3718739"/>
            <a:ext cx="684666" cy="1566450"/>
          </a:xfrm>
          <a:prstGeom prst="line">
            <a:avLst/>
          </a:prstGeom>
          <a:ln w="25400">
            <a:solidFill>
              <a:srgbClr val="2BB7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íşľïḓê">
            <a:extLst>
              <a:ext uri="{FF2B5EF4-FFF2-40B4-BE49-F238E27FC236}">
                <a16:creationId xmlns:a16="http://schemas.microsoft.com/office/drawing/2014/main" id="{1A8673A1-F736-4D29-9F76-99C0B24B7D59}"/>
              </a:ext>
            </a:extLst>
          </p:cNvPr>
          <p:cNvSpPr/>
          <p:nvPr/>
        </p:nvSpPr>
        <p:spPr>
          <a:xfrm rot="171317">
            <a:off x="734286" y="3989390"/>
            <a:ext cx="323535" cy="3235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2BB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" name="iṡ1iďe">
            <a:extLst>
              <a:ext uri="{FF2B5EF4-FFF2-40B4-BE49-F238E27FC236}">
                <a16:creationId xmlns:a16="http://schemas.microsoft.com/office/drawing/2014/main" id="{3AF1CDFB-0BE5-4D20-ACFB-287FD5DEA971}"/>
              </a:ext>
            </a:extLst>
          </p:cNvPr>
          <p:cNvSpPr/>
          <p:nvPr/>
        </p:nvSpPr>
        <p:spPr>
          <a:xfrm rot="10904570">
            <a:off x="911458" y="4791638"/>
            <a:ext cx="755703" cy="755703"/>
          </a:xfrm>
          <a:prstGeom prst="ellipse">
            <a:avLst/>
          </a:prstGeom>
          <a:solidFill>
            <a:srgbClr val="2BB7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DD5CE2D-2ED6-4B5D-85F8-33EF35E9D873}"/>
              </a:ext>
            </a:extLst>
          </p:cNvPr>
          <p:cNvCxnSpPr/>
          <p:nvPr/>
        </p:nvCxnSpPr>
        <p:spPr>
          <a:xfrm flipH="1" flipV="1">
            <a:off x="3510217" y="3289455"/>
            <a:ext cx="684666" cy="1566450"/>
          </a:xfrm>
          <a:prstGeom prst="line">
            <a:avLst/>
          </a:prstGeom>
          <a:ln w="25400">
            <a:solidFill>
              <a:srgbClr val="ED6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ŝľîḍé">
            <a:extLst>
              <a:ext uri="{FF2B5EF4-FFF2-40B4-BE49-F238E27FC236}">
                <a16:creationId xmlns:a16="http://schemas.microsoft.com/office/drawing/2014/main" id="{5C23F0E5-A17F-4847-94A8-2C53A781EE3A}"/>
              </a:ext>
            </a:extLst>
          </p:cNvPr>
          <p:cNvSpPr/>
          <p:nvPr/>
        </p:nvSpPr>
        <p:spPr>
          <a:xfrm rot="183234">
            <a:off x="3837747" y="4308613"/>
            <a:ext cx="323535" cy="3235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ED6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8" name="î$1íḋe">
            <a:extLst>
              <a:ext uri="{FF2B5EF4-FFF2-40B4-BE49-F238E27FC236}">
                <a16:creationId xmlns:a16="http://schemas.microsoft.com/office/drawing/2014/main" id="{C04DDC02-8227-4CC6-8593-2E8D8953E64E}"/>
              </a:ext>
            </a:extLst>
          </p:cNvPr>
          <p:cNvSpPr/>
          <p:nvPr/>
        </p:nvSpPr>
        <p:spPr>
          <a:xfrm>
            <a:off x="3205639" y="3035182"/>
            <a:ext cx="755703" cy="755703"/>
          </a:xfrm>
          <a:prstGeom prst="ellipse">
            <a:avLst/>
          </a:prstGeom>
          <a:solidFill>
            <a:srgbClr val="ED6C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AD5F2C8-ECB9-41AA-9CF3-73737E2452E3}"/>
              </a:ext>
            </a:extLst>
          </p:cNvPr>
          <p:cNvCxnSpPr/>
          <p:nvPr/>
        </p:nvCxnSpPr>
        <p:spPr>
          <a:xfrm rot="10904570" flipH="1" flipV="1">
            <a:off x="5818295" y="2034719"/>
            <a:ext cx="684666" cy="1566450"/>
          </a:xfrm>
          <a:prstGeom prst="line">
            <a:avLst/>
          </a:prstGeom>
          <a:ln w="25400">
            <a:solidFill>
              <a:srgbClr val="003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śḷiḓe">
            <a:extLst>
              <a:ext uri="{FF2B5EF4-FFF2-40B4-BE49-F238E27FC236}">
                <a16:creationId xmlns:a16="http://schemas.microsoft.com/office/drawing/2014/main" id="{105A1F5F-D6BD-4998-878C-23819984726F}"/>
              </a:ext>
            </a:extLst>
          </p:cNvPr>
          <p:cNvSpPr/>
          <p:nvPr/>
        </p:nvSpPr>
        <p:spPr>
          <a:xfrm rot="171317">
            <a:off x="5854478" y="2305370"/>
            <a:ext cx="323535" cy="3235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3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F43"/>
                </a:solidFill>
                <a:effectLst/>
                <a:uLnTx/>
                <a:uFillTx/>
                <a:latin typeface="Akrobat Black" panose="00000A00000000000000" pitchFamily="50" charset="0"/>
                <a:ea typeface="+mn-ea"/>
                <a:cs typeface="+mn-cs"/>
              </a:rPr>
              <a:t>3</a:t>
            </a:r>
          </a:p>
        </p:txBody>
      </p:sp>
      <p:sp>
        <p:nvSpPr>
          <p:cNvPr id="22" name="íṧḻiḓé">
            <a:extLst>
              <a:ext uri="{FF2B5EF4-FFF2-40B4-BE49-F238E27FC236}">
                <a16:creationId xmlns:a16="http://schemas.microsoft.com/office/drawing/2014/main" id="{765A740F-8B75-496E-BFCD-5C0B4CBC979A}"/>
              </a:ext>
            </a:extLst>
          </p:cNvPr>
          <p:cNvSpPr/>
          <p:nvPr/>
        </p:nvSpPr>
        <p:spPr>
          <a:xfrm rot="10904570">
            <a:off x="6031650" y="3107618"/>
            <a:ext cx="755703" cy="755703"/>
          </a:xfrm>
          <a:prstGeom prst="ellipse">
            <a:avLst/>
          </a:prstGeom>
          <a:solidFill>
            <a:srgbClr val="003F4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2DB330E-9145-4EB2-8A80-291ECF48F54C}"/>
              </a:ext>
            </a:extLst>
          </p:cNvPr>
          <p:cNvCxnSpPr/>
          <p:nvPr/>
        </p:nvCxnSpPr>
        <p:spPr>
          <a:xfrm flipH="1" flipV="1">
            <a:off x="8456053" y="1505221"/>
            <a:ext cx="684666" cy="1566450"/>
          </a:xfrm>
          <a:prstGeom prst="line">
            <a:avLst/>
          </a:prstGeom>
          <a:ln w="25400">
            <a:solidFill>
              <a:srgbClr val="2BB7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ŝľïḋé">
            <a:extLst>
              <a:ext uri="{FF2B5EF4-FFF2-40B4-BE49-F238E27FC236}">
                <a16:creationId xmlns:a16="http://schemas.microsoft.com/office/drawing/2014/main" id="{023DABC8-36D6-4CFD-8480-E7145F01C6E9}"/>
              </a:ext>
            </a:extLst>
          </p:cNvPr>
          <p:cNvSpPr/>
          <p:nvPr/>
        </p:nvSpPr>
        <p:spPr>
          <a:xfrm rot="183234">
            <a:off x="8783583" y="2524379"/>
            <a:ext cx="323535" cy="3235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2BB7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6" name="ïš1ïḓe">
            <a:extLst>
              <a:ext uri="{FF2B5EF4-FFF2-40B4-BE49-F238E27FC236}">
                <a16:creationId xmlns:a16="http://schemas.microsoft.com/office/drawing/2014/main" id="{C714C6BB-8701-434B-8FB8-A6C669ACC585}"/>
              </a:ext>
            </a:extLst>
          </p:cNvPr>
          <p:cNvSpPr/>
          <p:nvPr/>
        </p:nvSpPr>
        <p:spPr>
          <a:xfrm>
            <a:off x="8151475" y="1250948"/>
            <a:ext cx="755703" cy="755703"/>
          </a:xfrm>
          <a:prstGeom prst="ellipse">
            <a:avLst/>
          </a:prstGeom>
          <a:solidFill>
            <a:srgbClr val="2BB7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3323184-22E4-4B61-96CE-FB1D05EE4A17}"/>
              </a:ext>
            </a:extLst>
          </p:cNvPr>
          <p:cNvSpPr txBox="1"/>
          <p:nvPr/>
        </p:nvSpPr>
        <p:spPr>
          <a:xfrm>
            <a:off x="515938" y="557509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</a:rPr>
              <a:t>使用流程示意</a:t>
            </a:r>
          </a:p>
        </p:txBody>
      </p:sp>
      <p:pic>
        <p:nvPicPr>
          <p:cNvPr id="37" name="图形 36">
            <a:extLst>
              <a:ext uri="{FF2B5EF4-FFF2-40B4-BE49-F238E27FC236}">
                <a16:creationId xmlns:a16="http://schemas.microsoft.com/office/drawing/2014/main" id="{675EF485-96FE-42B4-950C-2C720AF65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32833EDD-3501-4C8D-8D5C-BA6076D48A0A}"/>
              </a:ext>
            </a:extLst>
          </p:cNvPr>
          <p:cNvSpPr/>
          <p:nvPr/>
        </p:nvSpPr>
        <p:spPr>
          <a:xfrm>
            <a:off x="0" y="2328030"/>
            <a:ext cx="187930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初始皮肤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状态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1605A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将互电容传感器贴在皮肤的表面，获得初始数据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BCA7199-FE18-48D0-B338-5B402098B287}"/>
              </a:ext>
            </a:extLst>
          </p:cNvPr>
          <p:cNvSpPr/>
          <p:nvPr/>
        </p:nvSpPr>
        <p:spPr>
          <a:xfrm>
            <a:off x="3705882" y="4904518"/>
            <a:ext cx="2390118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涂上化妆品并检测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1605A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涂上化妆品后，将互电容传感器贴在皮肤的表面，获得动态变化的数据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A5FE780-5823-472A-9225-962F80A2293C}"/>
              </a:ext>
            </a:extLst>
          </p:cNvPr>
          <p:cNvSpPr/>
          <p:nvPr/>
        </p:nvSpPr>
        <p:spPr>
          <a:xfrm>
            <a:off x="4894061" y="1142990"/>
            <a:ext cx="251309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数据不变后提示并取下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01605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当数据稳定后，贴片亮灯提示，取下传感器贴片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1605A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BC6B4C5-AE7B-4D7A-A36A-35667CC22405}"/>
              </a:ext>
            </a:extLst>
          </p:cNvPr>
          <p:cNvSpPr/>
          <p:nvPr/>
        </p:nvSpPr>
        <p:spPr>
          <a:xfrm>
            <a:off x="9127442" y="3104369"/>
            <a:ext cx="2390118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生成检测报告并建议</a:t>
            </a:r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1605A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根据传感器检测到的数据，根据不同</a:t>
            </a:r>
            <a:r>
              <a:rPr lang="zh-CN" altLang="en-US" b="1" dirty="0">
                <a:solidFill>
                  <a:srgbClr val="01605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皮肤状态和化妆品种类，得出效果和建议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66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D73E1-309B-4BFB-92C9-C02E05731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AA4B8610-6F23-61E0-825A-B0A3AEC33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7FDB9EF-6A4D-E43F-2DE4-B822F1831A98}"/>
              </a:ext>
            </a:extLst>
          </p:cNvPr>
          <p:cNvSpPr txBox="1"/>
          <p:nvPr/>
        </p:nvSpPr>
        <p:spPr>
          <a:xfrm>
            <a:off x="401110" y="590787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检测原理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77559CA5-E432-98C4-B3A6-13B49B8514B1}"/>
              </a:ext>
            </a:extLst>
          </p:cNvPr>
          <p:cNvSpPr/>
          <p:nvPr/>
        </p:nvSpPr>
        <p:spPr>
          <a:xfrm>
            <a:off x="0" y="5894886"/>
            <a:ext cx="12192000" cy="963114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DC3FE7-691B-4785-A4C6-D231E54458A9}"/>
              </a:ext>
            </a:extLst>
          </p:cNvPr>
          <p:cNvSpPr txBox="1"/>
          <p:nvPr/>
        </p:nvSpPr>
        <p:spPr>
          <a:xfrm>
            <a:off x="564580" y="2335377"/>
            <a:ext cx="3752001" cy="1946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根据成分区分</a:t>
            </a:r>
            <a:r>
              <a:rPr lang="zh-CN" altLang="en-US" sz="1600" dirty="0">
                <a:solidFill>
                  <a:srgbClr val="003F43"/>
                </a:solidFill>
                <a:ea typeface="思源黑体 CN Bold" panose="020B0800000000000000"/>
              </a:rPr>
              <a:t>：某些成分（</a:t>
            </a:r>
            <a:r>
              <a:rPr lang="zh-CN" altLang="en-US" sz="1600" b="1" dirty="0">
                <a:solidFill>
                  <a:srgbClr val="003F43"/>
                </a:solidFill>
                <a:ea typeface="思源黑体 CN Bold" panose="020B0800000000000000"/>
              </a:rPr>
              <a:t>如水分、酒精）</a:t>
            </a:r>
            <a:r>
              <a:rPr lang="zh-CN" altLang="en-US" sz="1600" dirty="0">
                <a:solidFill>
                  <a:srgbClr val="003F43"/>
                </a:solidFill>
                <a:ea typeface="思源黑体 CN Bold" panose="020B0800000000000000"/>
              </a:rPr>
              <a:t>渗透较快，传感器会在短时间内检测到明显的电容下降。较厚重的成分（</a:t>
            </a:r>
            <a:r>
              <a:rPr lang="zh-CN" altLang="en-US" sz="1600" b="1" dirty="0">
                <a:solidFill>
                  <a:srgbClr val="003F43"/>
                </a:solidFill>
                <a:ea typeface="思源黑体 CN Bold" panose="020B0800000000000000"/>
              </a:rPr>
              <a:t>如油类、蜡质）</a:t>
            </a:r>
            <a:r>
              <a:rPr lang="zh-CN" altLang="en-US" sz="1600" dirty="0">
                <a:solidFill>
                  <a:srgbClr val="003F43"/>
                </a:solidFill>
                <a:ea typeface="思源黑体 CN Bold" panose="020B0800000000000000"/>
              </a:rPr>
              <a:t>则需要更长的时间来渗透，电容的变化较为缓慢。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0A22CDF9-A21B-4BB7-99A0-2BF3BF6DD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495" y="5791709"/>
            <a:ext cx="1153281" cy="78632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2FE84AA-8A80-41D5-2F25-BEC7790208A6}"/>
              </a:ext>
            </a:extLst>
          </p:cNvPr>
          <p:cNvSpPr txBox="1"/>
          <p:nvPr/>
        </p:nvSpPr>
        <p:spPr>
          <a:xfrm>
            <a:off x="4421201" y="2295173"/>
            <a:ext cx="3752001" cy="4359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吸收效果</a:t>
            </a:r>
            <a:r>
              <a:rPr lang="zh-CN" altLang="en-US" dirty="0">
                <a:solidFill>
                  <a:srgbClr val="0638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：</a:t>
            </a:r>
            <a:r>
              <a:rPr lang="zh-CN" altLang="en-US" sz="1800" dirty="0">
                <a:solidFill>
                  <a:srgbClr val="003F43"/>
                </a:solidFill>
                <a:ea typeface="思源黑体 CN Bold" panose="020B0800000000000000"/>
              </a:rPr>
              <a:t> 通过对电容变化的时间曲线进行分析，系统可以判断不同化妆品成分的吸收效果。假设电容值在一定时间段内</a:t>
            </a:r>
            <a:r>
              <a:rPr lang="zh-CN" altLang="en-US" sz="1800" b="1" dirty="0">
                <a:solidFill>
                  <a:srgbClr val="003F43"/>
                </a:solidFill>
                <a:ea typeface="思源黑体 CN Bold" panose="020B0800000000000000"/>
              </a:rPr>
              <a:t>快速下降</a:t>
            </a:r>
            <a:r>
              <a:rPr lang="zh-CN" altLang="en-US" sz="1800" dirty="0">
                <a:solidFill>
                  <a:srgbClr val="003F43"/>
                </a:solidFill>
                <a:ea typeface="思源黑体 CN Bold" panose="020B0800000000000000"/>
              </a:rPr>
              <a:t>，这意味着化妆品中的成分被皮肤</a:t>
            </a:r>
            <a:r>
              <a:rPr lang="zh-CN" altLang="en-US" sz="1800" b="1" dirty="0">
                <a:solidFill>
                  <a:srgbClr val="003F43"/>
                </a:solidFill>
                <a:ea typeface="思源黑体 CN Bold" panose="020B0800000000000000"/>
              </a:rPr>
              <a:t>迅速吸收</a:t>
            </a:r>
            <a:r>
              <a:rPr lang="zh-CN" altLang="en-US" sz="1800" dirty="0">
                <a:solidFill>
                  <a:srgbClr val="003F43"/>
                </a:solidFill>
                <a:ea typeface="思源黑体 CN Bold" panose="020B0800000000000000"/>
              </a:rPr>
              <a:t>；如果电容值保持较稳定或</a:t>
            </a:r>
            <a:r>
              <a:rPr lang="zh-CN" altLang="en-US" sz="1800" b="1" dirty="0">
                <a:solidFill>
                  <a:srgbClr val="003F43"/>
                </a:solidFill>
                <a:ea typeface="思源黑体 CN Bold" panose="020B0800000000000000"/>
              </a:rPr>
              <a:t>变化缓慢</a:t>
            </a:r>
            <a:r>
              <a:rPr lang="zh-CN" altLang="en-US" sz="1800" dirty="0">
                <a:solidFill>
                  <a:srgbClr val="003F43"/>
                </a:solidFill>
                <a:ea typeface="思源黑体 CN Bold" panose="020B0800000000000000"/>
              </a:rPr>
              <a:t>，则可能说明该成分较难渗透或仅停留在</a:t>
            </a:r>
            <a:r>
              <a:rPr lang="zh-CN" altLang="en-US" sz="1800" b="1" dirty="0">
                <a:solidFill>
                  <a:srgbClr val="003F43"/>
                </a:solidFill>
                <a:ea typeface="思源黑体 CN Bold" panose="020B0800000000000000"/>
              </a:rPr>
              <a:t>皮肤表面</a:t>
            </a:r>
            <a:r>
              <a:rPr lang="zh-CN" altLang="en-US" sz="1800" dirty="0">
                <a:solidFill>
                  <a:srgbClr val="003F43"/>
                </a:solidFill>
                <a:ea typeface="思源黑体 CN Bold" panose="020B0800000000000000"/>
              </a:rPr>
              <a:t>。</a:t>
            </a:r>
            <a:endParaRPr lang="en-US" altLang="zh-CN" sz="1800" dirty="0">
              <a:solidFill>
                <a:srgbClr val="003F43"/>
              </a:solidFill>
              <a:ea typeface="思源黑体 CN Bold" panose="020B080000000000000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sz="1800" dirty="0">
              <a:solidFill>
                <a:srgbClr val="003F43"/>
              </a:solidFill>
              <a:ea typeface="思源黑体 CN Bold" panose="020B080000000000000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DD1919-E6C8-E519-E107-D2CF529742CA}"/>
              </a:ext>
            </a:extLst>
          </p:cNvPr>
          <p:cNvSpPr txBox="1"/>
          <p:nvPr/>
        </p:nvSpPr>
        <p:spPr>
          <a:xfrm>
            <a:off x="8173202" y="2335377"/>
            <a:ext cx="3003933" cy="83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ea typeface="思源黑体 CN Regular" panose="020B0500000000000000" pitchFamily="34" charset="-122"/>
                <a:cs typeface="Open Sans" panose="020B0606030504020204" pitchFamily="34" charset="0"/>
              </a:rPr>
              <a:t>补水效果</a:t>
            </a:r>
            <a:r>
              <a:rPr lang="zh-CN" altLang="en-US" sz="1600" dirty="0">
                <a:solidFill>
                  <a:srgbClr val="003F43"/>
                </a:solidFill>
                <a:ea typeface="思源黑体 CN Bold" panose="020B0800000000000000"/>
              </a:rPr>
              <a:t>：检测前后皮肤含水量区别来判断补水效果</a:t>
            </a:r>
          </a:p>
        </p:txBody>
      </p:sp>
    </p:spTree>
    <p:extLst>
      <p:ext uri="{BB962C8B-B14F-4D97-AF65-F5344CB8AC3E}">
        <p14:creationId xmlns:p14="http://schemas.microsoft.com/office/powerpoint/2010/main" val="66911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î$ḻiḓè">
            <a:extLst>
              <a:ext uri="{FF2B5EF4-FFF2-40B4-BE49-F238E27FC236}">
                <a16:creationId xmlns:a16="http://schemas.microsoft.com/office/drawing/2014/main" id="{400A204E-48AE-4277-8F15-5FBF1324CFFC}"/>
              </a:ext>
            </a:extLst>
          </p:cNvPr>
          <p:cNvSpPr/>
          <p:nvPr/>
        </p:nvSpPr>
        <p:spPr>
          <a:xfrm flipV="1">
            <a:off x="597672" y="3206912"/>
            <a:ext cx="12192000" cy="3583003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8567"/>
              <a:gd name="connsiteX1" fmla="*/ 21600 w 21600"/>
              <a:gd name="connsiteY1" fmla="*/ 0 h 28567"/>
              <a:gd name="connsiteX2" fmla="*/ 21600 w 21600"/>
              <a:gd name="connsiteY2" fmla="*/ 17322 h 28567"/>
              <a:gd name="connsiteX3" fmla="*/ 0 w 21600"/>
              <a:gd name="connsiteY3" fmla="*/ 20172 h 28567"/>
              <a:gd name="connsiteX4" fmla="*/ 0 w 21600"/>
              <a:gd name="connsiteY4" fmla="*/ 0 h 2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8567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8" y="40601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49" name="图形 48">
            <a:extLst>
              <a:ext uri="{FF2B5EF4-FFF2-40B4-BE49-F238E27FC236}">
                <a16:creationId xmlns:a16="http://schemas.microsoft.com/office/drawing/2014/main" id="{34FF095A-0A3F-4372-88C8-F7992CFDC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767844" y="797850"/>
            <a:ext cx="8172450" cy="5534025"/>
          </a:xfrm>
          <a:prstGeom prst="rect">
            <a:avLst/>
          </a:prstGeom>
        </p:spPr>
      </p:pic>
      <p:sp>
        <p:nvSpPr>
          <p:cNvPr id="55" name="ïSľîḋé">
            <a:extLst>
              <a:ext uri="{FF2B5EF4-FFF2-40B4-BE49-F238E27FC236}">
                <a16:creationId xmlns:a16="http://schemas.microsoft.com/office/drawing/2014/main" id="{51FFA38C-5D65-4188-BD45-BD78C3599F4D}"/>
              </a:ext>
            </a:extLst>
          </p:cNvPr>
          <p:cNvSpPr/>
          <p:nvPr/>
        </p:nvSpPr>
        <p:spPr bwMode="auto">
          <a:xfrm>
            <a:off x="1207128" y="3481895"/>
            <a:ext cx="584422" cy="587010"/>
          </a:xfrm>
          <a:prstGeom prst="ellipse">
            <a:avLst/>
          </a:prstGeom>
          <a:solidFill>
            <a:srgbClr val="2BB7B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pic>
        <p:nvPicPr>
          <p:cNvPr id="47" name="图形 46">
            <a:extLst>
              <a:ext uri="{FF2B5EF4-FFF2-40B4-BE49-F238E27FC236}">
                <a16:creationId xmlns:a16="http://schemas.microsoft.com/office/drawing/2014/main" id="{A226A8C8-A231-4793-93D4-26F0D2663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469432"/>
            <a:ext cx="3057110" cy="561730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992CA88D-B6C9-4428-B44B-8828C09A6CC1}"/>
              </a:ext>
            </a:extLst>
          </p:cNvPr>
          <p:cNvSpPr txBox="1"/>
          <p:nvPr/>
        </p:nvSpPr>
        <p:spPr>
          <a:xfrm>
            <a:off x="515938" y="2136123"/>
            <a:ext cx="268535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spc="300" dirty="0">
                <a:solidFill>
                  <a:srgbClr val="2F2E4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创新与优势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60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Akrobat" panose="00000800000000000000" pitchFamily="50" charset="0"/>
                <a:ea typeface="思源黑体 CN Bold" panose="020B0800000000000000" pitchFamily="34" charset="-122"/>
                <a:cs typeface="+mn-cs"/>
              </a:rPr>
              <a:t> </a:t>
            </a:r>
            <a:endParaRPr kumimoji="0" lang="zh-CN" altLang="en-US" sz="1600" b="0" i="0" u="none" strike="noStrike" kern="1200" cap="none" spc="600" normalizeH="0" baseline="0" noProof="0" dirty="0">
              <a:ln>
                <a:noFill/>
              </a:ln>
              <a:solidFill>
                <a:srgbClr val="ED6C00"/>
              </a:solidFill>
              <a:effectLst/>
              <a:uLnTx/>
              <a:uFillTx/>
              <a:latin typeface="Akrobat" panose="00000800000000000000" pitchFamily="50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C194F369-8628-46CA-B46E-04008E8EE68C}"/>
              </a:ext>
            </a:extLst>
          </p:cNvPr>
          <p:cNvSpPr/>
          <p:nvPr/>
        </p:nvSpPr>
        <p:spPr>
          <a:xfrm>
            <a:off x="8252745" y="972048"/>
            <a:ext cx="2389381" cy="5234585"/>
          </a:xfrm>
          <a:custGeom>
            <a:avLst/>
            <a:gdLst>
              <a:gd name="connsiteX0" fmla="*/ 235975 w 2389381"/>
              <a:gd name="connsiteY0" fmla="*/ 0 h 5234585"/>
              <a:gd name="connsiteX1" fmla="*/ 521590 w 2389381"/>
              <a:gd name="connsiteY1" fmla="*/ 0 h 5234585"/>
              <a:gd name="connsiteX2" fmla="*/ 521590 w 2389381"/>
              <a:gd name="connsiteY2" fmla="*/ 39458 h 5234585"/>
              <a:gd name="connsiteX3" fmla="*/ 693724 w 2389381"/>
              <a:gd name="connsiteY3" fmla="*/ 211592 h 5234585"/>
              <a:gd name="connsiteX4" fmla="*/ 1695656 w 2389381"/>
              <a:gd name="connsiteY4" fmla="*/ 211592 h 5234585"/>
              <a:gd name="connsiteX5" fmla="*/ 1867790 w 2389381"/>
              <a:gd name="connsiteY5" fmla="*/ 39458 h 5234585"/>
              <a:gd name="connsiteX6" fmla="*/ 1867790 w 2389381"/>
              <a:gd name="connsiteY6" fmla="*/ 0 h 5234585"/>
              <a:gd name="connsiteX7" fmla="*/ 2153405 w 2389381"/>
              <a:gd name="connsiteY7" fmla="*/ 0 h 5234585"/>
              <a:gd name="connsiteX8" fmla="*/ 2389381 w 2389381"/>
              <a:gd name="connsiteY8" fmla="*/ 239653 h 5234585"/>
              <a:gd name="connsiteX9" fmla="*/ 2389381 w 2389381"/>
              <a:gd name="connsiteY9" fmla="*/ 4994932 h 5234585"/>
              <a:gd name="connsiteX10" fmla="*/ 2153405 w 2389381"/>
              <a:gd name="connsiteY10" fmla="*/ 5234585 h 5234585"/>
              <a:gd name="connsiteX11" fmla="*/ 235975 w 2389381"/>
              <a:gd name="connsiteY11" fmla="*/ 5234585 h 5234585"/>
              <a:gd name="connsiteX12" fmla="*/ 0 w 2389381"/>
              <a:gd name="connsiteY12" fmla="*/ 4994932 h 5234585"/>
              <a:gd name="connsiteX13" fmla="*/ 0 w 2389381"/>
              <a:gd name="connsiteY13" fmla="*/ 239653 h 5234585"/>
              <a:gd name="connsiteX14" fmla="*/ 235975 w 2389381"/>
              <a:gd name="connsiteY14" fmla="*/ 0 h 523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89381" h="5234585">
                <a:moveTo>
                  <a:pt x="235975" y="0"/>
                </a:moveTo>
                <a:lnTo>
                  <a:pt x="521590" y="0"/>
                </a:lnTo>
                <a:lnTo>
                  <a:pt x="521590" y="39458"/>
                </a:lnTo>
                <a:cubicBezTo>
                  <a:pt x="521590" y="134525"/>
                  <a:pt x="598657" y="211592"/>
                  <a:pt x="693724" y="211592"/>
                </a:cubicBezTo>
                <a:lnTo>
                  <a:pt x="1695656" y="211592"/>
                </a:lnTo>
                <a:cubicBezTo>
                  <a:pt x="1790723" y="211592"/>
                  <a:pt x="1867790" y="134525"/>
                  <a:pt x="1867790" y="39458"/>
                </a:cubicBezTo>
                <a:lnTo>
                  <a:pt x="1867790" y="0"/>
                </a:lnTo>
                <a:lnTo>
                  <a:pt x="2153405" y="0"/>
                </a:lnTo>
                <a:cubicBezTo>
                  <a:pt x="2283731" y="0"/>
                  <a:pt x="2389381" y="107297"/>
                  <a:pt x="2389381" y="239653"/>
                </a:cubicBezTo>
                <a:lnTo>
                  <a:pt x="2389381" y="4994932"/>
                </a:lnTo>
                <a:cubicBezTo>
                  <a:pt x="2389381" y="5127289"/>
                  <a:pt x="2283731" y="5234585"/>
                  <a:pt x="2153405" y="5234585"/>
                </a:cubicBezTo>
                <a:lnTo>
                  <a:pt x="235975" y="5234585"/>
                </a:lnTo>
                <a:cubicBezTo>
                  <a:pt x="105650" y="5234585"/>
                  <a:pt x="0" y="5127289"/>
                  <a:pt x="0" y="4994932"/>
                </a:cubicBezTo>
                <a:lnTo>
                  <a:pt x="0" y="239653"/>
                </a:lnTo>
                <a:cubicBezTo>
                  <a:pt x="0" y="107297"/>
                  <a:pt x="105650" y="0"/>
                  <a:pt x="235975" y="0"/>
                </a:cubicBezTo>
                <a:close/>
              </a:path>
            </a:pathLst>
          </a:custGeom>
          <a:blipFill dpi="0" rotWithShape="1">
            <a:blip r:embed="rId6"/>
            <a:srcRect/>
            <a:tile tx="0" ty="0" sx="50000" sy="5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A68293C-8762-45F7-841A-F8119BFEC274}"/>
              </a:ext>
            </a:extLst>
          </p:cNvPr>
          <p:cNvSpPr/>
          <p:nvPr/>
        </p:nvSpPr>
        <p:spPr>
          <a:xfrm>
            <a:off x="459746" y="4472489"/>
            <a:ext cx="2079186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2F2F2">
                    <a:lumMod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个性化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 algn="ctr">
              <a:spcBef>
                <a:spcPts val="600"/>
              </a:spcBef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根据用户的皮肤状态，和不同化妆品来给出的分析</a:t>
            </a:r>
          </a:p>
        </p:txBody>
      </p:sp>
      <p:sp>
        <p:nvSpPr>
          <p:cNvPr id="67" name="ïSľîḋé">
            <a:extLst>
              <a:ext uri="{FF2B5EF4-FFF2-40B4-BE49-F238E27FC236}">
                <a16:creationId xmlns:a16="http://schemas.microsoft.com/office/drawing/2014/main" id="{AE21D51E-3AD5-4BB4-B41D-0C81669D9650}"/>
              </a:ext>
            </a:extLst>
          </p:cNvPr>
          <p:cNvSpPr/>
          <p:nvPr/>
        </p:nvSpPr>
        <p:spPr bwMode="auto">
          <a:xfrm>
            <a:off x="3517789" y="3485497"/>
            <a:ext cx="584422" cy="587010"/>
          </a:xfrm>
          <a:prstGeom prst="ellipse">
            <a:avLst/>
          </a:prstGeom>
          <a:solidFill>
            <a:srgbClr val="2BB7B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798CDC2-B6C2-44E1-8DE7-8B361CFBDF97}"/>
              </a:ext>
            </a:extLst>
          </p:cNvPr>
          <p:cNvSpPr/>
          <p:nvPr/>
        </p:nvSpPr>
        <p:spPr>
          <a:xfrm>
            <a:off x="2848720" y="4472489"/>
            <a:ext cx="207918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2F2F2">
                    <a:lumMod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便捷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小型化，检测同时可以正常活动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70" name="ïSľîḋé">
            <a:extLst>
              <a:ext uri="{FF2B5EF4-FFF2-40B4-BE49-F238E27FC236}">
                <a16:creationId xmlns:a16="http://schemas.microsoft.com/office/drawing/2014/main" id="{0453A1F6-F18D-4ABB-854F-3701A29C2E83}"/>
              </a:ext>
            </a:extLst>
          </p:cNvPr>
          <p:cNvSpPr/>
          <p:nvPr/>
        </p:nvSpPr>
        <p:spPr bwMode="auto">
          <a:xfrm>
            <a:off x="5819055" y="3478173"/>
            <a:ext cx="584422" cy="587010"/>
          </a:xfrm>
          <a:prstGeom prst="ellipse">
            <a:avLst/>
          </a:prstGeom>
          <a:solidFill>
            <a:srgbClr val="2BB7B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02DA576-1858-48AE-85E6-E4CD0A8955DE}"/>
              </a:ext>
            </a:extLst>
          </p:cNvPr>
          <p:cNvSpPr/>
          <p:nvPr/>
        </p:nvSpPr>
        <p:spPr>
          <a:xfrm>
            <a:off x="5184910" y="4529053"/>
            <a:ext cx="207918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2F2F2">
                    <a:lumMod val="25000"/>
                  </a:srgb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无创检测</a:t>
            </a:r>
            <a:endParaRPr lang="en-US" altLang="zh-CN" dirty="0">
              <a:solidFill>
                <a:srgbClr val="F2F2F2">
                  <a:lumMod val="25000"/>
                </a:srgb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C00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可以直接检测皮肤状态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1148E2-8540-1610-23F1-7796EC63E9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6981" y="1190252"/>
            <a:ext cx="2375145" cy="49454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65D2917-B153-8941-DEFD-9DF98895C484}"/>
              </a:ext>
            </a:extLst>
          </p:cNvPr>
          <p:cNvSpPr txBox="1"/>
          <p:nvPr/>
        </p:nvSpPr>
        <p:spPr>
          <a:xfrm>
            <a:off x="5723924" y="404319"/>
            <a:ext cx="6970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1800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分析报告示意图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5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2196265E-BE18-4DBD-BF8C-C270D59D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536" y="4697875"/>
            <a:ext cx="12214536" cy="2171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EF117C-29D9-4D6A-95C3-F71232CF5D64}"/>
              </a:ext>
            </a:extLst>
          </p:cNvPr>
          <p:cNvSpPr txBox="1"/>
          <p:nvPr/>
        </p:nvSpPr>
        <p:spPr>
          <a:xfrm>
            <a:off x="6450209" y="1859340"/>
            <a:ext cx="36856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2BB7B3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感谢</a:t>
            </a:r>
            <a:endParaRPr kumimoji="0" lang="en-US" altLang="zh-CN" sz="6000" b="0" i="0" u="none" strike="noStrike" kern="1200" cap="none" spc="300" normalizeH="0" baseline="0" noProof="0" dirty="0">
              <a:ln>
                <a:noFill/>
              </a:ln>
              <a:solidFill>
                <a:srgbClr val="2BB7B3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2F2E4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您的观看和收听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16A234-D015-479F-A062-A61D12F26384}"/>
              </a:ext>
            </a:extLst>
          </p:cNvPr>
          <p:cNvSpPr/>
          <p:nvPr/>
        </p:nvSpPr>
        <p:spPr>
          <a:xfrm>
            <a:off x="6589105" y="3708221"/>
            <a:ext cx="1089660" cy="68580"/>
          </a:xfrm>
          <a:prstGeom prst="rect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53AD9EF8-F0A6-41FE-846E-FCB70A4D1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8952" y="469432"/>
            <a:ext cx="3057110" cy="56173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85EE2197-ED6D-4265-AAFF-EA0D5398D2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85808" y="925975"/>
            <a:ext cx="6299125" cy="500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89378"/>
      </p:ext>
    </p:extLst>
  </p:cSld>
  <p:clrMapOvr>
    <a:masterClrMapping/>
  </p:clrMapOvr>
</p:sld>
</file>

<file path=ppt/theme/theme1.xml><?xml version="1.0" encoding="utf-8"?>
<a:theme xmlns:a="http://schemas.openxmlformats.org/drawingml/2006/main" name="已停用母版样式">
  <a:themeElements>
    <a:clrScheme name="南方科技大学专属配色方案 01">
      <a:dk1>
        <a:srgbClr val="ED6C00"/>
      </a:dk1>
      <a:lt1>
        <a:srgbClr val="FFFFFF"/>
      </a:lt1>
      <a:dk2>
        <a:srgbClr val="01605A"/>
      </a:dk2>
      <a:lt2>
        <a:srgbClr val="F2F2F2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2BB7B3"/>
      </a:hlink>
      <a:folHlink>
        <a:srgbClr val="01605A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563</Words>
  <Application>Microsoft Office PowerPoint</Application>
  <PresentationFormat>宽屏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Akrobat</vt:lpstr>
      <vt:lpstr>Akrobat Black</vt:lpstr>
      <vt:lpstr>等线</vt:lpstr>
      <vt:lpstr>思源黑体 CN Bold</vt:lpstr>
      <vt:lpstr>思源黑体 CN Light</vt:lpstr>
      <vt:lpstr>思源黑体 CN Regular</vt:lpstr>
      <vt:lpstr>微软雅黑</vt:lpstr>
      <vt:lpstr>Arial</vt:lpstr>
      <vt:lpstr>Impact</vt:lpstr>
      <vt:lpstr>已停用母版样式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ZW C</cp:lastModifiedBy>
  <cp:revision>54</cp:revision>
  <dcterms:created xsi:type="dcterms:W3CDTF">2019-12-12T09:10:32Z</dcterms:created>
  <dcterms:modified xsi:type="dcterms:W3CDTF">2024-10-21T12:49:30Z</dcterms:modified>
</cp:coreProperties>
</file>