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309" r:id="rId2"/>
    <p:sldId id="310" r:id="rId3"/>
    <p:sldId id="311" r:id="rId4"/>
    <p:sldId id="312" r:id="rId5"/>
    <p:sldId id="316" r:id="rId6"/>
    <p:sldId id="317" r:id="rId7"/>
    <p:sldId id="318" r:id="rId8"/>
    <p:sldId id="319" r:id="rId9"/>
    <p:sldId id="314" r:id="rId10"/>
    <p:sldId id="31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46" userDrawn="1">
          <p15:clr>
            <a:srgbClr val="A4A3A4"/>
          </p15:clr>
        </p15:guide>
        <p15:guide id="4" orient="horz" pos="3974" userDrawn="1">
          <p15:clr>
            <a:srgbClr val="A4A3A4"/>
          </p15:clr>
        </p15:guide>
        <p15:guide id="5" pos="325" userDrawn="1">
          <p15:clr>
            <a:srgbClr val="A4A3A4"/>
          </p15:clr>
        </p15:guide>
        <p15:guide id="6" pos="73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43"/>
    <a:srgbClr val="ED6C00"/>
    <a:srgbClr val="2BB7B3"/>
    <a:srgbClr val="063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showGuides="1">
      <p:cViewPr varScale="1">
        <p:scale>
          <a:sx n="87" d="100"/>
          <a:sy n="87" d="100"/>
        </p:scale>
        <p:origin x="64" y="45"/>
      </p:cViewPr>
      <p:guideLst>
        <p:guide orient="horz" pos="2160"/>
        <p:guide pos="3840"/>
        <p:guide orient="horz" pos="346"/>
        <p:guide orient="horz" pos="3974"/>
        <p:guide pos="325"/>
        <p:guide pos="73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进阶设计）">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6694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2432489"/>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327401" y="1738727"/>
            <a:ext cx="495977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 </a:t>
            </a:r>
            <a:r>
              <a:rPr kumimoji="0" lang="zh-CN" altLang="en-US" sz="2400" b="0" i="0" u="none" strike="noStrike" kern="1200" cap="none" spc="300" normalizeH="0" baseline="0" noProof="0" dirty="0">
                <a:ln>
                  <a:noFill/>
                </a:ln>
                <a:solidFill>
                  <a:srgbClr val="ED6C00"/>
                </a:solidFill>
                <a:effectLst/>
                <a:uLnTx/>
                <a:uFillTx/>
                <a:latin typeface="思源黑体 CN Light" panose="020B0300000000000000" pitchFamily="34" charset="-122"/>
                <a:ea typeface="思源黑体 CN Light" panose="020B0300000000000000" pitchFamily="34" charset="-122"/>
              </a:rPr>
              <a:t>利用</a:t>
            </a:r>
            <a:r>
              <a:rPr lang="zh-CN" altLang="en-US" sz="2400" spc="300" dirty="0">
                <a:solidFill>
                  <a:srgbClr val="ED6C00"/>
                </a:solidFill>
                <a:latin typeface="思源黑体 CN Light" panose="020B0300000000000000" pitchFamily="34" charset="-122"/>
                <a:ea typeface="思源黑体 CN Light" panose="020B0300000000000000" pitchFamily="34" charset="-122"/>
              </a:rPr>
              <a:t>肌电信号</a:t>
            </a:r>
            <a:r>
              <a:rPr kumimoji="0" lang="zh-CN" altLang="en-US" sz="2400" b="0" i="0" u="none" strike="noStrike" kern="1200" cap="none" spc="300" normalizeH="0" baseline="0" noProof="0" dirty="0">
                <a:ln>
                  <a:noFill/>
                </a:ln>
                <a:solidFill>
                  <a:srgbClr val="ED6C00"/>
                </a:solidFill>
                <a:effectLst/>
                <a:uLnTx/>
                <a:uFillTx/>
                <a:latin typeface="思源黑体 CN Light" panose="020B0300000000000000" pitchFamily="34" charset="-122"/>
                <a:ea typeface="思源黑体 CN Light" panose="020B0300000000000000" pitchFamily="34" charset="-122"/>
              </a:rPr>
              <a:t>的</a:t>
            </a:r>
            <a:endParaRPr kumimoji="0" lang="en-US" altLang="zh-CN" sz="2400" b="0" i="0" u="none" strike="noStrike" kern="1200" cap="none" spc="300" normalizeH="0" baseline="0" noProof="0" dirty="0">
              <a:ln>
                <a:noFill/>
              </a:ln>
              <a:solidFill>
                <a:srgbClr val="ED6C00"/>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spc="300" dirty="0">
                <a:solidFill>
                  <a:srgbClr val="2BB7B3"/>
                </a:solidFill>
                <a:latin typeface="思源黑体 CN Light" panose="020B0300000000000000" pitchFamily="34" charset="-122"/>
                <a:ea typeface="思源黑体 CN Light" panose="020B0300000000000000" pitchFamily="34" charset="-122"/>
              </a:rPr>
              <a:t>智能语音系统</a:t>
            </a:r>
          </a:p>
        </p:txBody>
      </p:sp>
      <p:sp>
        <p:nvSpPr>
          <p:cNvPr id="7" name="文本框 6">
            <a:extLst>
              <a:ext uri="{FF2B5EF4-FFF2-40B4-BE49-F238E27FC236}">
                <a16:creationId xmlns:a16="http://schemas.microsoft.com/office/drawing/2014/main" id="{3BF80FAD-EED6-4509-8FCE-5DEB07187C0F}"/>
              </a:ext>
            </a:extLst>
          </p:cNvPr>
          <p:cNvSpPr txBox="1"/>
          <p:nvPr/>
        </p:nvSpPr>
        <p:spPr>
          <a:xfrm>
            <a:off x="397843" y="3377074"/>
            <a:ext cx="5328758" cy="600164"/>
          </a:xfrm>
          <a:prstGeom prst="rect">
            <a:avLst/>
          </a:prstGeom>
          <a:noFill/>
        </p:spPr>
        <p:txBody>
          <a:bodyPr wrap="square" rtlCol="0">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zh-CN" altLang="en-US" spc="600" dirty="0">
                <a:solidFill>
                  <a:prstClr val="black">
                    <a:lumMod val="50000"/>
                    <a:lumOff val="50000"/>
                  </a:prstClr>
                </a:solidFill>
                <a:latin typeface="思源黑体 CN Light" panose="020B0300000000000000" pitchFamily="34" charset="-122"/>
                <a:ea typeface="思源黑体 CN Light" panose="020B0300000000000000" pitchFamily="34" charset="-122"/>
                <a:cs typeface="Open Sans" panose="020B0606030504020204" pitchFamily="34" charset="0"/>
              </a:rPr>
              <a:t>现代传感技术</a:t>
            </a:r>
            <a:r>
              <a:rPr kumimoji="0" lang="zh-CN" altLang="en-US" sz="1800" b="0" i="0" u="none" strike="noStrike" kern="1200" cap="none" spc="60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第</a:t>
            </a:r>
            <a:r>
              <a:rPr lang="zh-CN" altLang="en-US" spc="600" dirty="0">
                <a:solidFill>
                  <a:prstClr val="black">
                    <a:lumMod val="50000"/>
                    <a:lumOff val="50000"/>
                  </a:prstClr>
                </a:solidFill>
                <a:latin typeface="思源黑体 CN Light" panose="020B0300000000000000" pitchFamily="34" charset="-122"/>
                <a:ea typeface="思源黑体 CN Light" panose="020B0300000000000000" pitchFamily="34" charset="-122"/>
                <a:cs typeface="Open Sans" panose="020B0606030504020204" pitchFamily="34" charset="0"/>
              </a:rPr>
              <a:t>二</a:t>
            </a:r>
            <a:r>
              <a:rPr kumimoji="0" lang="zh-CN" altLang="en-US" sz="1800" b="0" i="0" u="none" strike="noStrike" kern="1200" cap="none" spc="600" normalizeH="0" baseline="0" noProof="0" dirty="0">
                <a:ln>
                  <a:noFill/>
                </a:ln>
                <a:solidFill>
                  <a:prstClr val="black">
                    <a:lumMod val="50000"/>
                    <a:lumOff val="50000"/>
                  </a:prst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次作业</a:t>
            </a:r>
            <a:endParaRPr kumimoji="0" lang="zh-CN" altLang="en-US" sz="1800" b="0" i="0" u="none" strike="noStrike" kern="1200" cap="none" spc="600" normalizeH="0" baseline="0" noProof="0" dirty="0">
              <a:ln>
                <a:noFill/>
              </a:ln>
              <a:solidFill>
                <a:srgbClr val="ED6D00"/>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pic>
        <p:nvPicPr>
          <p:cNvPr id="3" name="图形 2">
            <a:extLst>
              <a:ext uri="{FF2B5EF4-FFF2-40B4-BE49-F238E27FC236}">
                <a16:creationId xmlns:a16="http://schemas.microsoft.com/office/drawing/2014/main" id="{C2B16A50-C551-464B-AFC7-CD67657015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865848" y="550338"/>
            <a:ext cx="7140668" cy="5782243"/>
          </a:xfrm>
          <a:prstGeom prst="rect">
            <a:avLst/>
          </a:prstGeom>
        </p:spPr>
      </p:pic>
      <p:sp>
        <p:nvSpPr>
          <p:cNvPr id="2" name="矩形 1">
            <a:extLst>
              <a:ext uri="{FF2B5EF4-FFF2-40B4-BE49-F238E27FC236}">
                <a16:creationId xmlns:a16="http://schemas.microsoft.com/office/drawing/2014/main" id="{1F16A234-D015-479F-A062-A61D12F26384}"/>
              </a:ext>
            </a:extLst>
          </p:cNvPr>
          <p:cNvSpPr/>
          <p:nvPr/>
        </p:nvSpPr>
        <p:spPr>
          <a:xfrm>
            <a:off x="519467" y="3040072"/>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4" name="图形 3">
            <a:extLst>
              <a:ext uri="{FF2B5EF4-FFF2-40B4-BE49-F238E27FC236}">
                <a16:creationId xmlns:a16="http://schemas.microsoft.com/office/drawing/2014/main" id="{C1849446-353D-43E8-8785-664EB2EC14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467" y="5746995"/>
            <a:ext cx="3057110" cy="561730"/>
          </a:xfrm>
          <a:prstGeom prst="rect">
            <a:avLst/>
          </a:prstGeom>
        </p:spPr>
      </p:pic>
    </p:spTree>
    <p:extLst>
      <p:ext uri="{BB962C8B-B14F-4D97-AF65-F5344CB8AC3E}">
        <p14:creationId xmlns:p14="http://schemas.microsoft.com/office/powerpoint/2010/main" val="931310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形 10">
            <a:extLst>
              <a:ext uri="{FF2B5EF4-FFF2-40B4-BE49-F238E27FC236}">
                <a16:creationId xmlns:a16="http://schemas.microsoft.com/office/drawing/2014/main" id="{2196265E-BE18-4DBD-BF8C-C270D59D52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536" y="4697875"/>
            <a:ext cx="12214536" cy="2171700"/>
          </a:xfrm>
          <a:prstGeom prst="rect">
            <a:avLst/>
          </a:prstGeom>
        </p:spPr>
      </p:pic>
      <p:sp>
        <p:nvSpPr>
          <p:cNvPr id="6" name="文本框 5">
            <a:extLst>
              <a:ext uri="{FF2B5EF4-FFF2-40B4-BE49-F238E27FC236}">
                <a16:creationId xmlns:a16="http://schemas.microsoft.com/office/drawing/2014/main" id="{17EF117C-29D9-4D6A-95C3-F71232CF5D64}"/>
              </a:ext>
            </a:extLst>
          </p:cNvPr>
          <p:cNvSpPr txBox="1"/>
          <p:nvPr/>
        </p:nvSpPr>
        <p:spPr>
          <a:xfrm>
            <a:off x="6450209" y="1859340"/>
            <a:ext cx="3685624"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rPr>
              <a:t>感谢</a:t>
            </a:r>
            <a:endParaRPr kumimoji="0" lang="en-US" altLang="zh-CN" sz="6000" b="0" i="0" u="none" strike="noStrike" kern="1200" cap="none" spc="300" normalizeH="0" baseline="0" noProof="0" dirty="0">
              <a:ln>
                <a:noFill/>
              </a:ln>
              <a:solidFill>
                <a:srgbClr val="2BB7B3"/>
              </a:solidFill>
              <a:effectLst/>
              <a:uLnTx/>
              <a:uFillTx/>
              <a:latin typeface="思源黑体 CN Light" panose="020B0300000000000000" pitchFamily="34" charset="-122"/>
              <a:ea typeface="思源黑体 CN Light" panose="020B03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您的观看和收听</a:t>
            </a:r>
          </a:p>
        </p:txBody>
      </p:sp>
      <p:sp>
        <p:nvSpPr>
          <p:cNvPr id="2" name="矩形 1">
            <a:extLst>
              <a:ext uri="{FF2B5EF4-FFF2-40B4-BE49-F238E27FC236}">
                <a16:creationId xmlns:a16="http://schemas.microsoft.com/office/drawing/2014/main" id="{1F16A234-D015-479F-A062-A61D12F26384}"/>
              </a:ext>
            </a:extLst>
          </p:cNvPr>
          <p:cNvSpPr/>
          <p:nvPr/>
        </p:nvSpPr>
        <p:spPr>
          <a:xfrm>
            <a:off x="6589105" y="3708221"/>
            <a:ext cx="1089660" cy="68580"/>
          </a:xfrm>
          <a:prstGeom prst="rect">
            <a:avLst/>
          </a:prstGeom>
          <a:solidFill>
            <a:srgbClr val="003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9" name="图形 8">
            <a:extLst>
              <a:ext uri="{FF2B5EF4-FFF2-40B4-BE49-F238E27FC236}">
                <a16:creationId xmlns:a16="http://schemas.microsoft.com/office/drawing/2014/main" id="{53AD9EF8-F0A6-41FE-846E-FCB70A4D18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8952" y="469432"/>
            <a:ext cx="3057110" cy="561730"/>
          </a:xfrm>
          <a:prstGeom prst="rect">
            <a:avLst/>
          </a:prstGeom>
        </p:spPr>
      </p:pic>
      <p:pic>
        <p:nvPicPr>
          <p:cNvPr id="5" name="图形 4">
            <a:extLst>
              <a:ext uri="{FF2B5EF4-FFF2-40B4-BE49-F238E27FC236}">
                <a16:creationId xmlns:a16="http://schemas.microsoft.com/office/drawing/2014/main" id="{85EE2197-ED6D-4265-AAFF-EA0D5398D2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85808" y="925975"/>
            <a:ext cx="6299125" cy="5006050"/>
          </a:xfrm>
          <a:prstGeom prst="rect">
            <a:avLst/>
          </a:prstGeom>
        </p:spPr>
      </p:pic>
    </p:spTree>
    <p:extLst>
      <p:ext uri="{BB962C8B-B14F-4D97-AF65-F5344CB8AC3E}">
        <p14:creationId xmlns:p14="http://schemas.microsoft.com/office/powerpoint/2010/main" val="33671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4599AE1C-FC71-4EBA-B38B-E7F976F4C7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10" name="任意多边形: 形状 9">
            <a:extLst>
              <a:ext uri="{FF2B5EF4-FFF2-40B4-BE49-F238E27FC236}">
                <a16:creationId xmlns:a16="http://schemas.microsoft.com/office/drawing/2014/main" id="{A510A500-A71D-456C-854F-D2ABE2ABE8DD}"/>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2" name="图形 1">
            <a:extLst>
              <a:ext uri="{FF2B5EF4-FFF2-40B4-BE49-F238E27FC236}">
                <a16:creationId xmlns:a16="http://schemas.microsoft.com/office/drawing/2014/main" id="{D5006682-F01B-479D-B747-DA97CA3D81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275109" y="2290446"/>
            <a:ext cx="5525537" cy="3743262"/>
          </a:xfrm>
          <a:prstGeom prst="rect">
            <a:avLst/>
          </a:prstGeom>
        </p:spPr>
      </p:pic>
      <p:sp>
        <p:nvSpPr>
          <p:cNvPr id="11" name="文本框 10">
            <a:extLst>
              <a:ext uri="{FF2B5EF4-FFF2-40B4-BE49-F238E27FC236}">
                <a16:creationId xmlns:a16="http://schemas.microsoft.com/office/drawing/2014/main" id="{634CC793-2B63-4395-A236-292FCDB855FE}"/>
              </a:ext>
            </a:extLst>
          </p:cNvPr>
          <p:cNvSpPr txBox="1"/>
          <p:nvPr/>
        </p:nvSpPr>
        <p:spPr>
          <a:xfrm>
            <a:off x="515938" y="938089"/>
            <a:ext cx="4909502" cy="2704715"/>
          </a:xfrm>
          <a:prstGeom prst="rect">
            <a:avLst/>
          </a:prstGeom>
          <a:noFill/>
        </p:spPr>
        <p:txBody>
          <a:bodyPr wrap="square" rtlCol="0">
            <a:spAutoFit/>
          </a:bodyPr>
          <a:lstStyle/>
          <a:p>
            <a:pPr marR="0" lvl="0" algn="l" defTabSz="914400" rtl="0" eaLnBrk="1" fontAlgn="auto" latinLnBrk="0" hangingPunct="1">
              <a:lnSpc>
                <a:spcPct val="150000"/>
              </a:lnSpc>
              <a:spcBef>
                <a:spcPts val="1200"/>
              </a:spcBef>
              <a:spcAft>
                <a:spcPts val="0"/>
              </a:spcAft>
              <a:buClrTx/>
              <a:buSzTx/>
              <a:tabLst/>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姓名：陈哲葳</a:t>
            </a:r>
            <a:endParaRPr kumimoji="0" lang="en-US" altLang="zh-CN"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R="0" lvl="0" algn="l" defTabSz="914400" rtl="0" eaLnBrk="1" fontAlgn="auto" latinLnBrk="0" hangingPunct="1">
              <a:lnSpc>
                <a:spcPct val="150000"/>
              </a:lnSpc>
              <a:spcBef>
                <a:spcPts val="1200"/>
              </a:spcBef>
              <a:spcAft>
                <a:spcPts val="0"/>
              </a:spcAft>
              <a:buClrTx/>
              <a:buSzTx/>
              <a:tabLst/>
              <a:defRPr/>
            </a:pPr>
            <a:r>
              <a:rPr lang="zh-CN" altLang="en-US"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电话：</a:t>
            </a:r>
            <a:r>
              <a:rPr lang="en-US" altLang="zh-CN" sz="2400" dirty="0">
                <a:solidFill>
                  <a:srgbClr val="003F43"/>
                </a:solidFill>
                <a:latin typeface="思源黑体 CN Bold" panose="020B0800000000000000" pitchFamily="34" charset="-122"/>
                <a:ea typeface="思源黑体 CN Bold" panose="020B0800000000000000" pitchFamily="34" charset="-122"/>
                <a:cs typeface="Open Sans" panose="020B0606030504020204" pitchFamily="34" charset="0"/>
              </a:rPr>
              <a:t>15325521178</a:t>
            </a:r>
            <a:endParaRPr kumimoji="0" lang="en-US" altLang="zh-CN"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R="0" lvl="0" algn="l" defTabSz="914400" rtl="0" eaLnBrk="1" fontAlgn="auto" latinLnBrk="0" hangingPunct="1">
              <a:lnSpc>
                <a:spcPct val="150000"/>
              </a:lnSpc>
              <a:spcBef>
                <a:spcPts val="1200"/>
              </a:spcBef>
              <a:spcAft>
                <a:spcPts val="0"/>
              </a:spcAft>
              <a:buClrTx/>
              <a:buSzTx/>
              <a:tabLst/>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导师：王建坤</a:t>
            </a:r>
          </a:p>
          <a:p>
            <a:pPr marR="0" lvl="0" algn="l" defTabSz="914400" rtl="0" eaLnBrk="1" fontAlgn="auto" latinLnBrk="0" hangingPunct="1">
              <a:lnSpc>
                <a:spcPct val="150000"/>
              </a:lnSpc>
              <a:spcBef>
                <a:spcPts val="1200"/>
              </a:spcBef>
              <a:spcAft>
                <a:spcPts val="0"/>
              </a:spcAft>
              <a:buClrTx/>
              <a:buSzTx/>
              <a:tabLst/>
              <a:defRPr/>
            </a:pPr>
            <a:r>
              <a:rPr kumimoji="0" lang="zh-CN" altLang="en-US" sz="2400" b="0" i="0" u="none" strike="noStrike" kern="1200" cap="none" spc="0" normalizeH="0" baseline="0" noProof="0" dirty="0">
                <a:ln>
                  <a:noFill/>
                </a:ln>
                <a:solidFill>
                  <a:srgbClr val="003F43"/>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个人照片</a:t>
            </a:r>
          </a:p>
        </p:txBody>
      </p:sp>
      <p:pic>
        <p:nvPicPr>
          <p:cNvPr id="3" name="图片 2">
            <a:extLst>
              <a:ext uri="{FF2B5EF4-FFF2-40B4-BE49-F238E27FC236}">
                <a16:creationId xmlns:a16="http://schemas.microsoft.com/office/drawing/2014/main" id="{F9D7A2E1-5A5A-72D0-49A1-BBDA44ECE749}"/>
              </a:ext>
            </a:extLst>
          </p:cNvPr>
          <p:cNvPicPr>
            <a:picLocks noChangeAspect="1"/>
          </p:cNvPicPr>
          <p:nvPr/>
        </p:nvPicPr>
        <p:blipFill>
          <a:blip r:embed="rId6"/>
          <a:stretch>
            <a:fillRect/>
          </a:stretch>
        </p:blipFill>
        <p:spPr>
          <a:xfrm>
            <a:off x="2970689" y="3013297"/>
            <a:ext cx="1542977" cy="2158739"/>
          </a:xfrm>
          <a:prstGeom prst="rect">
            <a:avLst/>
          </a:prstGeom>
        </p:spPr>
      </p:pic>
    </p:spTree>
    <p:extLst>
      <p:ext uri="{BB962C8B-B14F-4D97-AF65-F5344CB8AC3E}">
        <p14:creationId xmlns:p14="http://schemas.microsoft.com/office/powerpoint/2010/main" val="374894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8CDD9-8A81-BFF4-BDCB-0E75CA0937F3}"/>
            </a:ext>
          </a:extLst>
        </p:cNvPr>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C31BD1A0-10A3-AAD9-9E10-66F0C87C9B84}"/>
              </a:ext>
            </a:extLst>
          </p:cNvPr>
          <p:cNvSpPr/>
          <p:nvPr/>
        </p:nvSpPr>
        <p:spPr>
          <a:xfrm>
            <a:off x="5017162" y="2641857"/>
            <a:ext cx="7174838" cy="4216143"/>
          </a:xfrm>
          <a:custGeom>
            <a:avLst/>
            <a:gdLst>
              <a:gd name="connsiteX0" fmla="*/ 7174838 w 7174838"/>
              <a:gd name="connsiteY0" fmla="*/ 0 h 4216143"/>
              <a:gd name="connsiteX1" fmla="*/ 7174838 w 7174838"/>
              <a:gd name="connsiteY1" fmla="*/ 4216143 h 4216143"/>
              <a:gd name="connsiteX2" fmla="*/ 0 w 7174838"/>
              <a:gd name="connsiteY2" fmla="*/ 4216143 h 4216143"/>
              <a:gd name="connsiteX3" fmla="*/ 14784 w 7174838"/>
              <a:gd name="connsiteY3" fmla="*/ 4173405 h 4216143"/>
              <a:gd name="connsiteX4" fmla="*/ 1444696 w 7174838"/>
              <a:gd name="connsiteY4" fmla="*/ 2786670 h 4216143"/>
              <a:gd name="connsiteX5" fmla="*/ 4847653 w 7174838"/>
              <a:gd name="connsiteY5" fmla="*/ 1976442 h 4216143"/>
              <a:gd name="connsiteX6" fmla="*/ 7110594 w 7174838"/>
              <a:gd name="connsiteY6" fmla="*/ 57424 h 421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74838" h="4216143">
                <a:moveTo>
                  <a:pt x="7174838" y="0"/>
                </a:moveTo>
                <a:lnTo>
                  <a:pt x="7174838" y="4216143"/>
                </a:lnTo>
                <a:lnTo>
                  <a:pt x="0" y="4216143"/>
                </a:lnTo>
                <a:lnTo>
                  <a:pt x="14784" y="4173405"/>
                </a:lnTo>
                <a:cubicBezTo>
                  <a:pt x="214916" y="3712072"/>
                  <a:pt x="900927" y="3094364"/>
                  <a:pt x="1444696" y="2786670"/>
                </a:cubicBezTo>
                <a:cubicBezTo>
                  <a:pt x="2235633" y="2339116"/>
                  <a:pt x="3850301" y="2474153"/>
                  <a:pt x="4847653" y="1976442"/>
                </a:cubicBezTo>
                <a:cubicBezTo>
                  <a:pt x="5658002" y="1572052"/>
                  <a:pt x="6561317" y="564014"/>
                  <a:pt x="7110594" y="5742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FF368C82-D1C8-20DF-93B2-8A2C2D26F2B8}"/>
              </a:ext>
            </a:extLst>
          </p:cNvPr>
          <p:cNvSpPr txBox="1"/>
          <p:nvPr/>
        </p:nvSpPr>
        <p:spPr>
          <a:xfrm>
            <a:off x="515938" y="549275"/>
            <a:ext cx="1492716" cy="1277273"/>
          </a:xfrm>
          <a:prstGeom prst="rect">
            <a:avLst/>
          </a:prstGeom>
          <a:noFill/>
        </p:spPr>
        <p:txBody>
          <a:bodyPr wrap="non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rPr>
              <a:t>概述</a:t>
            </a:r>
            <a:endParaRPr kumimoji="0" lang="en-US" altLang="zh-CN" sz="4800" b="0" i="0" u="none" strike="noStrike" kern="1200" cap="none" spc="300" normalizeH="0" baseline="0" noProof="0" dirty="0">
              <a:ln>
                <a:noFill/>
              </a:ln>
              <a:solidFill>
                <a:srgbClr val="2F2E41"/>
              </a:solidFill>
              <a:effectLst/>
              <a:uLnTx/>
              <a:uFillTx/>
              <a:latin typeface="思源黑体 CN Bold" panose="020B0800000000000000" pitchFamily="34" charset="-122"/>
              <a:ea typeface="思源黑体 CN Bold" panose="020B0800000000000000" pitchFamily="34" charset="-122"/>
            </a:endParaRPr>
          </a:p>
          <a:p>
            <a:pPr marL="0" marR="0" lvl="0" indent="0" defTabSz="914400" rtl="0" eaLnBrk="1" fontAlgn="auto" latinLnBrk="0" hangingPunct="1">
              <a:lnSpc>
                <a:spcPct val="100000"/>
              </a:lnSpc>
              <a:spcBef>
                <a:spcPts val="600"/>
              </a:spcBef>
              <a:spcAft>
                <a:spcPts val="0"/>
              </a:spcAft>
              <a:buClrTx/>
              <a:buSzTx/>
              <a:buFontTx/>
              <a:buNone/>
              <a:tabLst/>
              <a:defRPr/>
            </a:pPr>
            <a:r>
              <a:rPr kumimoji="0" lang="en-US" altLang="zh-CN"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rPr>
              <a:t>OUTLINE</a:t>
            </a:r>
            <a:endParaRPr kumimoji="0" lang="zh-CN" altLang="en-US" sz="2400" b="0" i="0" u="none" strike="noStrike" kern="1200" cap="none" spc="300" normalizeH="0" baseline="0" noProof="0" dirty="0">
              <a:ln>
                <a:noFill/>
              </a:ln>
              <a:solidFill>
                <a:srgbClr val="E6551A"/>
              </a:solidFill>
              <a:effectLst/>
              <a:uLnTx/>
              <a:uFillTx/>
              <a:latin typeface="Akrobat" panose="00000800000000000000" pitchFamily="50" charset="0"/>
              <a:ea typeface="思源黑体 CN Bold" panose="020B0800000000000000" pitchFamily="34" charset="-122"/>
              <a:cs typeface="+mn-cs"/>
            </a:endParaRPr>
          </a:p>
        </p:txBody>
      </p:sp>
      <p:sp>
        <p:nvSpPr>
          <p:cNvPr id="14" name="文本框 13">
            <a:extLst>
              <a:ext uri="{FF2B5EF4-FFF2-40B4-BE49-F238E27FC236}">
                <a16:creationId xmlns:a16="http://schemas.microsoft.com/office/drawing/2014/main" id="{7C9C37B0-1F66-2E52-A74E-51C9D5BC1D3C}"/>
              </a:ext>
            </a:extLst>
          </p:cNvPr>
          <p:cNvSpPr txBox="1"/>
          <p:nvPr/>
        </p:nvSpPr>
        <p:spPr>
          <a:xfrm>
            <a:off x="572129" y="2097979"/>
            <a:ext cx="6386113" cy="3521285"/>
          </a:xfrm>
          <a:prstGeom prst="rect">
            <a:avLst/>
          </a:prstGeom>
          <a:noFill/>
        </p:spPr>
        <p:txBody>
          <a:bodyPr wrap="square" rtlCol="0">
            <a:spAutoFit/>
          </a:bodyPr>
          <a:lstStyle/>
          <a:p>
            <a:pPr lvl="0">
              <a:lnSpc>
                <a:spcPct val="150000"/>
              </a:lnSpc>
              <a:spcBef>
                <a:spcPts val="1200"/>
              </a:spcBef>
              <a:defRPr/>
            </a:pP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       </a:t>
            </a:r>
            <a:r>
              <a:rPr lang="zh-CN" altLang="en-US" b="1" dirty="0">
                <a:solidFill>
                  <a:srgbClr val="ED6C00"/>
                </a:solidFill>
                <a:latin typeface="微软雅黑" panose="020B0503020204020204" pitchFamily="34" charset="-122"/>
                <a:ea typeface="思源黑体 CN Bold" panose="020B0800000000000000"/>
                <a:cs typeface="Open Sans" panose="020B0606030504020204" pitchFamily="34" charset="0"/>
              </a:rPr>
              <a:t>现状</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喉部受损等患者在言语表达上存在困难，存在一种人工喉的解决方案。另一方面传统语音输入依赖发声，无法满足</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无声交流</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需求（如极端环境中的对话）。</a:t>
            </a:r>
          </a:p>
          <a:p>
            <a:pPr lvl="0">
              <a:lnSpc>
                <a:spcPct val="150000"/>
              </a:lnSpc>
              <a:spcBef>
                <a:spcPts val="1200"/>
              </a:spcBef>
              <a:defRPr/>
            </a:pPr>
            <a:r>
              <a:rPr lang="zh-CN" altLang="en-US" b="1" dirty="0">
                <a:solidFill>
                  <a:srgbClr val="ED6C00"/>
                </a:solidFill>
                <a:latin typeface="微软雅黑" panose="020B0503020204020204" pitchFamily="34" charset="-122"/>
                <a:ea typeface="思源黑体 CN Bold" panose="020B0800000000000000"/>
                <a:cs typeface="Open Sans" panose="020B0606030504020204" pitchFamily="34" charset="0"/>
              </a:rPr>
              <a:t>       方案</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采用间接采集方法，通过下颌及面部、颈部区域的高密度表面电极捕捉与</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发声相关的肌电</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信号。利用 </a:t>
            </a:r>
            <a:r>
              <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rPr>
              <a:t>AI</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对预处理后的多通道肌电信号进行深度解码，将</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默念转换为文字</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或通过语音合成（</a:t>
            </a:r>
            <a:r>
              <a:rPr lang="en-US" altLang="zh-CN" dirty="0">
                <a:solidFill>
                  <a:srgbClr val="06383C"/>
                </a:solidFill>
                <a:latin typeface="微软雅黑" panose="020B0503020204020204" pitchFamily="34" charset="-122"/>
                <a:ea typeface="思源黑体 CN Bold" panose="020B0800000000000000"/>
                <a:cs typeface="Open Sans" panose="020B0606030504020204" pitchFamily="34" charset="0"/>
              </a:rPr>
              <a:t>TTS</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a:t>
            </a:r>
            <a:r>
              <a:rPr lang="zh-CN" altLang="en-US" b="1" dirty="0">
                <a:solidFill>
                  <a:srgbClr val="06383C"/>
                </a:solidFill>
                <a:latin typeface="微软雅黑" panose="020B0503020204020204" pitchFamily="34" charset="-122"/>
                <a:ea typeface="思源黑体 CN Bold" panose="020B0800000000000000"/>
                <a:cs typeface="Open Sans" panose="020B0606030504020204" pitchFamily="34" charset="0"/>
              </a:rPr>
              <a:t>实现语音输出</a:t>
            </a:r>
            <a:r>
              <a:rPr lang="zh-CN" altLang="en-US" dirty="0">
                <a:solidFill>
                  <a:srgbClr val="06383C"/>
                </a:solidFill>
                <a:latin typeface="微软雅黑" panose="020B0503020204020204" pitchFamily="34" charset="-122"/>
                <a:ea typeface="思源黑体 CN Bold" panose="020B0800000000000000"/>
                <a:cs typeface="Open Sans" panose="020B0606030504020204" pitchFamily="34" charset="0"/>
              </a:rPr>
              <a:t>。集成多语言翻译模块，实现跨语言无声交流。</a:t>
            </a:r>
          </a:p>
        </p:txBody>
      </p:sp>
      <p:pic>
        <p:nvPicPr>
          <p:cNvPr id="8" name="图形 7">
            <a:extLst>
              <a:ext uri="{FF2B5EF4-FFF2-40B4-BE49-F238E27FC236}">
                <a16:creationId xmlns:a16="http://schemas.microsoft.com/office/drawing/2014/main" id="{04621EA6-F01E-8208-A656-5719831F07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832B68C0-A9E6-CF53-96FC-D5E350174BB1}"/>
              </a:ext>
            </a:extLst>
          </p:cNvPr>
          <p:cNvSpPr txBox="1"/>
          <p:nvPr/>
        </p:nvSpPr>
        <p:spPr>
          <a:xfrm>
            <a:off x="9137573" y="4565262"/>
            <a:ext cx="1244077" cy="369332"/>
          </a:xfrm>
          <a:prstGeom prst="rect">
            <a:avLst/>
          </a:prstGeom>
          <a:noFill/>
        </p:spPr>
        <p:txBody>
          <a:bodyPr wrap="square">
            <a:spAutoFit/>
          </a:bodyPr>
          <a:lstStyle/>
          <a:p>
            <a:r>
              <a:rPr lang="zh-CN" altLang="en-US" b="1" dirty="0"/>
              <a:t>人工喉</a:t>
            </a:r>
          </a:p>
        </p:txBody>
      </p:sp>
      <p:pic>
        <p:nvPicPr>
          <p:cNvPr id="3" name="图片 2">
            <a:extLst>
              <a:ext uri="{FF2B5EF4-FFF2-40B4-BE49-F238E27FC236}">
                <a16:creationId xmlns:a16="http://schemas.microsoft.com/office/drawing/2014/main" id="{B8856508-A080-DD16-705C-0084FE4218D1}"/>
              </a:ext>
            </a:extLst>
          </p:cNvPr>
          <p:cNvPicPr>
            <a:picLocks noChangeAspect="1"/>
          </p:cNvPicPr>
          <p:nvPr/>
        </p:nvPicPr>
        <p:blipFill>
          <a:blip r:embed="rId4"/>
          <a:stretch>
            <a:fillRect/>
          </a:stretch>
        </p:blipFill>
        <p:spPr>
          <a:xfrm>
            <a:off x="7819297" y="2086268"/>
            <a:ext cx="3305088" cy="2289983"/>
          </a:xfrm>
          <a:prstGeom prst="rect">
            <a:avLst/>
          </a:prstGeom>
        </p:spPr>
      </p:pic>
    </p:spTree>
    <p:extLst>
      <p:ext uri="{BB962C8B-B14F-4D97-AF65-F5344CB8AC3E}">
        <p14:creationId xmlns:p14="http://schemas.microsoft.com/office/powerpoint/2010/main" val="218311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A9716-9DD4-50DE-429E-B046D448A04D}"/>
            </a:ext>
          </a:extLst>
        </p:cNvPr>
        <p:cNvGrpSpPr/>
        <p:nvPr/>
      </p:nvGrpSpPr>
      <p:grpSpPr>
        <a:xfrm>
          <a:off x="0" y="0"/>
          <a:ext cx="0" cy="0"/>
          <a:chOff x="0" y="0"/>
          <a:chExt cx="0" cy="0"/>
        </a:xfrm>
      </p:grpSpPr>
      <p:pic>
        <p:nvPicPr>
          <p:cNvPr id="8" name="图形 7">
            <a:extLst>
              <a:ext uri="{FF2B5EF4-FFF2-40B4-BE49-F238E27FC236}">
                <a16:creationId xmlns:a16="http://schemas.microsoft.com/office/drawing/2014/main" id="{5B3AEC69-5159-21DA-0CC8-C83DBBC503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010A7244-982E-A983-9426-B5C536F112F7}"/>
              </a:ext>
            </a:extLst>
          </p:cNvPr>
          <p:cNvSpPr txBox="1"/>
          <p:nvPr/>
        </p:nvSpPr>
        <p:spPr>
          <a:xfrm>
            <a:off x="406219" y="469432"/>
            <a:ext cx="618630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Akrobat" panose="00000800000000000000" pitchFamily="50" charset="0"/>
                <a:ea typeface="思源黑体 CN Bold" panose="020B0800000000000000" pitchFamily="34" charset="-122"/>
              </a:rPr>
              <a:t>可穿戴肌电语音识别装置：</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CAA1F6A9-6B34-9C19-95F6-EBE7BF00437F}"/>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95AEAF49-994E-CD56-4A5A-1C7A1F81DA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19" name="文本框 18">
            <a:extLst>
              <a:ext uri="{FF2B5EF4-FFF2-40B4-BE49-F238E27FC236}">
                <a16:creationId xmlns:a16="http://schemas.microsoft.com/office/drawing/2014/main" id="{7281EAF7-989E-EDE8-F8C7-6C838ADAD233}"/>
              </a:ext>
            </a:extLst>
          </p:cNvPr>
          <p:cNvSpPr txBox="1"/>
          <p:nvPr/>
        </p:nvSpPr>
        <p:spPr>
          <a:xfrm>
            <a:off x="8618952" y="4817160"/>
            <a:ext cx="2503912" cy="369332"/>
          </a:xfrm>
          <a:prstGeom prst="rect">
            <a:avLst/>
          </a:prstGeom>
          <a:noFill/>
        </p:spPr>
        <p:txBody>
          <a:bodyPr wrap="square">
            <a:spAutoFit/>
          </a:bodyPr>
          <a:lstStyle/>
          <a:p>
            <a:r>
              <a:rPr lang="zh-CN" altLang="en-US" dirty="0">
                <a:ea typeface="思源黑体 CN Regular" panose="020B0500000000000000" pitchFamily="34" charset="-122"/>
                <a:cs typeface="Open Sans" panose="020B0606030504020204" pitchFamily="34" charset="0"/>
              </a:rPr>
              <a:t>设备示意图</a:t>
            </a:r>
            <a:endParaRPr lang="zh-CN" altLang="en-US" dirty="0"/>
          </a:p>
        </p:txBody>
      </p:sp>
      <p:sp>
        <p:nvSpPr>
          <p:cNvPr id="3" name="文本框 2">
            <a:extLst>
              <a:ext uri="{FF2B5EF4-FFF2-40B4-BE49-F238E27FC236}">
                <a16:creationId xmlns:a16="http://schemas.microsoft.com/office/drawing/2014/main" id="{1ACB17BB-A745-82B1-5825-67950F3C4591}"/>
              </a:ext>
            </a:extLst>
          </p:cNvPr>
          <p:cNvSpPr txBox="1"/>
          <p:nvPr/>
        </p:nvSpPr>
        <p:spPr>
          <a:xfrm>
            <a:off x="279542" y="1536311"/>
            <a:ext cx="7037990" cy="3454472"/>
          </a:xfrm>
          <a:prstGeom prst="rect">
            <a:avLst/>
          </a:prstGeom>
          <a:noFill/>
        </p:spPr>
        <p:txBody>
          <a:bodyPr wrap="square" rtlCol="0">
            <a:spAutoFit/>
          </a:bodyPr>
          <a:lstStyle/>
          <a:p>
            <a:pPr lvl="0">
              <a:lnSpc>
                <a:spcPct val="150000"/>
              </a:lnSpc>
              <a:spcBef>
                <a:spcPts val="1200"/>
              </a:spcBef>
              <a:defRPr/>
            </a:pPr>
            <a:r>
              <a:rPr lang="zh-CN" altLang="en-US" b="1" dirty="0">
                <a:solidFill>
                  <a:srgbClr val="ED6C00"/>
                </a:solidFill>
                <a:ea typeface="思源黑体 CN Bold" panose="020B0800000000000000"/>
              </a:rPr>
              <a:t>产品功能：</a:t>
            </a:r>
            <a:endParaRPr lang="en-US" altLang="zh-CN" b="1" dirty="0">
              <a:solidFill>
                <a:srgbClr val="ED6C00"/>
              </a:solidFill>
              <a:ea typeface="思源黑体 CN Bold" panose="020B0800000000000000"/>
            </a:endParaRP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肌电信号采集：</a:t>
            </a:r>
            <a:r>
              <a:rPr lang="zh-CN" altLang="en-US" sz="1600" dirty="0">
                <a:solidFill>
                  <a:srgbClr val="003F43"/>
                </a:solidFill>
                <a:ea typeface="思源黑体 CN Regular" panose="020B0500000000000000"/>
              </a:rPr>
              <a:t>通过默念采集肌电信号，实现“无声语言”输入。</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实时解码： </a:t>
            </a:r>
            <a:r>
              <a:rPr lang="zh-CN" altLang="en-US" sz="1600" dirty="0">
                <a:solidFill>
                  <a:srgbClr val="003F43"/>
                </a:solidFill>
                <a:ea typeface="思源黑体 CN Regular" panose="020B0500000000000000"/>
              </a:rPr>
              <a:t>利用</a:t>
            </a:r>
            <a:r>
              <a:rPr lang="en-US" altLang="zh-CN" sz="1600" dirty="0">
                <a:solidFill>
                  <a:srgbClr val="003F43"/>
                </a:solidFill>
                <a:ea typeface="思源黑体 CN Regular" panose="020B0500000000000000"/>
              </a:rPr>
              <a:t>AI</a:t>
            </a:r>
            <a:r>
              <a:rPr lang="zh-CN" altLang="en-US" sz="1600" dirty="0">
                <a:solidFill>
                  <a:srgbClr val="003F43"/>
                </a:solidFill>
                <a:ea typeface="思源黑体 CN Regular" panose="020B0500000000000000"/>
              </a:rPr>
              <a:t>模型即时将肌电信号转化为</a:t>
            </a:r>
            <a:r>
              <a:rPr lang="zh-CN" altLang="en-US" sz="1600" b="1" dirty="0">
                <a:solidFill>
                  <a:srgbClr val="003F43"/>
                </a:solidFill>
                <a:ea typeface="思源黑体 CN Regular" panose="020B0500000000000000"/>
              </a:rPr>
              <a:t>语言文本</a:t>
            </a:r>
            <a:r>
              <a:rPr lang="zh-CN" altLang="en-US" sz="1600" dirty="0">
                <a:solidFill>
                  <a:srgbClr val="003F43"/>
                </a:solidFill>
                <a:ea typeface="思源黑体 CN Regular" panose="020B0500000000000000"/>
              </a:rPr>
              <a:t>。</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语音输出：</a:t>
            </a:r>
            <a:r>
              <a:rPr lang="en-US" altLang="zh-CN" sz="1600" dirty="0">
                <a:solidFill>
                  <a:srgbClr val="003F43"/>
                </a:solidFill>
                <a:ea typeface="思源黑体 CN Regular" panose="020B0500000000000000"/>
              </a:rPr>
              <a:t>AI </a:t>
            </a:r>
            <a:r>
              <a:rPr lang="zh-CN" altLang="en-US" sz="1600" dirty="0">
                <a:solidFill>
                  <a:srgbClr val="003F43"/>
                </a:solidFill>
                <a:ea typeface="思源黑体 CN Regular" panose="020B0500000000000000"/>
              </a:rPr>
              <a:t>语音合成模块将文本转换成</a:t>
            </a:r>
            <a:r>
              <a:rPr lang="zh-CN" altLang="en-US" sz="1600" b="1" dirty="0">
                <a:solidFill>
                  <a:srgbClr val="003F43"/>
                </a:solidFill>
                <a:ea typeface="思源黑体 CN Regular" panose="020B0500000000000000"/>
              </a:rPr>
              <a:t>自然语音</a:t>
            </a:r>
            <a:r>
              <a:rPr lang="zh-CN" altLang="en-US" sz="1600" dirty="0">
                <a:solidFill>
                  <a:srgbClr val="003F43"/>
                </a:solidFill>
                <a:ea typeface="思源黑体 CN Regular" panose="020B0500000000000000"/>
              </a:rPr>
              <a:t>，支持多语言切换。</a:t>
            </a:r>
          </a:p>
          <a:p>
            <a:pPr marL="28575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跨平台连接：</a:t>
            </a:r>
            <a:r>
              <a:rPr lang="zh-CN" altLang="en-US" sz="1600" dirty="0">
                <a:solidFill>
                  <a:srgbClr val="003F43"/>
                </a:solidFill>
                <a:ea typeface="思源黑体 CN Regular" panose="020B0500000000000000"/>
              </a:rPr>
              <a:t>可与</a:t>
            </a:r>
            <a:r>
              <a:rPr lang="zh-CN" altLang="en-US" sz="1600" b="1" dirty="0">
                <a:solidFill>
                  <a:srgbClr val="003F43"/>
                </a:solidFill>
                <a:ea typeface="思源黑体 CN Regular" panose="020B0500000000000000"/>
              </a:rPr>
              <a:t>智能设备</a:t>
            </a:r>
            <a:r>
              <a:rPr lang="zh-CN" altLang="en-US" sz="1600" dirty="0">
                <a:solidFill>
                  <a:srgbClr val="003F43"/>
                </a:solidFill>
                <a:ea typeface="思源黑体 CN Regular" panose="020B0500000000000000"/>
              </a:rPr>
              <a:t>（如手机、电脑、智能家居）无缝连接，提供端到端服务。</a:t>
            </a:r>
            <a:endParaRPr lang="en-US" altLang="zh-CN" sz="1600"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无声对话：</a:t>
            </a:r>
            <a:r>
              <a:rPr lang="zh-CN" altLang="en-US" sz="1600" dirty="0">
                <a:solidFill>
                  <a:srgbClr val="003F43"/>
                </a:solidFill>
                <a:ea typeface="思源黑体 CN Regular" panose="020B0500000000000000"/>
              </a:rPr>
              <a:t>通过软件与其他人无声对话</a:t>
            </a:r>
            <a:endParaRPr lang="en-US" altLang="zh-CN" sz="1600" dirty="0">
              <a:solidFill>
                <a:srgbClr val="003F43"/>
              </a:solidFill>
              <a:ea typeface="思源黑体 CN Regular" panose="020B0500000000000000"/>
            </a:endParaRPr>
          </a:p>
        </p:txBody>
      </p:sp>
      <p:sp>
        <p:nvSpPr>
          <p:cNvPr id="2" name="AutoShape 2" descr="A digital wristband designed for traditional Chinese medicine pulse diagnosis, with integrated tactile sensors on the surface, now incorporating pulse pattern representations. The wristband has a sleek, modern metallic look, with ergonomic curves and subtle lighting effects on the sensor areas. The design includes visual elements resembling pulse patterns or waveforms, representing the pulse diagnosis process, integrated into the surface of the wristband. The tactile sensors appear active with light or ripple effects to suggest pulse reading. No background, just the wristband with clear and detailed pulse pattern visuals. Created using: sleek metal textures, subtle light reflections, ergonomic design, pulse pattern visuals, detailed etching, high-tech visual elements, and HD quality --ar 1:1">
            <a:extLst>
              <a:ext uri="{FF2B5EF4-FFF2-40B4-BE49-F238E27FC236}">
                <a16:creationId xmlns:a16="http://schemas.microsoft.com/office/drawing/2014/main" id="{1066ECD4-88E6-C053-CC4A-A6508E0533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BEBC5C31-7F89-9B90-8DAB-278972C200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9877" y="1709933"/>
            <a:ext cx="3057110" cy="3107227"/>
          </a:xfrm>
          <a:prstGeom prst="rect">
            <a:avLst/>
          </a:prstGeom>
        </p:spPr>
      </p:pic>
    </p:spTree>
    <p:extLst>
      <p:ext uri="{BB962C8B-B14F-4D97-AF65-F5344CB8AC3E}">
        <p14:creationId xmlns:p14="http://schemas.microsoft.com/office/powerpoint/2010/main" val="2757660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016B2-D48B-BF75-CB5B-34438790609C}"/>
            </a:ext>
          </a:extLst>
        </p:cNvPr>
        <p:cNvGrpSpPr/>
        <p:nvPr/>
      </p:nvGrpSpPr>
      <p:grpSpPr>
        <a:xfrm>
          <a:off x="0" y="0"/>
          <a:ext cx="0" cy="0"/>
          <a:chOff x="0" y="0"/>
          <a:chExt cx="0" cy="0"/>
        </a:xfrm>
      </p:grpSpPr>
      <p:pic>
        <p:nvPicPr>
          <p:cNvPr id="8" name="图形 7">
            <a:extLst>
              <a:ext uri="{FF2B5EF4-FFF2-40B4-BE49-F238E27FC236}">
                <a16:creationId xmlns:a16="http://schemas.microsoft.com/office/drawing/2014/main" id="{50BB9549-D0B5-020E-715C-7BC459B687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61FBCA86-8926-A7EA-8E80-44194F2645F5}"/>
              </a:ext>
            </a:extLst>
          </p:cNvPr>
          <p:cNvSpPr txBox="1"/>
          <p:nvPr/>
        </p:nvSpPr>
        <p:spPr>
          <a:xfrm>
            <a:off x="406219" y="469432"/>
            <a:ext cx="618630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Akrobat" panose="00000800000000000000" pitchFamily="50" charset="0"/>
                <a:ea typeface="思源黑体 CN Bold" panose="020B0800000000000000" pitchFamily="34" charset="-122"/>
              </a:rPr>
              <a:t>可穿戴肌电语音识别装置：</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sp>
        <p:nvSpPr>
          <p:cNvPr id="10" name="任意多边形: 形状 9">
            <a:extLst>
              <a:ext uri="{FF2B5EF4-FFF2-40B4-BE49-F238E27FC236}">
                <a16:creationId xmlns:a16="http://schemas.microsoft.com/office/drawing/2014/main" id="{820FBDE3-3145-71EF-6720-79120BA52140}"/>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AD0CCBE5-4614-B77C-9DE8-907F03A554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19" name="文本框 18">
            <a:extLst>
              <a:ext uri="{FF2B5EF4-FFF2-40B4-BE49-F238E27FC236}">
                <a16:creationId xmlns:a16="http://schemas.microsoft.com/office/drawing/2014/main" id="{471A5E8A-37BA-435A-6057-AC265DF204CF}"/>
              </a:ext>
            </a:extLst>
          </p:cNvPr>
          <p:cNvSpPr txBox="1"/>
          <p:nvPr/>
        </p:nvSpPr>
        <p:spPr>
          <a:xfrm>
            <a:off x="8618952" y="4817160"/>
            <a:ext cx="2503912" cy="369332"/>
          </a:xfrm>
          <a:prstGeom prst="rect">
            <a:avLst/>
          </a:prstGeom>
          <a:noFill/>
        </p:spPr>
        <p:txBody>
          <a:bodyPr wrap="square">
            <a:spAutoFit/>
          </a:bodyPr>
          <a:lstStyle/>
          <a:p>
            <a:r>
              <a:rPr lang="zh-CN" altLang="en-US" dirty="0">
                <a:ea typeface="思源黑体 CN Regular" panose="020B0500000000000000" pitchFamily="34" charset="-122"/>
                <a:cs typeface="Open Sans" panose="020B0606030504020204" pitchFamily="34" charset="0"/>
              </a:rPr>
              <a:t>设备示意图</a:t>
            </a:r>
            <a:endParaRPr lang="zh-CN" altLang="en-US" dirty="0"/>
          </a:p>
        </p:txBody>
      </p:sp>
      <p:sp>
        <p:nvSpPr>
          <p:cNvPr id="3" name="文本框 2">
            <a:extLst>
              <a:ext uri="{FF2B5EF4-FFF2-40B4-BE49-F238E27FC236}">
                <a16:creationId xmlns:a16="http://schemas.microsoft.com/office/drawing/2014/main" id="{C35DBC9A-0DA0-B07B-C6BD-14DE55709F98}"/>
              </a:ext>
            </a:extLst>
          </p:cNvPr>
          <p:cNvSpPr txBox="1"/>
          <p:nvPr/>
        </p:nvSpPr>
        <p:spPr>
          <a:xfrm>
            <a:off x="279542" y="1536311"/>
            <a:ext cx="7037990" cy="3978974"/>
          </a:xfrm>
          <a:prstGeom prst="rect">
            <a:avLst/>
          </a:prstGeom>
          <a:noFill/>
        </p:spPr>
        <p:txBody>
          <a:bodyPr wrap="square" rtlCol="0">
            <a:spAutoFit/>
          </a:bodyPr>
          <a:lstStyle/>
          <a:p>
            <a:pPr lvl="0">
              <a:lnSpc>
                <a:spcPct val="150000"/>
              </a:lnSpc>
              <a:spcBef>
                <a:spcPts val="1200"/>
              </a:spcBef>
              <a:defRPr/>
            </a:pPr>
            <a:r>
              <a:rPr lang="zh-CN" altLang="en-US" b="1" dirty="0">
                <a:solidFill>
                  <a:srgbClr val="ED6C00"/>
                </a:solidFill>
                <a:ea typeface="思源黑体 CN Bold" panose="020B0800000000000000"/>
              </a:rPr>
              <a:t>应用场景：</a:t>
            </a:r>
            <a:endParaRPr lang="en-US" altLang="zh-CN" b="1" dirty="0">
              <a:solidFill>
                <a:srgbClr val="ED6C00"/>
              </a:solidFill>
              <a:ea typeface="思源黑体 CN Bold" panose="020B0800000000000000"/>
            </a:endParaRP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残疾人辅助：</a:t>
            </a:r>
            <a:r>
              <a:rPr lang="zh-CN" altLang="en-US" sz="1600" dirty="0">
                <a:solidFill>
                  <a:srgbClr val="003F43"/>
                </a:solidFill>
                <a:ea typeface="思源黑体 CN Regular" panose="020B0500000000000000"/>
              </a:rPr>
              <a:t>喉部受损患者佩戴可提供</a:t>
            </a:r>
            <a:r>
              <a:rPr lang="zh-CN" altLang="en-US" sz="1600" b="1" dirty="0">
                <a:solidFill>
                  <a:srgbClr val="003F43"/>
                </a:solidFill>
                <a:ea typeface="思源黑体 CN Regular" panose="020B0500000000000000"/>
              </a:rPr>
              <a:t>说话能力</a:t>
            </a:r>
            <a:r>
              <a:rPr lang="zh-CN" altLang="en-US" sz="1600" dirty="0">
                <a:solidFill>
                  <a:srgbClr val="003F43"/>
                </a:solidFill>
                <a:ea typeface="思源黑体 CN Regular" panose="020B0500000000000000"/>
              </a:rPr>
              <a:t>，提高生活质量。</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极端环境通信：</a:t>
            </a:r>
            <a:r>
              <a:rPr lang="zh-CN" altLang="en-US" sz="1600" dirty="0">
                <a:solidFill>
                  <a:srgbClr val="003F43"/>
                </a:solidFill>
                <a:ea typeface="思源黑体 CN Regular" panose="020B0500000000000000"/>
              </a:rPr>
              <a:t>太空或需要静音的军事环境中，实现安静、高效的交流，替代手势交流</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跨语言沟通：</a:t>
            </a:r>
            <a:r>
              <a:rPr lang="zh-CN" altLang="en-US" sz="1600" dirty="0">
                <a:solidFill>
                  <a:srgbClr val="003F43"/>
                </a:solidFill>
                <a:ea typeface="思源黑体 CN Regular" panose="020B0500000000000000"/>
              </a:rPr>
              <a:t>国际会议或跨国协作中，可进行</a:t>
            </a:r>
            <a:r>
              <a:rPr lang="zh-CN" altLang="en-US" sz="1600" b="1" dirty="0">
                <a:solidFill>
                  <a:srgbClr val="003F43"/>
                </a:solidFill>
                <a:ea typeface="思源黑体 CN Regular" panose="020B0500000000000000"/>
              </a:rPr>
              <a:t>实时翻译</a:t>
            </a:r>
            <a:r>
              <a:rPr lang="zh-CN" altLang="en-US" sz="1600" dirty="0">
                <a:solidFill>
                  <a:srgbClr val="003F43"/>
                </a:solidFill>
                <a:ea typeface="思源黑体 CN Regular" panose="020B0500000000000000"/>
              </a:rPr>
              <a:t>沟通。</a:t>
            </a:r>
            <a:endParaRPr lang="en-US" altLang="zh-CN" sz="1600"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智能家居：</a:t>
            </a:r>
            <a:r>
              <a:rPr lang="zh-CN" altLang="en-US" sz="1600" dirty="0">
                <a:solidFill>
                  <a:srgbClr val="003F43"/>
                </a:solidFill>
                <a:ea typeface="思源黑体 CN Regular" panose="020B0500000000000000"/>
              </a:rPr>
              <a:t>默念即可控制智能家居设备，轻松实现控制</a:t>
            </a:r>
            <a:endParaRPr lang="en-US" altLang="zh-CN" sz="1600"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endParaRPr lang="en-US" altLang="zh-CN" sz="1600" b="1"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endParaRPr lang="en-US" altLang="zh-CN" sz="1600" dirty="0">
              <a:solidFill>
                <a:srgbClr val="003F43"/>
              </a:solidFill>
              <a:ea typeface="思源黑体 CN Regular" panose="020B0500000000000000"/>
            </a:endParaRPr>
          </a:p>
        </p:txBody>
      </p:sp>
      <p:sp>
        <p:nvSpPr>
          <p:cNvPr id="2" name="AutoShape 2" descr="A digital wristband designed for traditional Chinese medicine pulse diagnosis, with integrated tactile sensors on the surface, now incorporating pulse pattern representations. The wristband has a sleek, modern metallic look, with ergonomic curves and subtle lighting effects on the sensor areas. The design includes visual elements resembling pulse patterns or waveforms, representing the pulse diagnosis process, integrated into the surface of the wristband. The tactile sensors appear active with light or ripple effects to suggest pulse reading. No background, just the wristband with clear and detailed pulse pattern visuals. Created using: sleek metal textures, subtle light reflections, ergonomic design, pulse pattern visuals, detailed etching, high-tech visual elements, and HD quality --ar 1:1">
            <a:extLst>
              <a:ext uri="{FF2B5EF4-FFF2-40B4-BE49-F238E27FC236}">
                <a16:creationId xmlns:a16="http://schemas.microsoft.com/office/drawing/2014/main" id="{506BF298-F638-0E10-C4A1-3889C99A6E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30E7DD74-86D3-90E1-7139-A17FACEC23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9877" y="1709933"/>
            <a:ext cx="3057110" cy="3107227"/>
          </a:xfrm>
          <a:prstGeom prst="rect">
            <a:avLst/>
          </a:prstGeom>
        </p:spPr>
      </p:pic>
    </p:spTree>
    <p:extLst>
      <p:ext uri="{BB962C8B-B14F-4D97-AF65-F5344CB8AC3E}">
        <p14:creationId xmlns:p14="http://schemas.microsoft.com/office/powerpoint/2010/main" val="17326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CB861-F357-BF5D-6ED9-A0059B59B3A8}"/>
            </a:ext>
          </a:extLst>
        </p:cNvPr>
        <p:cNvGrpSpPr/>
        <p:nvPr/>
      </p:nvGrpSpPr>
      <p:grpSpPr>
        <a:xfrm>
          <a:off x="0" y="0"/>
          <a:ext cx="0" cy="0"/>
          <a:chOff x="0" y="0"/>
          <a:chExt cx="0" cy="0"/>
        </a:xfrm>
      </p:grpSpPr>
      <p:pic>
        <p:nvPicPr>
          <p:cNvPr id="8" name="图形 7">
            <a:extLst>
              <a:ext uri="{FF2B5EF4-FFF2-40B4-BE49-F238E27FC236}">
                <a16:creationId xmlns:a16="http://schemas.microsoft.com/office/drawing/2014/main" id="{6E4CFAB6-9E72-2837-3C67-5D0DC9F603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0DDBE6A4-EFA2-78F8-C110-4AB39F409E70}"/>
              </a:ext>
            </a:extLst>
          </p:cNvPr>
          <p:cNvSpPr txBox="1"/>
          <p:nvPr/>
        </p:nvSpPr>
        <p:spPr>
          <a:xfrm>
            <a:off x="406219" y="469432"/>
            <a:ext cx="6186309" cy="89255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Akrobat" panose="00000800000000000000" pitchFamily="50" charset="0"/>
                <a:ea typeface="思源黑体 CN Bold" panose="020B0800000000000000" pitchFamily="34" charset="-122"/>
              </a:rPr>
              <a:t>可穿戴肌电语音识别装置：</a:t>
            </a:r>
          </a:p>
          <a:p>
            <a:pPr lvl="0">
              <a:defRPr/>
            </a:pPr>
            <a:r>
              <a:rPr lang="zh-CN" altLang="en-US" sz="1600" b="1" spc="600" dirty="0">
                <a:solidFill>
                  <a:srgbClr val="ED6C00"/>
                </a:solidFill>
                <a:latin typeface="Akrobat" panose="00000800000000000000" pitchFamily="50" charset="0"/>
                <a:ea typeface="思源黑体 CN Bold" panose="020B0800000000000000" pitchFamily="34" charset="-122"/>
              </a:rPr>
              <a:t>传感器布局</a:t>
            </a:r>
            <a:endParaRPr kumimoji="0" lang="zh-CN" altLang="en-US" sz="1600" b="1"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endParaRPr>
          </a:p>
        </p:txBody>
      </p:sp>
      <p:sp>
        <p:nvSpPr>
          <p:cNvPr id="10" name="任意多边形: 形状 9">
            <a:extLst>
              <a:ext uri="{FF2B5EF4-FFF2-40B4-BE49-F238E27FC236}">
                <a16:creationId xmlns:a16="http://schemas.microsoft.com/office/drawing/2014/main" id="{6F3AF1A8-4F13-26A0-81A1-B40E9E0C7B1A}"/>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88B984B0-37BB-093C-1E35-ED93595E85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19" name="文本框 18">
            <a:extLst>
              <a:ext uri="{FF2B5EF4-FFF2-40B4-BE49-F238E27FC236}">
                <a16:creationId xmlns:a16="http://schemas.microsoft.com/office/drawing/2014/main" id="{C689806F-6C7F-2860-A0B7-95C6E748C065}"/>
              </a:ext>
            </a:extLst>
          </p:cNvPr>
          <p:cNvSpPr txBox="1"/>
          <p:nvPr/>
        </p:nvSpPr>
        <p:spPr>
          <a:xfrm>
            <a:off x="8618952" y="4817160"/>
            <a:ext cx="2503912" cy="369332"/>
          </a:xfrm>
          <a:prstGeom prst="rect">
            <a:avLst/>
          </a:prstGeom>
          <a:noFill/>
        </p:spPr>
        <p:txBody>
          <a:bodyPr wrap="square">
            <a:spAutoFit/>
          </a:bodyPr>
          <a:lstStyle/>
          <a:p>
            <a:r>
              <a:rPr lang="zh-CN" altLang="en-US" dirty="0">
                <a:ea typeface="思源黑体 CN Regular" panose="020B0500000000000000" pitchFamily="34" charset="-122"/>
                <a:cs typeface="Open Sans" panose="020B0606030504020204" pitchFamily="34" charset="0"/>
              </a:rPr>
              <a:t>设备示意图</a:t>
            </a:r>
            <a:endParaRPr lang="zh-CN" altLang="en-US" dirty="0"/>
          </a:p>
        </p:txBody>
      </p:sp>
      <p:sp>
        <p:nvSpPr>
          <p:cNvPr id="3" name="文本框 2">
            <a:extLst>
              <a:ext uri="{FF2B5EF4-FFF2-40B4-BE49-F238E27FC236}">
                <a16:creationId xmlns:a16="http://schemas.microsoft.com/office/drawing/2014/main" id="{A8321E35-51EA-BA6A-0218-F38EF1AB59D0}"/>
              </a:ext>
            </a:extLst>
          </p:cNvPr>
          <p:cNvSpPr txBox="1"/>
          <p:nvPr/>
        </p:nvSpPr>
        <p:spPr>
          <a:xfrm>
            <a:off x="279541" y="1536311"/>
            <a:ext cx="7314379" cy="3408305"/>
          </a:xfrm>
          <a:prstGeom prst="rect">
            <a:avLst/>
          </a:prstGeom>
          <a:noFill/>
        </p:spPr>
        <p:txBody>
          <a:bodyPr wrap="square" rtlCol="0">
            <a:spAutoFit/>
          </a:bodyPr>
          <a:lstStyle/>
          <a:p>
            <a:pPr lvl="0">
              <a:lnSpc>
                <a:spcPct val="150000"/>
              </a:lnSpc>
              <a:spcBef>
                <a:spcPts val="1200"/>
              </a:spcBef>
              <a:defRPr/>
            </a:pPr>
            <a:r>
              <a:rPr lang="zh-CN" altLang="en-US" sz="1600" b="1" dirty="0">
                <a:ea typeface="思源黑体 CN Regular" panose="020B0500000000000000"/>
              </a:rPr>
              <a:t>电极布局设计</a:t>
            </a:r>
            <a:r>
              <a:rPr lang="zh-CN" altLang="en-US" sz="1600" b="1" dirty="0">
                <a:solidFill>
                  <a:srgbClr val="003F43"/>
                </a:solidFill>
                <a:ea typeface="思源黑体 CN Regular" panose="020B0500000000000000"/>
              </a:rPr>
              <a:t>：</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  下颌及喉部区域：</a:t>
            </a:r>
            <a:r>
              <a:rPr lang="zh-CN" altLang="en-US" sz="1600" dirty="0">
                <a:solidFill>
                  <a:srgbClr val="003F43"/>
                </a:solidFill>
                <a:ea typeface="思源黑体 CN Regular" panose="020B0500000000000000"/>
              </a:rPr>
              <a:t>在下颌和喉部布置高密度表面电极，捕捉由说话运动引起的相关肌肉活动</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  面部辅助区域：</a:t>
            </a:r>
            <a:r>
              <a:rPr lang="zh-CN" altLang="en-US" sz="1600" dirty="0">
                <a:solidFill>
                  <a:srgbClr val="003F43"/>
                </a:solidFill>
                <a:ea typeface="思源黑体 CN Regular" panose="020B0500000000000000"/>
              </a:rPr>
              <a:t>在下巴等区域设置辅助电极，补充捕捉面部细微运动信息</a:t>
            </a:r>
          </a:p>
          <a:p>
            <a:pPr lvl="0">
              <a:lnSpc>
                <a:spcPct val="150000"/>
              </a:lnSpc>
              <a:spcBef>
                <a:spcPts val="1200"/>
              </a:spcBef>
              <a:defRPr/>
            </a:pPr>
            <a:r>
              <a:rPr lang="zh-CN" altLang="en-US" sz="1600" b="1" dirty="0">
                <a:ea typeface="思源黑体 CN Regular" panose="020B0500000000000000"/>
              </a:rPr>
              <a:t>材料与设计要求：</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  </a:t>
            </a:r>
            <a:r>
              <a:rPr lang="zh-CN" altLang="en-US" sz="1600" dirty="0">
                <a:solidFill>
                  <a:srgbClr val="003F43"/>
                </a:solidFill>
                <a:ea typeface="思源黑体 CN Regular" panose="020B0500000000000000"/>
              </a:rPr>
              <a:t>采用</a:t>
            </a:r>
            <a:r>
              <a:rPr lang="zh-CN" altLang="en-US" sz="1600" b="1" dirty="0">
                <a:solidFill>
                  <a:srgbClr val="003F43"/>
                </a:solidFill>
                <a:ea typeface="思源黑体 CN Regular" panose="020B0500000000000000"/>
              </a:rPr>
              <a:t>柔性、超薄</a:t>
            </a:r>
            <a:r>
              <a:rPr lang="zh-CN" altLang="en-US" sz="1600" dirty="0">
                <a:solidFill>
                  <a:srgbClr val="003F43"/>
                </a:solidFill>
                <a:ea typeface="思源黑体 CN Regular" panose="020B0500000000000000"/>
              </a:rPr>
              <a:t>的导电材料（如石墨烯、纳米材料），集成到定制贴片中</a:t>
            </a:r>
          </a:p>
          <a:p>
            <a:pPr marL="285750" lvl="0" indent="-285750">
              <a:lnSpc>
                <a:spcPct val="150000"/>
              </a:lnSpc>
              <a:spcBef>
                <a:spcPts val="1200"/>
              </a:spcBef>
              <a:buFont typeface="Arial" panose="020B0604020202020204" pitchFamily="34" charset="0"/>
              <a:buChar char="•"/>
              <a:defRPr/>
            </a:pPr>
            <a:r>
              <a:rPr lang="zh-CN" altLang="en-US" sz="1600" dirty="0">
                <a:solidFill>
                  <a:srgbClr val="003F43"/>
                </a:solidFill>
                <a:ea typeface="思源黑体 CN Regular" panose="020B0500000000000000"/>
              </a:rPr>
              <a:t> 表面采用亲肤材料，确保长期佩戴的舒适性</a:t>
            </a:r>
            <a:endParaRPr lang="en-US" altLang="zh-CN" sz="1600" dirty="0">
              <a:solidFill>
                <a:srgbClr val="003F43"/>
              </a:solidFill>
              <a:ea typeface="思源黑体 CN Regular" panose="020B0500000000000000"/>
            </a:endParaRPr>
          </a:p>
        </p:txBody>
      </p:sp>
      <p:sp>
        <p:nvSpPr>
          <p:cNvPr id="2" name="AutoShape 2" descr="A digital wristband designed for traditional Chinese medicine pulse diagnosis, with integrated tactile sensors on the surface, now incorporating pulse pattern representations. The wristband has a sleek, modern metallic look, with ergonomic curves and subtle lighting effects on the sensor areas. The design includes visual elements resembling pulse patterns or waveforms, representing the pulse diagnosis process, integrated into the surface of the wristband. The tactile sensors appear active with light or ripple effects to suggest pulse reading. No background, just the wristband with clear and detailed pulse pattern visuals. Created using: sleek metal textures, subtle light reflections, ergonomic design, pulse pattern visuals, detailed etching, high-tech visual elements, and HD quality --ar 1:1">
            <a:extLst>
              <a:ext uri="{FF2B5EF4-FFF2-40B4-BE49-F238E27FC236}">
                <a16:creationId xmlns:a16="http://schemas.microsoft.com/office/drawing/2014/main" id="{1327D92C-9A08-BEBE-9F37-9AFB75D55A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B4A1FD76-718F-E923-A33F-B2188A386A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9877" y="1709933"/>
            <a:ext cx="3057110" cy="3107227"/>
          </a:xfrm>
          <a:prstGeom prst="rect">
            <a:avLst/>
          </a:prstGeom>
        </p:spPr>
      </p:pic>
    </p:spTree>
    <p:extLst>
      <p:ext uri="{BB962C8B-B14F-4D97-AF65-F5344CB8AC3E}">
        <p14:creationId xmlns:p14="http://schemas.microsoft.com/office/powerpoint/2010/main" val="177292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F0823-E547-9A0D-81AE-EBFFE8212C1A}"/>
            </a:ext>
          </a:extLst>
        </p:cNvPr>
        <p:cNvGrpSpPr/>
        <p:nvPr/>
      </p:nvGrpSpPr>
      <p:grpSpPr>
        <a:xfrm>
          <a:off x="0" y="0"/>
          <a:ext cx="0" cy="0"/>
          <a:chOff x="0" y="0"/>
          <a:chExt cx="0" cy="0"/>
        </a:xfrm>
      </p:grpSpPr>
      <p:pic>
        <p:nvPicPr>
          <p:cNvPr id="8" name="图形 7">
            <a:extLst>
              <a:ext uri="{FF2B5EF4-FFF2-40B4-BE49-F238E27FC236}">
                <a16:creationId xmlns:a16="http://schemas.microsoft.com/office/drawing/2014/main" id="{56262532-9700-6354-7652-A6420C4090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C2F86B06-BF88-B32B-B412-31D8674B863B}"/>
              </a:ext>
            </a:extLst>
          </p:cNvPr>
          <p:cNvSpPr txBox="1"/>
          <p:nvPr/>
        </p:nvSpPr>
        <p:spPr>
          <a:xfrm>
            <a:off x="406219" y="469432"/>
            <a:ext cx="6186309" cy="89255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Akrobat" panose="00000800000000000000" pitchFamily="50" charset="0"/>
                <a:ea typeface="思源黑体 CN Bold" panose="020B0800000000000000" pitchFamily="34" charset="-122"/>
              </a:rPr>
              <a:t>可穿戴肌电语音识别装置：</a:t>
            </a:r>
          </a:p>
          <a:p>
            <a:pPr lvl="0">
              <a:defRPr/>
            </a:pPr>
            <a:r>
              <a:rPr lang="zh-CN" altLang="en-US" sz="1600" b="1" spc="600" dirty="0">
                <a:solidFill>
                  <a:srgbClr val="ED6C00"/>
                </a:solidFill>
                <a:latin typeface="Akrobat" panose="00000800000000000000" pitchFamily="50" charset="0"/>
                <a:ea typeface="思源黑体 CN Bold" panose="020B0800000000000000" pitchFamily="34" charset="-122"/>
              </a:rPr>
              <a:t>信号处理</a:t>
            </a:r>
            <a:endParaRPr kumimoji="0" lang="zh-CN" altLang="en-US" sz="1600" b="1"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endParaRPr>
          </a:p>
        </p:txBody>
      </p:sp>
      <p:sp>
        <p:nvSpPr>
          <p:cNvPr id="10" name="任意多边形: 形状 9">
            <a:extLst>
              <a:ext uri="{FF2B5EF4-FFF2-40B4-BE49-F238E27FC236}">
                <a16:creationId xmlns:a16="http://schemas.microsoft.com/office/drawing/2014/main" id="{FB8795F1-3212-4C09-53E6-168B28FC93FA}"/>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719F50C2-74FB-F4B4-4BEA-C3ECAE7A0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19" name="文本框 18">
            <a:extLst>
              <a:ext uri="{FF2B5EF4-FFF2-40B4-BE49-F238E27FC236}">
                <a16:creationId xmlns:a16="http://schemas.microsoft.com/office/drawing/2014/main" id="{9AB855E8-0E57-BF2A-407A-F18456B2FD69}"/>
              </a:ext>
            </a:extLst>
          </p:cNvPr>
          <p:cNvSpPr txBox="1"/>
          <p:nvPr/>
        </p:nvSpPr>
        <p:spPr>
          <a:xfrm>
            <a:off x="8618952" y="4817160"/>
            <a:ext cx="2503912" cy="369332"/>
          </a:xfrm>
          <a:prstGeom prst="rect">
            <a:avLst/>
          </a:prstGeom>
          <a:noFill/>
        </p:spPr>
        <p:txBody>
          <a:bodyPr wrap="square">
            <a:spAutoFit/>
          </a:bodyPr>
          <a:lstStyle/>
          <a:p>
            <a:r>
              <a:rPr lang="zh-CN" altLang="en-US" dirty="0">
                <a:ea typeface="思源黑体 CN Regular" panose="020B0500000000000000" pitchFamily="34" charset="-122"/>
                <a:cs typeface="Open Sans" panose="020B0606030504020204" pitchFamily="34" charset="0"/>
              </a:rPr>
              <a:t>设备示意图</a:t>
            </a:r>
            <a:endParaRPr lang="zh-CN" altLang="en-US" dirty="0"/>
          </a:p>
        </p:txBody>
      </p:sp>
      <p:sp>
        <p:nvSpPr>
          <p:cNvPr id="3" name="文本框 2">
            <a:extLst>
              <a:ext uri="{FF2B5EF4-FFF2-40B4-BE49-F238E27FC236}">
                <a16:creationId xmlns:a16="http://schemas.microsoft.com/office/drawing/2014/main" id="{B60C4DB5-B460-36D3-BFCF-A0FF208BA5CE}"/>
              </a:ext>
            </a:extLst>
          </p:cNvPr>
          <p:cNvSpPr txBox="1"/>
          <p:nvPr/>
        </p:nvSpPr>
        <p:spPr>
          <a:xfrm>
            <a:off x="279541" y="1536311"/>
            <a:ext cx="7314379" cy="3408305"/>
          </a:xfrm>
          <a:prstGeom prst="rect">
            <a:avLst/>
          </a:prstGeom>
          <a:noFill/>
        </p:spPr>
        <p:txBody>
          <a:bodyPr wrap="square" rtlCol="0">
            <a:spAutoFit/>
          </a:bodyPr>
          <a:lstStyle/>
          <a:p>
            <a:pPr lvl="0">
              <a:lnSpc>
                <a:spcPct val="150000"/>
              </a:lnSpc>
              <a:spcBef>
                <a:spcPts val="1200"/>
              </a:spcBef>
              <a:defRPr/>
            </a:pPr>
            <a:r>
              <a:rPr lang="zh-CN" altLang="en-US" sz="1600" b="1" dirty="0">
                <a:ea typeface="思源黑体 CN Regular" panose="020B0500000000000000"/>
              </a:rPr>
              <a:t>信号预处理</a:t>
            </a:r>
            <a:r>
              <a:rPr lang="zh-CN" altLang="en-US" sz="1600" b="1" dirty="0">
                <a:solidFill>
                  <a:srgbClr val="003F43"/>
                </a:solidFill>
                <a:ea typeface="思源黑体 CN Regular" panose="020B0500000000000000"/>
              </a:rPr>
              <a:t>：</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降噪处理：</a:t>
            </a:r>
            <a:r>
              <a:rPr lang="zh-CN" altLang="en-US" sz="1600" dirty="0">
                <a:solidFill>
                  <a:srgbClr val="003F43"/>
                </a:solidFill>
                <a:ea typeface="思源黑体 CN Regular" panose="020B0500000000000000"/>
              </a:rPr>
              <a:t>应用带通滤波、卡尔曼滤波等算法消除</a:t>
            </a:r>
            <a:r>
              <a:rPr lang="zh-CN" altLang="en-US" sz="1600" b="1" dirty="0">
                <a:solidFill>
                  <a:srgbClr val="003F43"/>
                </a:solidFill>
                <a:ea typeface="思源黑体 CN Regular" panose="020B0500000000000000"/>
              </a:rPr>
              <a:t>环境干扰</a:t>
            </a:r>
            <a:r>
              <a:rPr lang="zh-CN" altLang="en-US" sz="1600" dirty="0">
                <a:solidFill>
                  <a:srgbClr val="003F43"/>
                </a:solidFill>
                <a:ea typeface="思源黑体 CN Regular" panose="020B0500000000000000"/>
              </a:rPr>
              <a:t>和其他肌电活动</a:t>
            </a:r>
            <a:r>
              <a:rPr lang="zh-CN" altLang="en-US" sz="1600" b="1" dirty="0">
                <a:solidFill>
                  <a:srgbClr val="003F43"/>
                </a:solidFill>
                <a:ea typeface="思源黑体 CN Regular" panose="020B0500000000000000"/>
              </a:rPr>
              <a:t>噪音</a:t>
            </a:r>
            <a:r>
              <a:rPr lang="zh-CN" altLang="en-US" sz="1600" dirty="0">
                <a:solidFill>
                  <a:srgbClr val="003F43"/>
                </a:solidFill>
                <a:ea typeface="思源黑体 CN Regular" panose="020B0500000000000000"/>
              </a:rPr>
              <a:t>。</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特征提取： </a:t>
            </a:r>
            <a:r>
              <a:rPr lang="zh-CN" altLang="en-US" sz="1600" dirty="0">
                <a:solidFill>
                  <a:srgbClr val="003F43"/>
                </a:solidFill>
                <a:ea typeface="思源黑体 CN Regular" panose="020B0500000000000000"/>
              </a:rPr>
              <a:t>提取时域和频域（傅里叶变换、小波变换）特征。</a:t>
            </a:r>
            <a:endParaRPr lang="en-US" altLang="zh-CN" sz="1600" dirty="0">
              <a:solidFill>
                <a:srgbClr val="003F43"/>
              </a:solidFill>
              <a:ea typeface="思源黑体 CN Regular" panose="020B0500000000000000"/>
            </a:endParaRPr>
          </a:p>
          <a:p>
            <a:pPr lvl="0">
              <a:lnSpc>
                <a:spcPct val="150000"/>
              </a:lnSpc>
              <a:spcBef>
                <a:spcPts val="1200"/>
              </a:spcBef>
              <a:defRPr/>
            </a:pPr>
            <a:r>
              <a:rPr lang="zh-CN" altLang="en-US" sz="1600" b="1" dirty="0">
                <a:ea typeface="思源黑体 CN Regular" panose="020B0500000000000000"/>
              </a:rPr>
              <a:t>数据融合：</a:t>
            </a:r>
            <a:endParaRPr lang="zh-CN" altLang="en-US" sz="1600" b="1"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r>
              <a:rPr lang="zh-CN" altLang="en-US" sz="1600" dirty="0">
                <a:solidFill>
                  <a:srgbClr val="003F43"/>
                </a:solidFill>
                <a:ea typeface="思源黑体 CN Regular" panose="020B0500000000000000"/>
              </a:rPr>
              <a:t>多通道（下颌、面部辅助区域）的肌电信号</a:t>
            </a:r>
            <a:r>
              <a:rPr lang="zh-CN" altLang="en-US" sz="1600" b="1" dirty="0">
                <a:solidFill>
                  <a:srgbClr val="003F43"/>
                </a:solidFill>
                <a:ea typeface="思源黑体 CN Regular" panose="020B0500000000000000"/>
              </a:rPr>
              <a:t>同步采集与时间对齐。</a:t>
            </a:r>
          </a:p>
          <a:p>
            <a:pPr marL="285750" lvl="0" indent="-285750">
              <a:lnSpc>
                <a:spcPct val="150000"/>
              </a:lnSpc>
              <a:spcBef>
                <a:spcPts val="1200"/>
              </a:spcBef>
              <a:buFont typeface="Arial" panose="020B0604020202020204" pitchFamily="34" charset="0"/>
              <a:buChar char="•"/>
              <a:defRPr/>
            </a:pPr>
            <a:r>
              <a:rPr lang="zh-CN" altLang="en-US" sz="1600" b="1" dirty="0">
                <a:solidFill>
                  <a:srgbClr val="003F43"/>
                </a:solidFill>
                <a:ea typeface="思源黑体 CN Regular" panose="020B0500000000000000"/>
              </a:rPr>
              <a:t>数据融合算法：</a:t>
            </a:r>
            <a:r>
              <a:rPr lang="zh-CN" altLang="en-US" sz="1600" dirty="0">
                <a:solidFill>
                  <a:srgbClr val="003F43"/>
                </a:solidFill>
                <a:ea typeface="思源黑体 CN Regular" panose="020B0500000000000000"/>
              </a:rPr>
              <a:t>将不同区域信号合并，增强对说话运动模式的捕捉效果</a:t>
            </a:r>
            <a:r>
              <a:rPr lang="zh-CN" altLang="en-US" sz="1600" b="1" dirty="0">
                <a:solidFill>
                  <a:srgbClr val="003F43"/>
                </a:solidFill>
                <a:ea typeface="思源黑体 CN Regular" panose="020B0500000000000000"/>
              </a:rPr>
              <a:t>。</a:t>
            </a:r>
            <a:endParaRPr lang="en-US" altLang="zh-CN" sz="1600" dirty="0">
              <a:solidFill>
                <a:srgbClr val="003F43"/>
              </a:solidFill>
              <a:ea typeface="思源黑体 CN Regular" panose="020B0500000000000000"/>
            </a:endParaRPr>
          </a:p>
        </p:txBody>
      </p:sp>
      <p:sp>
        <p:nvSpPr>
          <p:cNvPr id="2" name="AutoShape 2" descr="A digital wristband designed for traditional Chinese medicine pulse diagnosis, with integrated tactile sensors on the surface, now incorporating pulse pattern representations. The wristband has a sleek, modern metallic look, with ergonomic curves and subtle lighting effects on the sensor areas. The design includes visual elements resembling pulse patterns or waveforms, representing the pulse diagnosis process, integrated into the surface of the wristband. The tactile sensors appear active with light or ripple effects to suggest pulse reading. No background, just the wristband with clear and detailed pulse pattern visuals. Created using: sleek metal textures, subtle light reflections, ergonomic design, pulse pattern visuals, detailed etching, high-tech visual elements, and HD quality --ar 1:1">
            <a:extLst>
              <a:ext uri="{FF2B5EF4-FFF2-40B4-BE49-F238E27FC236}">
                <a16:creationId xmlns:a16="http://schemas.microsoft.com/office/drawing/2014/main" id="{22245453-74EF-DA86-8E36-EA7874D610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115FC198-622D-7A47-1896-B3B7FAFDB2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9877" y="1709933"/>
            <a:ext cx="3057110" cy="3107227"/>
          </a:xfrm>
          <a:prstGeom prst="rect">
            <a:avLst/>
          </a:prstGeom>
        </p:spPr>
      </p:pic>
    </p:spTree>
    <p:extLst>
      <p:ext uri="{BB962C8B-B14F-4D97-AF65-F5344CB8AC3E}">
        <p14:creationId xmlns:p14="http://schemas.microsoft.com/office/powerpoint/2010/main" val="1737531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20B00-2F06-1E6D-12B5-CC92BBFAE862}"/>
            </a:ext>
          </a:extLst>
        </p:cNvPr>
        <p:cNvGrpSpPr/>
        <p:nvPr/>
      </p:nvGrpSpPr>
      <p:grpSpPr>
        <a:xfrm>
          <a:off x="0" y="0"/>
          <a:ext cx="0" cy="0"/>
          <a:chOff x="0" y="0"/>
          <a:chExt cx="0" cy="0"/>
        </a:xfrm>
      </p:grpSpPr>
      <p:pic>
        <p:nvPicPr>
          <p:cNvPr id="8" name="图形 7">
            <a:extLst>
              <a:ext uri="{FF2B5EF4-FFF2-40B4-BE49-F238E27FC236}">
                <a16:creationId xmlns:a16="http://schemas.microsoft.com/office/drawing/2014/main" id="{E85A99CE-6E96-E9CB-C173-A48FEE8F8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8952" y="469432"/>
            <a:ext cx="3057110" cy="561730"/>
          </a:xfrm>
          <a:prstGeom prst="rect">
            <a:avLst/>
          </a:prstGeom>
        </p:spPr>
      </p:pic>
      <p:sp>
        <p:nvSpPr>
          <p:cNvPr id="9" name="文本框 8">
            <a:extLst>
              <a:ext uri="{FF2B5EF4-FFF2-40B4-BE49-F238E27FC236}">
                <a16:creationId xmlns:a16="http://schemas.microsoft.com/office/drawing/2014/main" id="{0D7F140D-01AF-0FDE-76E4-A06C2E9F4C8D}"/>
              </a:ext>
            </a:extLst>
          </p:cNvPr>
          <p:cNvSpPr txBox="1"/>
          <p:nvPr/>
        </p:nvSpPr>
        <p:spPr>
          <a:xfrm>
            <a:off x="406219" y="469432"/>
            <a:ext cx="6186309" cy="89255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Akrobat" panose="00000800000000000000" pitchFamily="50" charset="0"/>
                <a:ea typeface="思源黑体 CN Bold" panose="020B0800000000000000" pitchFamily="34" charset="-122"/>
              </a:rPr>
              <a:t>可穿戴肌电语音识别装置：</a:t>
            </a:r>
          </a:p>
          <a:p>
            <a:pPr lvl="0">
              <a:defRPr/>
            </a:pPr>
            <a:r>
              <a:rPr lang="en-US" altLang="zh-CN" sz="1600" b="1" spc="600" noProof="0" dirty="0">
                <a:solidFill>
                  <a:srgbClr val="ED6C00"/>
                </a:solidFill>
                <a:latin typeface="Akrobat" panose="00000800000000000000" pitchFamily="50" charset="0"/>
                <a:ea typeface="思源黑体 CN Bold" panose="020B0800000000000000" pitchFamily="34" charset="-122"/>
              </a:rPr>
              <a:t>AI</a:t>
            </a:r>
            <a:r>
              <a:rPr lang="zh-CN" altLang="en-US" sz="1600" b="1" spc="600" noProof="0" dirty="0">
                <a:solidFill>
                  <a:srgbClr val="ED6C00"/>
                </a:solidFill>
                <a:latin typeface="Akrobat" panose="00000800000000000000" pitchFamily="50" charset="0"/>
                <a:ea typeface="思源黑体 CN Bold" panose="020B0800000000000000" pitchFamily="34" charset="-122"/>
              </a:rPr>
              <a:t>解码</a:t>
            </a:r>
            <a:endParaRPr kumimoji="0" lang="zh-CN" altLang="en-US" sz="1600" b="1"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endParaRPr>
          </a:p>
        </p:txBody>
      </p:sp>
      <p:sp>
        <p:nvSpPr>
          <p:cNvPr id="10" name="任意多边形: 形状 9">
            <a:extLst>
              <a:ext uri="{FF2B5EF4-FFF2-40B4-BE49-F238E27FC236}">
                <a16:creationId xmlns:a16="http://schemas.microsoft.com/office/drawing/2014/main" id="{2461F48E-387A-521B-A1E4-9304CC42C754}"/>
              </a:ext>
            </a:extLst>
          </p:cNvPr>
          <p:cNvSpPr/>
          <p:nvPr/>
        </p:nvSpPr>
        <p:spPr>
          <a:xfrm>
            <a:off x="0" y="5894886"/>
            <a:ext cx="12192000" cy="963114"/>
          </a:xfrm>
          <a:custGeom>
            <a:avLst/>
            <a:gdLst>
              <a:gd name="connsiteX0" fmla="*/ 3113974 w 12192000"/>
              <a:gd name="connsiteY0" fmla="*/ 1134 h 963114"/>
              <a:gd name="connsiteX1" fmla="*/ 6842760 w 12192000"/>
              <a:gd name="connsiteY1" fmla="*/ 458697 h 963114"/>
              <a:gd name="connsiteX2" fmla="*/ 10683240 w 12192000"/>
              <a:gd name="connsiteY2" fmla="*/ 260577 h 963114"/>
              <a:gd name="connsiteX3" fmla="*/ 11894954 w 12192000"/>
              <a:gd name="connsiteY3" fmla="*/ 353848 h 963114"/>
              <a:gd name="connsiteX4" fmla="*/ 12192000 w 12192000"/>
              <a:gd name="connsiteY4" fmla="*/ 393981 h 963114"/>
              <a:gd name="connsiteX5" fmla="*/ 12192000 w 12192000"/>
              <a:gd name="connsiteY5" fmla="*/ 963114 h 963114"/>
              <a:gd name="connsiteX6" fmla="*/ 0 w 12192000"/>
              <a:gd name="connsiteY6" fmla="*/ 963114 h 963114"/>
              <a:gd name="connsiteX7" fmla="*/ 0 w 12192000"/>
              <a:gd name="connsiteY7" fmla="*/ 384727 h 963114"/>
              <a:gd name="connsiteX8" fmla="*/ 87764 w 12192000"/>
              <a:gd name="connsiteY8" fmla="*/ 366721 h 963114"/>
              <a:gd name="connsiteX9" fmla="*/ 2865120 w 12192000"/>
              <a:gd name="connsiteY9" fmla="*/ 1497 h 963114"/>
              <a:gd name="connsiteX10" fmla="*/ 3113974 w 12192000"/>
              <a:gd name="connsiteY10" fmla="*/ 1134 h 96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963114">
                <a:moveTo>
                  <a:pt x="3113974" y="1134"/>
                </a:moveTo>
                <a:cubicBezTo>
                  <a:pt x="4359414" y="25012"/>
                  <a:pt x="5621179" y="418216"/>
                  <a:pt x="6842760" y="458697"/>
                </a:cubicBezTo>
                <a:cubicBezTo>
                  <a:pt x="8145780" y="501877"/>
                  <a:pt x="9591040" y="235177"/>
                  <a:pt x="10683240" y="260577"/>
                </a:cubicBezTo>
                <a:cubicBezTo>
                  <a:pt x="11092815" y="270102"/>
                  <a:pt x="11509177" y="306416"/>
                  <a:pt x="11894954" y="353848"/>
                </a:cubicBezTo>
                <a:lnTo>
                  <a:pt x="12192000" y="393981"/>
                </a:lnTo>
                <a:lnTo>
                  <a:pt x="12192000" y="963114"/>
                </a:lnTo>
                <a:lnTo>
                  <a:pt x="0" y="963114"/>
                </a:lnTo>
                <a:lnTo>
                  <a:pt x="0" y="384727"/>
                </a:lnTo>
                <a:lnTo>
                  <a:pt x="87764" y="366721"/>
                </a:lnTo>
                <a:cubicBezTo>
                  <a:pt x="948809" y="194378"/>
                  <a:pt x="2036445" y="20547"/>
                  <a:pt x="2865120" y="1497"/>
                </a:cubicBezTo>
                <a:cubicBezTo>
                  <a:pt x="2947988" y="-408"/>
                  <a:pt x="3030945" y="-458"/>
                  <a:pt x="3113974" y="1134"/>
                </a:cubicBezTo>
                <a:close/>
              </a:path>
            </a:pathLst>
          </a:custGeom>
          <a:solidFill>
            <a:srgbClr val="F2F2F2"/>
          </a:solidFill>
          <a:ln w="15283"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pic>
        <p:nvPicPr>
          <p:cNvPr id="15" name="图形 14">
            <a:extLst>
              <a:ext uri="{FF2B5EF4-FFF2-40B4-BE49-F238E27FC236}">
                <a16:creationId xmlns:a16="http://schemas.microsoft.com/office/drawing/2014/main" id="{BA7F1BAB-FD92-BDFE-8421-099324C23A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3495" y="5791709"/>
            <a:ext cx="1153281" cy="786328"/>
          </a:xfrm>
          <a:prstGeom prst="rect">
            <a:avLst/>
          </a:prstGeom>
        </p:spPr>
      </p:pic>
      <p:sp>
        <p:nvSpPr>
          <p:cNvPr id="19" name="文本框 18">
            <a:extLst>
              <a:ext uri="{FF2B5EF4-FFF2-40B4-BE49-F238E27FC236}">
                <a16:creationId xmlns:a16="http://schemas.microsoft.com/office/drawing/2014/main" id="{1DA9538E-4542-0A52-72DB-A6F4603DB844}"/>
              </a:ext>
            </a:extLst>
          </p:cNvPr>
          <p:cNvSpPr txBox="1"/>
          <p:nvPr/>
        </p:nvSpPr>
        <p:spPr>
          <a:xfrm>
            <a:off x="8618952" y="4817160"/>
            <a:ext cx="2503912" cy="369332"/>
          </a:xfrm>
          <a:prstGeom prst="rect">
            <a:avLst/>
          </a:prstGeom>
          <a:noFill/>
        </p:spPr>
        <p:txBody>
          <a:bodyPr wrap="square">
            <a:spAutoFit/>
          </a:bodyPr>
          <a:lstStyle/>
          <a:p>
            <a:r>
              <a:rPr lang="zh-CN" altLang="en-US" dirty="0">
                <a:ea typeface="思源黑体 CN Regular" panose="020B0500000000000000" pitchFamily="34" charset="-122"/>
                <a:cs typeface="Open Sans" panose="020B0606030504020204" pitchFamily="34" charset="0"/>
              </a:rPr>
              <a:t>设备示意图</a:t>
            </a:r>
            <a:endParaRPr lang="zh-CN" altLang="en-US" dirty="0"/>
          </a:p>
        </p:txBody>
      </p:sp>
      <p:sp>
        <p:nvSpPr>
          <p:cNvPr id="3" name="文本框 2">
            <a:extLst>
              <a:ext uri="{FF2B5EF4-FFF2-40B4-BE49-F238E27FC236}">
                <a16:creationId xmlns:a16="http://schemas.microsoft.com/office/drawing/2014/main" id="{08FF625C-E2FB-6133-0256-61C1A7124D7A}"/>
              </a:ext>
            </a:extLst>
          </p:cNvPr>
          <p:cNvSpPr txBox="1"/>
          <p:nvPr/>
        </p:nvSpPr>
        <p:spPr>
          <a:xfrm>
            <a:off x="279541" y="1536311"/>
            <a:ext cx="7314379" cy="3408305"/>
          </a:xfrm>
          <a:prstGeom prst="rect">
            <a:avLst/>
          </a:prstGeom>
          <a:noFill/>
        </p:spPr>
        <p:txBody>
          <a:bodyPr wrap="square" rtlCol="0">
            <a:spAutoFit/>
          </a:bodyPr>
          <a:lstStyle/>
          <a:p>
            <a:pPr lvl="0">
              <a:lnSpc>
                <a:spcPct val="150000"/>
              </a:lnSpc>
              <a:spcBef>
                <a:spcPts val="1200"/>
              </a:spcBef>
              <a:defRPr/>
            </a:pPr>
            <a:r>
              <a:rPr lang="en-US" altLang="zh-CN" sz="1600" b="1" dirty="0">
                <a:ea typeface="思源黑体 CN Regular" panose="020B0500000000000000"/>
              </a:rPr>
              <a:t>AI</a:t>
            </a:r>
            <a:r>
              <a:rPr lang="zh-CN" altLang="en-US" sz="1600" b="1" dirty="0">
                <a:ea typeface="思源黑体 CN Regular" panose="020B0500000000000000"/>
              </a:rPr>
              <a:t>实时解码</a:t>
            </a:r>
            <a:r>
              <a:rPr lang="zh-CN" altLang="en-US" sz="1600" b="1" dirty="0">
                <a:solidFill>
                  <a:srgbClr val="003F43"/>
                </a:solidFill>
                <a:ea typeface="思源黑体 CN Regular" panose="020B0500000000000000"/>
              </a:rPr>
              <a:t>：</a:t>
            </a:r>
          </a:p>
          <a:p>
            <a:pPr marL="285750" lvl="0" indent="-285750">
              <a:lnSpc>
                <a:spcPct val="150000"/>
              </a:lnSpc>
              <a:spcBef>
                <a:spcPts val="1200"/>
              </a:spcBef>
              <a:buFont typeface="Arial" panose="020B0604020202020204" pitchFamily="34" charset="0"/>
              <a:buChar char="•"/>
              <a:defRPr/>
            </a:pPr>
            <a:r>
              <a:rPr lang="en-US" altLang="zh-CN" sz="1600" dirty="0">
                <a:solidFill>
                  <a:srgbClr val="003F43"/>
                </a:solidFill>
                <a:ea typeface="思源黑体 CN Regular" panose="020B0500000000000000"/>
              </a:rPr>
              <a:t>AI </a:t>
            </a:r>
            <a:r>
              <a:rPr lang="zh-CN" altLang="en-US" sz="1600" dirty="0">
                <a:solidFill>
                  <a:srgbClr val="003F43"/>
                </a:solidFill>
                <a:ea typeface="思源黑体 CN Regular" panose="020B0500000000000000"/>
              </a:rPr>
              <a:t>模型在边缘设备或云端实现</a:t>
            </a:r>
            <a:r>
              <a:rPr lang="zh-CN" altLang="en-US" sz="1600" b="1" dirty="0">
                <a:solidFill>
                  <a:srgbClr val="003F43"/>
                </a:solidFill>
                <a:ea typeface="思源黑体 CN Regular" panose="020B0500000000000000"/>
              </a:rPr>
              <a:t>实时解码</a:t>
            </a:r>
            <a:r>
              <a:rPr lang="zh-CN" altLang="en-US" sz="1600" dirty="0">
                <a:solidFill>
                  <a:srgbClr val="003F43"/>
                </a:solidFill>
                <a:ea typeface="思源黑体 CN Regular" panose="020B0500000000000000"/>
              </a:rPr>
              <a:t>，确保低延时反馈。</a:t>
            </a:r>
          </a:p>
          <a:p>
            <a:pPr marL="285750" lvl="0" indent="-285750">
              <a:lnSpc>
                <a:spcPct val="150000"/>
              </a:lnSpc>
              <a:spcBef>
                <a:spcPts val="1200"/>
              </a:spcBef>
              <a:buFont typeface="Arial" panose="020B0604020202020204" pitchFamily="34" charset="0"/>
              <a:buChar char="•"/>
              <a:defRPr/>
            </a:pPr>
            <a:r>
              <a:rPr lang="zh-CN" altLang="en-US" sz="1600" dirty="0">
                <a:solidFill>
                  <a:srgbClr val="003F43"/>
                </a:solidFill>
                <a:ea typeface="思源黑体 CN Regular" panose="020B0500000000000000"/>
              </a:rPr>
              <a:t>输出的文本可直接送入多语言翻译模块，完成</a:t>
            </a:r>
            <a:r>
              <a:rPr lang="zh-CN" altLang="en-US" sz="1600" b="1" dirty="0">
                <a:solidFill>
                  <a:srgbClr val="003F43"/>
                </a:solidFill>
                <a:ea typeface="思源黑体 CN Regular" panose="020B0500000000000000"/>
              </a:rPr>
              <a:t>跨语言转换</a:t>
            </a:r>
            <a:r>
              <a:rPr lang="zh-CN" altLang="en-US" sz="1600" dirty="0">
                <a:solidFill>
                  <a:srgbClr val="003F43"/>
                </a:solidFill>
                <a:ea typeface="思源黑体 CN Regular" panose="020B0500000000000000"/>
              </a:rPr>
              <a:t>。</a:t>
            </a:r>
            <a:endParaRPr lang="en-US" altLang="zh-CN" sz="1600"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r>
              <a:rPr lang="zh-CN" altLang="en-US" sz="1600" b="1" dirty="0">
                <a:ea typeface="思源黑体 CN Regular" panose="020B0500000000000000"/>
              </a:rPr>
              <a:t>语音合成、翻译：</a:t>
            </a:r>
            <a:endParaRPr lang="zh-CN" altLang="en-US" sz="1600" b="1" dirty="0">
              <a:solidFill>
                <a:srgbClr val="003F43"/>
              </a:solidFill>
              <a:ea typeface="思源黑体 CN Regular" panose="020B0500000000000000"/>
            </a:endParaRPr>
          </a:p>
          <a:p>
            <a:pPr marL="285750" lvl="0" indent="-285750">
              <a:lnSpc>
                <a:spcPct val="150000"/>
              </a:lnSpc>
              <a:spcBef>
                <a:spcPts val="1200"/>
              </a:spcBef>
              <a:buFont typeface="Arial" panose="020B0604020202020204" pitchFamily="34" charset="0"/>
              <a:buChar char="•"/>
              <a:defRPr/>
            </a:pPr>
            <a:r>
              <a:rPr lang="zh-CN" altLang="en-US" sz="1600" dirty="0">
                <a:solidFill>
                  <a:srgbClr val="003F43"/>
                </a:solidFill>
                <a:ea typeface="思源黑体 CN Regular" panose="020B0500000000000000"/>
              </a:rPr>
              <a:t>在云端进行语音翻译，实现</a:t>
            </a:r>
            <a:r>
              <a:rPr lang="zh-CN" altLang="en-US" sz="1600" b="1" dirty="0">
                <a:solidFill>
                  <a:srgbClr val="003F43"/>
                </a:solidFill>
                <a:ea typeface="思源黑体 CN Regular" panose="020B0500000000000000"/>
              </a:rPr>
              <a:t>多语言</a:t>
            </a:r>
            <a:r>
              <a:rPr lang="zh-CN" altLang="en-US" sz="1600" dirty="0">
                <a:solidFill>
                  <a:srgbClr val="003F43"/>
                </a:solidFill>
                <a:ea typeface="思源黑体 CN Regular" panose="020B0500000000000000"/>
              </a:rPr>
              <a:t>实时互译。</a:t>
            </a:r>
          </a:p>
          <a:p>
            <a:pPr marL="285750" lvl="0" indent="-285750">
              <a:lnSpc>
                <a:spcPct val="150000"/>
              </a:lnSpc>
              <a:spcBef>
                <a:spcPts val="1200"/>
              </a:spcBef>
              <a:buFont typeface="Arial" panose="020B0604020202020204" pitchFamily="34" charset="0"/>
              <a:buChar char="•"/>
              <a:defRPr/>
            </a:pPr>
            <a:r>
              <a:rPr lang="en-US" altLang="zh-CN" sz="1600" dirty="0">
                <a:solidFill>
                  <a:srgbClr val="003F43"/>
                </a:solidFill>
                <a:ea typeface="思源黑体 CN Regular" panose="020B0500000000000000"/>
              </a:rPr>
              <a:t> </a:t>
            </a:r>
            <a:r>
              <a:rPr lang="zh-CN" altLang="en-US" sz="1600" dirty="0">
                <a:solidFill>
                  <a:srgbClr val="003F43"/>
                </a:solidFill>
                <a:ea typeface="思源黑体 CN Regular" panose="020B0500000000000000"/>
              </a:rPr>
              <a:t>利用 </a:t>
            </a:r>
            <a:r>
              <a:rPr lang="en-US" altLang="zh-CN" sz="1600" dirty="0">
                <a:solidFill>
                  <a:srgbClr val="003F43"/>
                </a:solidFill>
                <a:ea typeface="思源黑体 CN Regular" panose="020B0500000000000000"/>
              </a:rPr>
              <a:t>TTS</a:t>
            </a:r>
            <a:r>
              <a:rPr lang="zh-CN" altLang="en-US" sz="1600" dirty="0">
                <a:solidFill>
                  <a:srgbClr val="003F43"/>
                </a:solidFill>
                <a:ea typeface="思源黑体 CN Regular" panose="020B0500000000000000"/>
              </a:rPr>
              <a:t>（文本转语音）系统将翻译结果转换成自然、流畅的语音，实现全流程无声到</a:t>
            </a:r>
            <a:r>
              <a:rPr lang="zh-CN" altLang="en-US" sz="1600" b="1" dirty="0">
                <a:solidFill>
                  <a:srgbClr val="003F43"/>
                </a:solidFill>
                <a:ea typeface="思源黑体 CN Regular" panose="020B0500000000000000"/>
              </a:rPr>
              <a:t>语音</a:t>
            </a:r>
            <a:r>
              <a:rPr lang="zh-CN" altLang="en-US" sz="1600" dirty="0">
                <a:solidFill>
                  <a:srgbClr val="003F43"/>
                </a:solidFill>
                <a:ea typeface="思源黑体 CN Regular" panose="020B0500000000000000"/>
              </a:rPr>
              <a:t>的转换。</a:t>
            </a:r>
            <a:endParaRPr lang="en-US" altLang="zh-CN" sz="1600" dirty="0">
              <a:solidFill>
                <a:srgbClr val="003F43"/>
              </a:solidFill>
              <a:ea typeface="思源黑体 CN Regular" panose="020B0500000000000000"/>
            </a:endParaRPr>
          </a:p>
        </p:txBody>
      </p:sp>
      <p:sp>
        <p:nvSpPr>
          <p:cNvPr id="2" name="AutoShape 2" descr="A digital wristband designed for traditional Chinese medicine pulse diagnosis, with integrated tactile sensors on the surface, now incorporating pulse pattern representations. The wristband has a sleek, modern metallic look, with ergonomic curves and subtle lighting effects on the sensor areas. The design includes visual elements resembling pulse patterns or waveforms, representing the pulse diagnosis process, integrated into the surface of the wristband. The tactile sensors appear active with light or ripple effects to suggest pulse reading. No background, just the wristband with clear and detailed pulse pattern visuals. Created using: sleek metal textures, subtle light reflections, ergonomic design, pulse pattern visuals, detailed etching, high-tech visual elements, and HD quality --ar 1:1">
            <a:extLst>
              <a:ext uri="{FF2B5EF4-FFF2-40B4-BE49-F238E27FC236}">
                <a16:creationId xmlns:a16="http://schemas.microsoft.com/office/drawing/2014/main" id="{17276471-A6CC-3B95-8CAA-59ACEE8D4D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D4397430-DF2D-8815-5323-B07B28EC56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79877" y="1709933"/>
            <a:ext cx="3057110" cy="3107227"/>
          </a:xfrm>
          <a:prstGeom prst="rect">
            <a:avLst/>
          </a:prstGeom>
        </p:spPr>
      </p:pic>
    </p:spTree>
    <p:extLst>
      <p:ext uri="{BB962C8B-B14F-4D97-AF65-F5344CB8AC3E}">
        <p14:creationId xmlns:p14="http://schemas.microsoft.com/office/powerpoint/2010/main" val="404022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ïṧḻíḋé">
            <a:extLst>
              <a:ext uri="{FF2B5EF4-FFF2-40B4-BE49-F238E27FC236}">
                <a16:creationId xmlns:a16="http://schemas.microsoft.com/office/drawing/2014/main" id="{4F4C5A02-C0FE-4AC8-AF8C-6C34C72359B3}"/>
              </a:ext>
            </a:extLst>
          </p:cNvPr>
          <p:cNvSpPr txBox="1"/>
          <p:nvPr/>
        </p:nvSpPr>
        <p:spPr bwMode="auto">
          <a:xfrm>
            <a:off x="487362" y="1713888"/>
            <a:ext cx="11188700" cy="412880"/>
          </a:xfrm>
          <a:prstGeom prst="rect">
            <a:avLst/>
          </a:prstGeom>
          <a:solidFill>
            <a:srgbClr val="2BB7B3"/>
          </a:solidFill>
          <a:ln w="9525">
            <a:noFill/>
            <a:miter lim="800000"/>
            <a:headEnd/>
            <a:tailEnd/>
          </a:ln>
        </p:spPr>
        <p:txBody>
          <a:bodyPr wrap="square" lIns="91440" tIns="45720" rIns="91440" bIns="45720" anchor="ctr">
            <a:normAutofit/>
          </a:bodyPr>
          <a:lstStyle/>
          <a:p>
            <a:r>
              <a:rPr lang="en-US" altLang="zh-CN"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rPr>
              <a:t>  </a:t>
            </a:r>
            <a:r>
              <a:rPr lang="zh-CN" altLang="en-US"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rPr>
              <a:t>创新性</a:t>
            </a:r>
            <a:endParaRPr lang="en-US" altLang="zh-CN" dirty="0">
              <a:solidFill>
                <a:schemeClr val="bg1"/>
              </a:solidFill>
              <a:latin typeface="思源黑体 CN Bold" panose="020B0800000000000000" pitchFamily="34" charset="-122"/>
              <a:ea typeface="思源黑体 CN Bold" panose="020B0800000000000000" pitchFamily="34" charset="-122"/>
              <a:cs typeface="Open Sans" panose="020B0606030504020204" pitchFamily="34" charset="0"/>
            </a:endParaRPr>
          </a:p>
        </p:txBody>
      </p:sp>
      <p:cxnSp>
        <p:nvCxnSpPr>
          <p:cNvPr id="9" name="直接连接符 8">
            <a:extLst>
              <a:ext uri="{FF2B5EF4-FFF2-40B4-BE49-F238E27FC236}">
                <a16:creationId xmlns:a16="http://schemas.microsoft.com/office/drawing/2014/main" id="{925B3139-44FA-4A20-993E-5498D9592F70}"/>
              </a:ext>
            </a:extLst>
          </p:cNvPr>
          <p:cNvCxnSpPr/>
          <p:nvPr/>
        </p:nvCxnSpPr>
        <p:spPr>
          <a:xfrm>
            <a:off x="4138397" y="5020730"/>
            <a:ext cx="0" cy="128799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10BB205-BD47-4A8D-BC40-0B47001AEB76}"/>
              </a:ext>
            </a:extLst>
          </p:cNvPr>
          <p:cNvCxnSpPr/>
          <p:nvPr/>
        </p:nvCxnSpPr>
        <p:spPr>
          <a:xfrm>
            <a:off x="8053988" y="5020730"/>
            <a:ext cx="0" cy="128799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íṣḻïḍè">
            <a:extLst>
              <a:ext uri="{FF2B5EF4-FFF2-40B4-BE49-F238E27FC236}">
                <a16:creationId xmlns:a16="http://schemas.microsoft.com/office/drawing/2014/main" id="{A8B02270-DC28-48BE-903D-FD8C0738CCA2}"/>
              </a:ext>
            </a:extLst>
          </p:cNvPr>
          <p:cNvSpPr txBox="1"/>
          <p:nvPr/>
        </p:nvSpPr>
        <p:spPr bwMode="auto">
          <a:xfrm>
            <a:off x="495300" y="4128789"/>
            <a:ext cx="11188700" cy="412880"/>
          </a:xfrm>
          <a:prstGeom prst="rect">
            <a:avLst/>
          </a:prstGeom>
          <a:solidFill>
            <a:srgbClr val="003F43"/>
          </a:solidFill>
          <a:ln w="9525">
            <a:noFill/>
            <a:miter lim="800000"/>
            <a:headEnd/>
            <a:tailEnd/>
          </a:ln>
        </p:spPr>
        <p:txBody>
          <a:bodyPr wrap="square" lIns="91440" tIns="45720" rIns="91440" bIns="45720" anchor="ctr">
            <a:normAutofit/>
          </a:bodyPr>
          <a:lstStyle/>
          <a:p>
            <a:r>
              <a:rPr lang="en-US" altLang="zh-CN" dirty="0">
                <a:solidFill>
                  <a:prstClr val="white"/>
                </a:solidFill>
                <a:latin typeface="思源黑体 CN Bold" panose="020B0800000000000000" pitchFamily="34" charset="-122"/>
                <a:ea typeface="思源黑体 CN Bold" panose="020B0800000000000000" pitchFamily="34" charset="-122"/>
                <a:cs typeface="Open Sans" panose="020B0606030504020204" pitchFamily="34" charset="0"/>
              </a:rPr>
              <a:t>   </a:t>
            </a:r>
            <a:r>
              <a:rPr lang="zh-CN" altLang="en-US" dirty="0">
                <a:solidFill>
                  <a:prstClr val="white"/>
                </a:solidFill>
                <a:latin typeface="思源黑体 CN Bold" panose="020B0800000000000000" pitchFamily="34" charset="-122"/>
                <a:ea typeface="思源黑体 CN Bold" panose="020B0800000000000000" pitchFamily="34" charset="-122"/>
                <a:cs typeface="Open Sans" panose="020B0606030504020204" pitchFamily="34" charset="0"/>
              </a:rPr>
              <a:t>优势</a:t>
            </a:r>
            <a:endParaRPr lang="en-US" altLang="zh-CN" dirty="0">
              <a:solidFill>
                <a:schemeClr val="bg1"/>
              </a:solidFill>
            </a:endParaRPr>
          </a:p>
        </p:txBody>
      </p:sp>
      <p:pic>
        <p:nvPicPr>
          <p:cNvPr id="36" name="图形 35">
            <a:extLst>
              <a:ext uri="{FF2B5EF4-FFF2-40B4-BE49-F238E27FC236}">
                <a16:creationId xmlns:a16="http://schemas.microsoft.com/office/drawing/2014/main" id="{4385C9C8-072A-4F4E-B3E9-C465C4AB81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9499" y="2581048"/>
            <a:ext cx="1687882" cy="1850178"/>
          </a:xfrm>
          <a:prstGeom prst="rect">
            <a:avLst/>
          </a:prstGeom>
        </p:spPr>
      </p:pic>
      <p:sp>
        <p:nvSpPr>
          <p:cNvPr id="37" name="文本框 36">
            <a:extLst>
              <a:ext uri="{FF2B5EF4-FFF2-40B4-BE49-F238E27FC236}">
                <a16:creationId xmlns:a16="http://schemas.microsoft.com/office/drawing/2014/main" id="{D8A27E82-1C49-4D75-B68A-26DE3D62E141}"/>
              </a:ext>
            </a:extLst>
          </p:cNvPr>
          <p:cNvSpPr txBox="1"/>
          <p:nvPr/>
        </p:nvSpPr>
        <p:spPr>
          <a:xfrm>
            <a:off x="515938" y="557509"/>
            <a:ext cx="2685351" cy="9694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3600" spc="300" dirty="0">
                <a:solidFill>
                  <a:srgbClr val="2F2E41"/>
                </a:solidFill>
                <a:latin typeface="思源黑体 CN Bold" panose="020B0800000000000000" pitchFamily="34" charset="-122"/>
                <a:ea typeface="思源黑体 CN Bold" panose="020B0800000000000000" pitchFamily="34" charset="-122"/>
              </a:rPr>
              <a:t>创新与优势</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altLang="zh-CN"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rPr>
              <a:t> TITLE HERE</a:t>
            </a:r>
            <a:endParaRPr kumimoji="0" lang="zh-CN" altLang="en-US" sz="1600" b="0" i="0" u="none" strike="noStrike" kern="1200" cap="none" spc="600" normalizeH="0" baseline="0" noProof="0" dirty="0">
              <a:ln>
                <a:noFill/>
              </a:ln>
              <a:solidFill>
                <a:srgbClr val="ED6C00"/>
              </a:solidFill>
              <a:effectLst/>
              <a:uLnTx/>
              <a:uFillTx/>
              <a:latin typeface="Akrobat" panose="00000800000000000000" pitchFamily="50" charset="0"/>
              <a:ea typeface="思源黑体 CN Bold" panose="020B0800000000000000" pitchFamily="34" charset="-122"/>
              <a:cs typeface="+mn-cs"/>
            </a:endParaRPr>
          </a:p>
        </p:txBody>
      </p:sp>
      <p:pic>
        <p:nvPicPr>
          <p:cNvPr id="38" name="图形 37">
            <a:extLst>
              <a:ext uri="{FF2B5EF4-FFF2-40B4-BE49-F238E27FC236}">
                <a16:creationId xmlns:a16="http://schemas.microsoft.com/office/drawing/2014/main" id="{4651F0E3-29AB-416C-9BF4-DBB80AEA91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8952" y="469432"/>
            <a:ext cx="3057110" cy="561730"/>
          </a:xfrm>
          <a:prstGeom prst="rect">
            <a:avLst/>
          </a:prstGeom>
        </p:spPr>
      </p:pic>
      <p:sp>
        <p:nvSpPr>
          <p:cNvPr id="39" name="文本框 38">
            <a:extLst>
              <a:ext uri="{FF2B5EF4-FFF2-40B4-BE49-F238E27FC236}">
                <a16:creationId xmlns:a16="http://schemas.microsoft.com/office/drawing/2014/main" id="{89F5B26F-7F8D-4ED6-AA95-7B2F5AE0D1B1}"/>
              </a:ext>
            </a:extLst>
          </p:cNvPr>
          <p:cNvSpPr txBox="1"/>
          <p:nvPr/>
        </p:nvSpPr>
        <p:spPr>
          <a:xfrm>
            <a:off x="514618" y="2419374"/>
            <a:ext cx="9926909" cy="941412"/>
          </a:xfrm>
          <a:prstGeom prst="rect">
            <a:avLst/>
          </a:prstGeom>
          <a:noFill/>
        </p:spPr>
        <p:txBody>
          <a:bodyPr wrap="square" rtlCol="0">
            <a:spAutoFit/>
          </a:bodyPr>
          <a:lstStyle/>
          <a:p>
            <a:pPr marL="342900" indent="-342900">
              <a:lnSpc>
                <a:spcPct val="150000"/>
              </a:lnSpc>
              <a:spcBef>
                <a:spcPts val="1200"/>
              </a:spcBef>
              <a:buAutoNum type="arabicPeriod"/>
              <a:defRPr/>
            </a:pPr>
            <a:r>
              <a:rPr lang="zh-CN" altLang="en-US" sz="1600" b="1" dirty="0">
                <a:latin typeface="思源黑体 CN Light" panose="020B0300000000000000" pitchFamily="34" charset="-122"/>
                <a:ea typeface="思源黑体 CN Light" panose="020B0300000000000000" pitchFamily="34" charset="-122"/>
                <a:cs typeface="Open Sans" panose="020B0606030504020204" pitchFamily="34" charset="0"/>
              </a:rPr>
              <a:t>非侵入式采集：间接采集肌群相关信号，提升用户舒适度和使用便捷性。</a:t>
            </a:r>
          </a:p>
          <a:p>
            <a:pPr marL="342900" indent="-342900">
              <a:lnSpc>
                <a:spcPct val="150000"/>
              </a:lnSpc>
              <a:spcBef>
                <a:spcPts val="1200"/>
              </a:spcBef>
              <a:buAutoNum type="arabicPeriod"/>
              <a:defRPr/>
            </a:pPr>
            <a:r>
              <a:rPr lang="zh-CN" altLang="en-US" sz="1600" b="1" dirty="0">
                <a:latin typeface="思源黑体 CN Light" panose="020B0300000000000000" pitchFamily="34" charset="-122"/>
                <a:ea typeface="思源黑体 CN Light" panose="020B0300000000000000" pitchFamily="34" charset="-122"/>
                <a:cs typeface="Open Sans" panose="020B0606030504020204" pitchFamily="34" charset="0"/>
              </a:rPr>
              <a:t>多数据融</a:t>
            </a:r>
            <a:r>
              <a:rPr lang="en-US" altLang="zh-CN" sz="1600" b="1" dirty="0">
                <a:latin typeface="思源黑体 CN Light" panose="020B0300000000000000" pitchFamily="34" charset="-122"/>
                <a:ea typeface="思源黑体 CN Light" panose="020B0300000000000000" pitchFamily="34" charset="-122"/>
                <a:cs typeface="Open Sans" panose="020B0606030504020204" pitchFamily="34" charset="0"/>
              </a:rPr>
              <a:t>AI</a:t>
            </a:r>
            <a:r>
              <a:rPr lang="zh-CN" altLang="en-US" sz="1600" b="1" dirty="0">
                <a:latin typeface="思源黑体 CN Light" panose="020B0300000000000000" pitchFamily="34" charset="-122"/>
                <a:ea typeface="思源黑体 CN Light" panose="020B0300000000000000" pitchFamily="34" charset="-122"/>
                <a:cs typeface="Open Sans" panose="020B0606030504020204" pitchFamily="34" charset="0"/>
              </a:rPr>
              <a:t>算法： 结合下颌、喉部多个区域信号，通过大模型训练来达到精准解析。</a:t>
            </a:r>
            <a:endParaRPr lang="zh-CN" altLang="en-US" sz="1600" dirty="0">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40" name="矩形 39">
            <a:extLst>
              <a:ext uri="{FF2B5EF4-FFF2-40B4-BE49-F238E27FC236}">
                <a16:creationId xmlns:a16="http://schemas.microsoft.com/office/drawing/2014/main" id="{13A11D86-1AA1-4308-9381-C22AC329252C}"/>
              </a:ext>
            </a:extLst>
          </p:cNvPr>
          <p:cNvSpPr/>
          <p:nvPr/>
        </p:nvSpPr>
        <p:spPr>
          <a:xfrm>
            <a:off x="673035" y="5020730"/>
            <a:ext cx="3028221" cy="9694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rPr>
              <a:t>操作</a:t>
            </a:r>
            <a:r>
              <a:rPr lang="zh-CN" altLang="en-US" dirty="0">
                <a:solidFill>
                  <a:srgbClr val="F2F2F2">
                    <a:lumMod val="25000"/>
                  </a:srgbClr>
                </a:solidFill>
                <a:latin typeface="思源黑体 CN Bold" panose="020B0800000000000000" pitchFamily="34" charset="-122"/>
                <a:ea typeface="思源黑体 CN Bold" panose="020B0800000000000000" pitchFamily="34" charset="-122"/>
                <a:cs typeface="Open Sans" panose="020B0606030504020204" pitchFamily="34" charset="0"/>
              </a:rPr>
              <a:t>便捷</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kumimoji="0" lang="zh-CN" altLang="en-US" sz="1600" b="0" i="0" u="none" strike="noStrike" kern="1200" cap="none" spc="0" normalizeH="0" baseline="0" noProof="0" dirty="0">
                <a:ln>
                  <a:noFill/>
                </a:ln>
                <a:solidFill>
                  <a:schemeClr val="tx2">
                    <a:lumMod val="90000"/>
                    <a:lumOff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rPr>
              <a:t>用户只需</a:t>
            </a:r>
            <a:r>
              <a:rPr lang="zh-CN" altLang="en-US" sz="1600" dirty="0">
                <a:solidFill>
                  <a:schemeClr val="tx2">
                    <a:lumMod val="90000"/>
                    <a:lumOff val="10000"/>
                  </a:schemeClr>
                </a:solidFill>
                <a:latin typeface="思源黑体 CN Light" panose="020B0300000000000000" pitchFamily="34" charset="-122"/>
                <a:ea typeface="思源黑体 CN Light" panose="020B0300000000000000" pitchFamily="34" charset="-122"/>
                <a:cs typeface="Open Sans" panose="020B0606030504020204" pitchFamily="34" charset="0"/>
              </a:rPr>
              <a:t>正常说话即可</a:t>
            </a:r>
            <a:endParaRPr kumimoji="0" lang="zh-CN" altLang="en-US" sz="1600" b="0" i="0" u="none" strike="noStrike" kern="1200" cap="none" spc="0" normalizeH="0" baseline="0" noProof="0" dirty="0">
              <a:ln>
                <a:noFill/>
              </a:ln>
              <a:solidFill>
                <a:schemeClr val="tx2">
                  <a:lumMod val="90000"/>
                  <a:lumOff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41" name="矩形 40">
            <a:extLst>
              <a:ext uri="{FF2B5EF4-FFF2-40B4-BE49-F238E27FC236}">
                <a16:creationId xmlns:a16="http://schemas.microsoft.com/office/drawing/2014/main" id="{338A52EA-4884-4EC7-A43C-89C4504B319C}"/>
              </a:ext>
            </a:extLst>
          </p:cNvPr>
          <p:cNvSpPr/>
          <p:nvPr/>
        </p:nvSpPr>
        <p:spPr>
          <a:xfrm>
            <a:off x="4559797" y="5047335"/>
            <a:ext cx="3028221" cy="9694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solidFill>
                  <a:srgbClr val="F2F2F2">
                    <a:lumMod val="25000"/>
                  </a:srgbClr>
                </a:solidFill>
                <a:latin typeface="思源黑体 CN Bold" panose="020B0800000000000000" pitchFamily="34" charset="-122"/>
                <a:ea typeface="思源黑体 CN Bold" panose="020B0800000000000000" pitchFamily="34" charset="-122"/>
                <a:cs typeface="Open Sans" panose="020B0606030504020204" pitchFamily="34" charset="0"/>
              </a:rPr>
              <a:t>实用性</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lang="zh-CN" altLang="en-US" sz="1600" dirty="0">
                <a:solidFill>
                  <a:schemeClr val="tx2">
                    <a:lumMod val="90000"/>
                    <a:lumOff val="10000"/>
                  </a:schemeClr>
                </a:solidFill>
                <a:latin typeface="思源黑体 CN Light" panose="020B0300000000000000" pitchFamily="34" charset="-122"/>
                <a:ea typeface="思源黑体 CN Light" panose="020B0300000000000000" pitchFamily="34" charset="-122"/>
                <a:cs typeface="Open Sans" panose="020B0606030504020204" pitchFamily="34" charset="0"/>
              </a:rPr>
              <a:t>集成翻译，语音控制等功能</a:t>
            </a:r>
            <a:endParaRPr kumimoji="0" lang="zh-CN" altLang="en-US" sz="1600" b="0" i="0" u="none" strike="noStrike" kern="1200" cap="none" spc="0" normalizeH="0" baseline="0" noProof="0" dirty="0">
              <a:ln>
                <a:noFill/>
              </a:ln>
              <a:solidFill>
                <a:schemeClr val="tx2">
                  <a:lumMod val="90000"/>
                  <a:lumOff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sp>
        <p:nvSpPr>
          <p:cNvPr id="42" name="矩形 41">
            <a:extLst>
              <a:ext uri="{FF2B5EF4-FFF2-40B4-BE49-F238E27FC236}">
                <a16:creationId xmlns:a16="http://schemas.microsoft.com/office/drawing/2014/main" id="{E1149ED9-D9E2-41FA-B1F4-DD999BA58825}"/>
              </a:ext>
            </a:extLst>
          </p:cNvPr>
          <p:cNvSpPr/>
          <p:nvPr/>
        </p:nvSpPr>
        <p:spPr>
          <a:xfrm>
            <a:off x="8475387" y="5072569"/>
            <a:ext cx="3028221" cy="9694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noProof="0" dirty="0">
                <a:solidFill>
                  <a:srgbClr val="F2F2F2">
                    <a:lumMod val="25000"/>
                  </a:srgbClr>
                </a:solidFill>
                <a:latin typeface="思源黑体 CN Bold" panose="020B0800000000000000" pitchFamily="34" charset="-122"/>
                <a:ea typeface="思源黑体 CN Bold" panose="020B0800000000000000" pitchFamily="34" charset="-122"/>
                <a:cs typeface="Open Sans" panose="020B0606030504020204" pitchFamily="34" charset="0"/>
              </a:rPr>
              <a:t>安全性</a:t>
            </a: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2F2F2">
                  <a:lumMod val="25000"/>
                </a:srgbClr>
              </a:solidFill>
              <a:effectLst/>
              <a:uLnTx/>
              <a:uFillTx/>
              <a:latin typeface="思源黑体 CN Bold" panose="020B0800000000000000" pitchFamily="34" charset="-122"/>
              <a:ea typeface="思源黑体 CN Bold" panose="020B0800000000000000" pitchFamily="34" charset="-122"/>
              <a:cs typeface="Open Sans" panose="020B0606030504020204" pitchFamily="34" charset="0"/>
            </a:endParaRPr>
          </a:p>
          <a:p>
            <a:pPr lvl="0" algn="ctr">
              <a:spcBef>
                <a:spcPts val="600"/>
              </a:spcBef>
            </a:pPr>
            <a:r>
              <a:rPr lang="zh-CN" altLang="en-US" sz="1600" noProof="0" dirty="0">
                <a:solidFill>
                  <a:schemeClr val="tx2">
                    <a:lumMod val="90000"/>
                    <a:lumOff val="10000"/>
                  </a:schemeClr>
                </a:solidFill>
                <a:latin typeface="思源黑体 CN Light" panose="020B0300000000000000" pitchFamily="34" charset="-122"/>
                <a:ea typeface="思源黑体 CN Light" panose="020B0300000000000000" pitchFamily="34" charset="-122"/>
                <a:cs typeface="Open Sans" panose="020B0606030504020204" pitchFamily="34" charset="0"/>
              </a:rPr>
              <a:t>非侵入式</a:t>
            </a:r>
            <a:r>
              <a:rPr lang="zh-CN" altLang="en-US" sz="1600" dirty="0">
                <a:solidFill>
                  <a:schemeClr val="tx2">
                    <a:lumMod val="90000"/>
                    <a:lumOff val="10000"/>
                  </a:schemeClr>
                </a:solidFill>
                <a:latin typeface="思源黑体 CN Light" panose="020B0300000000000000" pitchFamily="34" charset="-122"/>
                <a:ea typeface="思源黑体 CN Light" panose="020B0300000000000000" pitchFamily="34" charset="-122"/>
                <a:cs typeface="Open Sans" panose="020B0606030504020204" pitchFamily="34" charset="0"/>
              </a:rPr>
              <a:t>收集</a:t>
            </a:r>
            <a:r>
              <a:rPr lang="zh-CN" altLang="en-US" sz="1600" noProof="0" dirty="0">
                <a:solidFill>
                  <a:schemeClr val="tx2">
                    <a:lumMod val="90000"/>
                    <a:lumOff val="10000"/>
                  </a:schemeClr>
                </a:solidFill>
                <a:latin typeface="思源黑体 CN Light" panose="020B0300000000000000" pitchFamily="34" charset="-122"/>
                <a:ea typeface="思源黑体 CN Light" panose="020B0300000000000000" pitchFamily="34" charset="-122"/>
                <a:cs typeface="Open Sans" panose="020B0606030504020204" pitchFamily="34" charset="0"/>
              </a:rPr>
              <a:t>，兼顾便捷和舒适</a:t>
            </a:r>
            <a:endParaRPr kumimoji="0" lang="zh-CN" altLang="en-US" sz="1600" b="0" i="0" u="none" strike="noStrike" kern="1200" cap="none" spc="0" normalizeH="0" baseline="0" noProof="0" dirty="0">
              <a:ln>
                <a:noFill/>
              </a:ln>
              <a:solidFill>
                <a:schemeClr val="tx2">
                  <a:lumMod val="90000"/>
                  <a:lumOff val="10000"/>
                </a:schemeClr>
              </a:solidFill>
              <a:effectLst/>
              <a:uLnTx/>
              <a:uFillTx/>
              <a:latin typeface="思源黑体 CN Light" panose="020B0300000000000000" pitchFamily="34" charset="-122"/>
              <a:ea typeface="思源黑体 CN Light" panose="020B0300000000000000" pitchFamily="34" charset="-122"/>
              <a:cs typeface="Open Sans" panose="020B0606030504020204" pitchFamily="34" charset="0"/>
            </a:endParaRPr>
          </a:p>
        </p:txBody>
      </p:sp>
    </p:spTree>
    <p:extLst>
      <p:ext uri="{BB962C8B-B14F-4D97-AF65-F5344CB8AC3E}">
        <p14:creationId xmlns:p14="http://schemas.microsoft.com/office/powerpoint/2010/main" val="188083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1" grpId="0" animBg="1"/>
      <p:bldP spid="39" grpId="0"/>
      <p:bldP spid="40" grpId="0"/>
      <p:bldP spid="41" grpId="0"/>
      <p:bldP spid="42" grpId="0"/>
    </p:bldLst>
  </p:timing>
</p:sld>
</file>

<file path=ppt/theme/theme1.xml><?xml version="1.0" encoding="utf-8"?>
<a:theme xmlns:a="http://schemas.openxmlformats.org/drawingml/2006/main" name="已停用母版样式">
  <a:themeElements>
    <a:clrScheme name="南方科技大学专属配色方案 01">
      <a:dk1>
        <a:srgbClr val="ED6C00"/>
      </a:dk1>
      <a:lt1>
        <a:srgbClr val="FFFFFF"/>
      </a:lt1>
      <a:dk2>
        <a:srgbClr val="01605A"/>
      </a:dk2>
      <a:lt2>
        <a:srgbClr val="F2F2F2"/>
      </a:lt2>
      <a:accent1>
        <a:srgbClr val="003F43"/>
      </a:accent1>
      <a:accent2>
        <a:srgbClr val="ED6C00"/>
      </a:accent2>
      <a:accent3>
        <a:srgbClr val="2BB7B3"/>
      </a:accent3>
      <a:accent4>
        <a:srgbClr val="01605A"/>
      </a:accent4>
      <a:accent5>
        <a:srgbClr val="77D3D2"/>
      </a:accent5>
      <a:accent6>
        <a:srgbClr val="DBF6EF"/>
      </a:accent6>
      <a:hlink>
        <a:srgbClr val="2BB7B3"/>
      </a:hlink>
      <a:folHlink>
        <a:srgbClr val="01605A"/>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7242</TotalTime>
  <Words>687</Words>
  <Application>Microsoft Office PowerPoint</Application>
  <PresentationFormat>宽屏</PresentationFormat>
  <Paragraphs>71</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Akrobat</vt:lpstr>
      <vt:lpstr>等线</vt:lpstr>
      <vt:lpstr>思源黑体 CN Bold</vt:lpstr>
      <vt:lpstr>思源黑体 CN Light</vt:lpstr>
      <vt:lpstr>思源黑体 CN Regular</vt:lpstr>
      <vt:lpstr>微软雅黑</vt:lpstr>
      <vt:lpstr>Arial</vt:lpstr>
      <vt:lpstr>已停用母版样式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Yaojia Zhang</dc:creator>
  <cp:lastModifiedBy>ZW C</cp:lastModifiedBy>
  <cp:revision>87</cp:revision>
  <dcterms:created xsi:type="dcterms:W3CDTF">2019-12-12T09:10:32Z</dcterms:created>
  <dcterms:modified xsi:type="dcterms:W3CDTF">2025-03-06T16:00:59Z</dcterms:modified>
</cp:coreProperties>
</file>