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Electronics Workshop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IEEE SUTD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89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F4119-C4AB-4806-BDA8-2C03B582BF86}"/>
              </a:ext>
            </a:extLst>
          </p:cNvPr>
          <p:cNvSpPr/>
          <p:nvPr/>
        </p:nvSpPr>
        <p:spPr>
          <a:xfrm>
            <a:off x="6353907" y="2492619"/>
            <a:ext cx="3810001" cy="285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47C19-1E34-4E9F-93D1-BFC66431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0EE6-2FA3-4C70-99E6-BFB4F264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switch</a:t>
            </a:r>
          </a:p>
          <a:p>
            <a:r>
              <a:rPr lang="en-US" dirty="0"/>
              <a:t>NPN: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Vbe</a:t>
            </a:r>
            <a:r>
              <a:rPr lang="en-US" dirty="0"/>
              <a:t> is &gt; 0.7V</a:t>
            </a:r>
          </a:p>
          <a:p>
            <a:pPr lvl="2"/>
            <a:r>
              <a:rPr lang="en-US" dirty="0"/>
              <a:t>Transistor turns on</a:t>
            </a:r>
          </a:p>
          <a:p>
            <a:r>
              <a:rPr lang="en-US" dirty="0"/>
              <a:t>PNP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Veb</a:t>
            </a:r>
            <a:r>
              <a:rPr lang="en-US" dirty="0"/>
              <a:t> is &gt; 0.7V</a:t>
            </a:r>
          </a:p>
          <a:p>
            <a:pPr lvl="2"/>
            <a:r>
              <a:rPr lang="en-US" dirty="0"/>
              <a:t>Transistor turns on</a:t>
            </a:r>
          </a:p>
        </p:txBody>
      </p:sp>
      <p:pic>
        <p:nvPicPr>
          <p:cNvPr id="4" name="Picture 6" descr="Image result for bjt diagram">
            <a:extLst>
              <a:ext uri="{FF2B5EF4-FFF2-40B4-BE49-F238E27FC236}">
                <a16:creationId xmlns:a16="http://schemas.microsoft.com/office/drawing/2014/main" id="{1181DBBB-7C99-40BA-8388-FD51D88D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8" y="249261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A5B8E-D873-4259-AA26-0A33129C2318}"/>
              </a:ext>
            </a:extLst>
          </p:cNvPr>
          <p:cNvCxnSpPr/>
          <p:nvPr/>
        </p:nvCxnSpPr>
        <p:spPr>
          <a:xfrm flipH="1">
            <a:off x="8968154" y="2620107"/>
            <a:ext cx="88802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63154-492F-4930-9D0A-668FA318A5C8}"/>
              </a:ext>
            </a:extLst>
          </p:cNvPr>
          <p:cNvCxnSpPr>
            <a:cxnSpLocks/>
          </p:cNvCxnSpPr>
          <p:nvPr/>
        </p:nvCxnSpPr>
        <p:spPr>
          <a:xfrm>
            <a:off x="8968154" y="4038599"/>
            <a:ext cx="88802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8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34FEEB-3E73-4679-8706-62E08DA8DADA}"/>
              </a:ext>
            </a:extLst>
          </p:cNvPr>
          <p:cNvSpPr/>
          <p:nvPr/>
        </p:nvSpPr>
        <p:spPr>
          <a:xfrm>
            <a:off x="6499350" y="2269515"/>
            <a:ext cx="2962274" cy="1457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9B947-283A-4913-AE9B-6E20B7C8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Symbols</a:t>
            </a:r>
            <a:endParaRPr lang="en-SG" dirty="0"/>
          </a:p>
        </p:txBody>
      </p:sp>
      <p:pic>
        <p:nvPicPr>
          <p:cNvPr id="9218" name="Picture 2" descr="Image result for common schematic symbols">
            <a:extLst>
              <a:ext uri="{FF2B5EF4-FFF2-40B4-BE49-F238E27FC236}">
                <a16:creationId xmlns:a16="http://schemas.microsoft.com/office/drawing/2014/main" id="{D288BA74-3529-43C0-B23B-7EF5879DE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85"/>
          <a:stretch/>
        </p:blipFill>
        <p:spPr bwMode="auto">
          <a:xfrm>
            <a:off x="2736239" y="2097088"/>
            <a:ext cx="2816470" cy="40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common schematic symbols transistors">
            <a:extLst>
              <a:ext uri="{FF2B5EF4-FFF2-40B4-BE49-F238E27FC236}">
                <a16:creationId xmlns:a16="http://schemas.microsoft.com/office/drawing/2014/main" id="{8126169A-DC6C-43DE-BCCA-219ADAFD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86" y="2269515"/>
            <a:ext cx="29622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schematics junctions symbol">
            <a:extLst>
              <a:ext uri="{FF2B5EF4-FFF2-40B4-BE49-F238E27FC236}">
                <a16:creationId xmlns:a16="http://schemas.microsoft.com/office/drawing/2014/main" id="{6C28078B-7DEE-492D-9DA0-0F0CBD74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98" y="39184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4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2767-635B-41B6-94AD-4190A81B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Schematics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F13-A911-4FDA-83CE-33DAC17B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84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C72F-D70F-4644-81CE-93E17718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Circuits on a Breadboard</a:t>
            </a:r>
            <a:endParaRPr lang="en-SG" dirty="0"/>
          </a:p>
        </p:txBody>
      </p:sp>
      <p:pic>
        <p:nvPicPr>
          <p:cNvPr id="10242" name="Picture 2" descr="Image result for breadboard">
            <a:extLst>
              <a:ext uri="{FF2B5EF4-FFF2-40B4-BE49-F238E27FC236}">
                <a16:creationId xmlns:a16="http://schemas.microsoft.com/office/drawing/2014/main" id="{CFB5677C-985A-45D8-8D62-747B2D07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1763957"/>
            <a:ext cx="74104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5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4FDD-9BEC-4552-9FE3-F0930375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#1 Light Sensor</a:t>
            </a:r>
            <a:endParaRPr lang="en-SG" dirty="0"/>
          </a:p>
        </p:txBody>
      </p:sp>
      <p:pic>
        <p:nvPicPr>
          <p:cNvPr id="3076" name="Picture 4" descr="Image result for ldr circuit">
            <a:extLst>
              <a:ext uri="{FF2B5EF4-FFF2-40B4-BE49-F238E27FC236}">
                <a16:creationId xmlns:a16="http://schemas.microsoft.com/office/drawing/2014/main" id="{98522C44-10D1-442F-9DD5-A360F73C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47" y="2097087"/>
            <a:ext cx="6120667" cy="43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CBD1B1-F4C8-4D28-A8F6-7DDC0F199EFE}"/>
              </a:ext>
            </a:extLst>
          </p:cNvPr>
          <p:cNvSpPr/>
          <p:nvPr/>
        </p:nvSpPr>
        <p:spPr>
          <a:xfrm>
            <a:off x="4422531" y="5738321"/>
            <a:ext cx="545123" cy="50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10k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99A34-B304-4B62-8A66-137FE355809F}"/>
              </a:ext>
            </a:extLst>
          </p:cNvPr>
          <p:cNvSpPr/>
          <p:nvPr/>
        </p:nvSpPr>
        <p:spPr>
          <a:xfrm>
            <a:off x="3034078" y="3575658"/>
            <a:ext cx="456468" cy="50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5V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080" name="Picture 8" descr="Image result for bc548 pinout">
            <a:extLst>
              <a:ext uri="{FF2B5EF4-FFF2-40B4-BE49-F238E27FC236}">
                <a16:creationId xmlns:a16="http://schemas.microsoft.com/office/drawing/2014/main" id="{395B69E2-D791-4B08-8F91-FD7D19835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46" y="2097087"/>
            <a:ext cx="3270413" cy="25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2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57A-36F6-4511-B307-1E4D2697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#1 Light Sensor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1C88-8062-4340-A1AF-A770DF7B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46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E446-DDFB-4711-B4BD-CFA258A5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#2 Burglar Alarm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FDC3-06D7-44F6-910B-92310C8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Burglar crosses beam of IR light</a:t>
            </a:r>
          </a:p>
          <a:p>
            <a:pPr lvl="1"/>
            <a:r>
              <a:rPr lang="en-US" dirty="0"/>
              <a:t>Triggers circuit</a:t>
            </a:r>
          </a:p>
          <a:p>
            <a:r>
              <a:rPr lang="en-US" dirty="0"/>
              <a:t>Output: Buzzer / LED turns on AND doesn’t turn off even after crossing</a:t>
            </a:r>
          </a:p>
          <a:p>
            <a:pPr lvl="1"/>
            <a:r>
              <a:rPr lang="en-US" dirty="0"/>
              <a:t>Latch output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774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767-49D6-4500-B995-E8FF64C0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#2 Burglar Alarm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9CEB2-CFAA-420E-9246-E3786546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62" y="2097088"/>
            <a:ext cx="3771900" cy="3914775"/>
          </a:xfrm>
          <a:prstGeom prst="rect">
            <a:avLst/>
          </a:prstGeom>
        </p:spPr>
      </p:pic>
      <p:pic>
        <p:nvPicPr>
          <p:cNvPr id="5" name="Picture 8" descr="Image result for bc548 pinout">
            <a:extLst>
              <a:ext uri="{FF2B5EF4-FFF2-40B4-BE49-F238E27FC236}">
                <a16:creationId xmlns:a16="http://schemas.microsoft.com/office/drawing/2014/main" id="{30E84261-008B-477A-A3FC-24EE19B9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46" y="2097087"/>
            <a:ext cx="3270413" cy="25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mage result for bc557 pinout">
            <a:extLst>
              <a:ext uri="{FF2B5EF4-FFF2-40B4-BE49-F238E27FC236}">
                <a16:creationId xmlns:a16="http://schemas.microsoft.com/office/drawing/2014/main" id="{DF5AECEF-5889-4D6F-8E04-01CA39AA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10" y="2097087"/>
            <a:ext cx="2277940" cy="32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8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FBCC-36C9-4329-B156-26FDD1D9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#2 Burglar Alarm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01F4A-396C-4240-A2D7-1592C5E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98" y="2097088"/>
            <a:ext cx="3933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480-87DD-45B1-A45B-78DC211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#2 Burglar Alarm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5D128-BE48-436E-A254-9E38B6EA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48" y="2097088"/>
            <a:ext cx="38195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basics of analogue electronics</a:t>
            </a:r>
          </a:p>
          <a:p>
            <a:r>
              <a:rPr lang="en-US" dirty="0"/>
              <a:t>Build some cool circuits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011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157C-6DC4-4199-A9E7-8528ABF3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#2 Burglar Alarm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35D4F-34C4-4A49-A066-DF1839C2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61" y="2097088"/>
            <a:ext cx="5143500" cy="3924300"/>
          </a:xfrm>
          <a:prstGeom prst="rect">
            <a:avLst/>
          </a:prstGeom>
        </p:spPr>
      </p:pic>
      <p:pic>
        <p:nvPicPr>
          <p:cNvPr id="5124" name="Picture 4" descr="Image result for ir phototransistor">
            <a:extLst>
              <a:ext uri="{FF2B5EF4-FFF2-40B4-BE49-F238E27FC236}">
                <a16:creationId xmlns:a16="http://schemas.microsoft.com/office/drawing/2014/main" id="{DBE523A9-8DC5-4E86-BC12-3F509359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3" y="2097088"/>
            <a:ext cx="2176346" cy="27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8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4C19-E13E-468C-AD52-1232C38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046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Analogue Electronics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electronic components</a:t>
            </a:r>
          </a:p>
          <a:p>
            <a:pPr lvl="1"/>
            <a:r>
              <a:rPr lang="en-US" dirty="0"/>
              <a:t>Resistors</a:t>
            </a:r>
          </a:p>
          <a:p>
            <a:pPr lvl="1"/>
            <a:r>
              <a:rPr lang="en-US" dirty="0"/>
              <a:t>Capacitors</a:t>
            </a:r>
          </a:p>
          <a:p>
            <a:pPr lvl="1"/>
            <a:r>
              <a:rPr lang="en-US" dirty="0"/>
              <a:t>Inductors</a:t>
            </a:r>
          </a:p>
          <a:p>
            <a:pPr lvl="1"/>
            <a:r>
              <a:rPr lang="en-US" dirty="0"/>
              <a:t>Semiconductor devices</a:t>
            </a:r>
          </a:p>
          <a:p>
            <a:pPr lvl="2"/>
            <a:r>
              <a:rPr lang="en-US" dirty="0"/>
              <a:t>LEDs</a:t>
            </a:r>
          </a:p>
          <a:p>
            <a:pPr lvl="2"/>
            <a:r>
              <a:rPr lang="en-US" dirty="0"/>
              <a:t>Diodes</a:t>
            </a:r>
          </a:p>
          <a:p>
            <a:pPr lvl="2"/>
            <a:r>
              <a:rPr lang="en-US" dirty="0"/>
              <a:t>Transistors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6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Analogue Electronics – Why?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 you Arduino/ </a:t>
            </a:r>
            <a:r>
              <a:rPr lang="en-US" dirty="0" err="1"/>
              <a:t>RPi</a:t>
            </a:r>
            <a:r>
              <a:rPr lang="en-US" dirty="0"/>
              <a:t> projects</a:t>
            </a:r>
          </a:p>
          <a:p>
            <a:r>
              <a:rPr lang="en-US" dirty="0"/>
              <a:t>Cheaper components</a:t>
            </a:r>
          </a:p>
          <a:p>
            <a:pPr lvl="1"/>
            <a:r>
              <a:rPr lang="en-US" dirty="0"/>
              <a:t>A lot of projects you do with your Arduino can also be implemented with discrete circuits</a:t>
            </a:r>
          </a:p>
          <a:p>
            <a:r>
              <a:rPr lang="en-US" dirty="0"/>
              <a:t>Bad ass. Shows your prowess.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75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9E7030-5665-47EF-91C1-960FEA2F5B9B}"/>
              </a:ext>
            </a:extLst>
          </p:cNvPr>
          <p:cNvSpPr/>
          <p:nvPr/>
        </p:nvSpPr>
        <p:spPr>
          <a:xfrm>
            <a:off x="6213964" y="3325604"/>
            <a:ext cx="5391150" cy="3229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resistors follow ohms law</a:t>
            </a:r>
          </a:p>
          <a:p>
            <a:pPr lvl="1"/>
            <a:r>
              <a:rPr lang="en-US" dirty="0"/>
              <a:t>V = I × R</a:t>
            </a:r>
          </a:p>
          <a:p>
            <a:r>
              <a:rPr lang="en-US" dirty="0"/>
              <a:t>Resists the flow of current</a:t>
            </a:r>
          </a:p>
          <a:p>
            <a:r>
              <a:rPr lang="en-US" dirty="0"/>
              <a:t>Units: </a:t>
            </a:r>
            <a:r>
              <a:rPr lang="el-GR" dirty="0"/>
              <a:t>Ω</a:t>
            </a:r>
            <a:r>
              <a:rPr lang="en-US" dirty="0"/>
              <a:t> (ohms)</a:t>
            </a:r>
          </a:p>
          <a:p>
            <a:r>
              <a:rPr lang="en-US" dirty="0"/>
              <a:t>Symbol: R</a:t>
            </a:r>
          </a:p>
        </p:txBody>
      </p:sp>
      <p:pic>
        <p:nvPicPr>
          <p:cNvPr id="6146" name="Picture 2" descr="Image result for resistor">
            <a:extLst>
              <a:ext uri="{FF2B5EF4-FFF2-40B4-BE49-F238E27FC236}">
                <a16:creationId xmlns:a16="http://schemas.microsoft.com/office/drawing/2014/main" id="{7015C8D6-5447-483F-8527-A16CCDC1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53" y="2097088"/>
            <a:ext cx="3364523" cy="137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resistor color code">
            <a:extLst>
              <a:ext uri="{FF2B5EF4-FFF2-40B4-BE49-F238E27FC236}">
                <a16:creationId xmlns:a16="http://schemas.microsoft.com/office/drawing/2014/main" id="{0D6714D3-2299-450A-A808-AEB3B3EA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64" y="3278062"/>
            <a:ext cx="53911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Charge on a capacitor is given by its capacitance and the voltage across it</a:t>
                </a:r>
              </a:p>
              <a:p>
                <a:pPr lvl="1"/>
                <a:r>
                  <a:rPr lang="en-US" dirty="0"/>
                  <a:t>Q = C × V        &gt;&gt;        I = C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Stores energy in an electric field</a:t>
                </a:r>
              </a:p>
              <a:p>
                <a:r>
                  <a:rPr lang="en-US" dirty="0"/>
                  <a:t>Units: F (Farads)</a:t>
                </a:r>
              </a:p>
              <a:p>
                <a:r>
                  <a:rPr lang="en-US" dirty="0"/>
                  <a:t>Symbol: C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Image result for capacitors">
            <a:extLst>
              <a:ext uri="{FF2B5EF4-FFF2-40B4-BE49-F238E27FC236}">
                <a16:creationId xmlns:a16="http://schemas.microsoft.com/office/drawing/2014/main" id="{ED7F44C6-4F74-46DD-BA0D-96787C4D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65" y="3042138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0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 = L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Stores energy in a magnetic field</a:t>
                </a:r>
              </a:p>
              <a:p>
                <a:r>
                  <a:rPr lang="en-US" dirty="0"/>
                  <a:t>Units: H (Henry)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Image result for inductor 0.5w image">
            <a:extLst>
              <a:ext uri="{FF2B5EF4-FFF2-40B4-BE49-F238E27FC236}">
                <a16:creationId xmlns:a16="http://schemas.microsoft.com/office/drawing/2014/main" id="{46F55A98-53D6-4266-958E-3DF83675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06" y="1895475"/>
            <a:ext cx="2000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2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0B71-AF07-454F-B0CB-38E6EDA5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E3E5-F683-419E-861D-528129B1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Semiconductor device formed from a N and P doped semiconductor joined together.</a:t>
            </a:r>
          </a:p>
          <a:p>
            <a:r>
              <a:rPr lang="en-US" dirty="0"/>
              <a:t>Allow current to flow in one direction only.</a:t>
            </a:r>
          </a:p>
          <a:p>
            <a:endParaRPr lang="en-SG" dirty="0"/>
          </a:p>
        </p:txBody>
      </p:sp>
      <p:pic>
        <p:nvPicPr>
          <p:cNvPr id="1026" name="Picture 2" descr="Image result for diode diagram">
            <a:extLst>
              <a:ext uri="{FF2B5EF4-FFF2-40B4-BE49-F238E27FC236}">
                <a16:creationId xmlns:a16="http://schemas.microsoft.com/office/drawing/2014/main" id="{1E4C5586-C881-4EE5-9DEE-D3A0AF0B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90" y="3968266"/>
            <a:ext cx="2543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verse bias diode diagram">
            <a:extLst>
              <a:ext uri="{FF2B5EF4-FFF2-40B4-BE49-F238E27FC236}">
                <a16:creationId xmlns:a16="http://schemas.microsoft.com/office/drawing/2014/main" id="{994101D6-6EC8-426B-84FD-289C68F0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43" y="3968265"/>
            <a:ext cx="2560341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verse bias diode diagram">
            <a:extLst>
              <a:ext uri="{FF2B5EF4-FFF2-40B4-BE49-F238E27FC236}">
                <a16:creationId xmlns:a16="http://schemas.microsoft.com/office/drawing/2014/main" id="{63EE6D3E-F337-4641-BCA4-FBBCC7A7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62" y="3964242"/>
            <a:ext cx="3561423" cy="248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E98398-92FE-4A1E-8F79-67D0F1F31272}"/>
              </a:ext>
            </a:extLst>
          </p:cNvPr>
          <p:cNvSpPr/>
          <p:nvPr/>
        </p:nvSpPr>
        <p:spPr>
          <a:xfrm>
            <a:off x="6353907" y="2492619"/>
            <a:ext cx="3810001" cy="285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  <a:endParaRPr lang="en-SG" dirty="0"/>
          </a:p>
        </p:txBody>
      </p:sp>
      <p:pic>
        <p:nvPicPr>
          <p:cNvPr id="2054" name="Picture 6" descr="Image result for bjt diagram">
            <a:extLst>
              <a:ext uri="{FF2B5EF4-FFF2-40B4-BE49-F238E27FC236}">
                <a16:creationId xmlns:a16="http://schemas.microsoft.com/office/drawing/2014/main" id="{07EAC3A0-682D-487F-876E-7C7FD3F3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8" y="249261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9D488B-724E-4489-9B6E-0321320939B3}"/>
              </a:ext>
            </a:extLst>
          </p:cNvPr>
          <p:cNvSpPr/>
          <p:nvPr/>
        </p:nvSpPr>
        <p:spPr>
          <a:xfrm>
            <a:off x="2160709" y="4572000"/>
            <a:ext cx="2543175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cv</a:t>
            </a:r>
            <a:endParaRPr lang="en-SG" dirty="0"/>
          </a:p>
        </p:txBody>
      </p:sp>
      <p:pic>
        <p:nvPicPr>
          <p:cNvPr id="2056" name="Picture 8" descr="Image result for bjt switch">
            <a:extLst>
              <a:ext uri="{FF2B5EF4-FFF2-40B4-BE49-F238E27FC236}">
                <a16:creationId xmlns:a16="http://schemas.microsoft.com/office/drawing/2014/main" id="{AE65DD5A-6C1E-4F47-A2D5-8844BA33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10" y="4572000"/>
            <a:ext cx="2543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569D7-33A7-4891-8039-C9D27517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– BJT</a:t>
            </a:r>
            <a:r>
              <a:rPr lang="en-US" cap="none" dirty="0"/>
              <a:t>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D44A-86A9-4377-8192-243AEF65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Formed from NPN junctions or PNP</a:t>
            </a:r>
            <a:br>
              <a:rPr lang="en-US" dirty="0"/>
            </a:br>
            <a:r>
              <a:rPr lang="en-US" dirty="0"/>
              <a:t>junctions. (Bipolar junction transistor)</a:t>
            </a:r>
          </a:p>
          <a:p>
            <a:r>
              <a:rPr lang="en-US" dirty="0"/>
              <a:t>Electronic switch</a:t>
            </a:r>
          </a:p>
          <a:p>
            <a:r>
              <a:rPr lang="en-US" dirty="0"/>
              <a:t>Can also be used as an amplifier</a:t>
            </a:r>
          </a:p>
        </p:txBody>
      </p:sp>
    </p:spTree>
    <p:extLst>
      <p:ext uri="{BB962C8B-B14F-4D97-AF65-F5344CB8AC3E}">
        <p14:creationId xmlns:p14="http://schemas.microsoft.com/office/powerpoint/2010/main" val="108055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284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Tw Cen MT</vt:lpstr>
      <vt:lpstr>Circuit</vt:lpstr>
      <vt:lpstr>Analog Electronics Workshop</vt:lpstr>
      <vt:lpstr>Agenda</vt:lpstr>
      <vt:lpstr>Analogue Electronics</vt:lpstr>
      <vt:lpstr>Analogue Electronics – Why?</vt:lpstr>
      <vt:lpstr>Resistors</vt:lpstr>
      <vt:lpstr>Capacitor</vt:lpstr>
      <vt:lpstr>Inductor</vt:lpstr>
      <vt:lpstr>Diodes</vt:lpstr>
      <vt:lpstr>Transistors – BJTs</vt:lpstr>
      <vt:lpstr>Transistors</vt:lpstr>
      <vt:lpstr>Schematic Symbols</vt:lpstr>
      <vt:lpstr>Understanding Schematics</vt:lpstr>
      <vt:lpstr>Building Circuits on a Breadboard</vt:lpstr>
      <vt:lpstr>Circuit #1 Light Sensor</vt:lpstr>
      <vt:lpstr>Circuit #1 Light Sensor</vt:lpstr>
      <vt:lpstr>Circuit #2 Burglar Alarm</vt:lpstr>
      <vt:lpstr>Circuit #2 Burglar Alarm</vt:lpstr>
      <vt:lpstr>Circuit #2 Burglar Alarm</vt:lpstr>
      <vt:lpstr>Circuit #2 Burglar Alarm</vt:lpstr>
      <vt:lpstr>Circuit #2 Burglar Alarm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 ABHIMANYU</dc:creator>
  <cp:lastModifiedBy>Student - Abhimanyu Arora</cp:lastModifiedBy>
  <cp:revision>15</cp:revision>
  <dcterms:created xsi:type="dcterms:W3CDTF">2018-06-13T08:47:25Z</dcterms:created>
  <dcterms:modified xsi:type="dcterms:W3CDTF">2018-06-13T11:53:00Z</dcterms:modified>
</cp:coreProperties>
</file>