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0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3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8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63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74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6550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92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07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75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22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9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9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20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66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99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8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000A-C0A8-44E2-9D52-54D58FE627B0}" type="datetimeFigureOut">
              <a:rPr lang="en-SG" smtClean="0"/>
              <a:t>28/2/2018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15A3-77D4-4008-8683-CCFE486F95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23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lideabq.com/2016/04/28/bluetooth-serial-connection-with-windows-10/" TargetMode="External"/><Relationship Id="rId2" Type="http://schemas.openxmlformats.org/officeDocument/2006/relationships/hyperlink" Target="https://play.google.com/store/apps/details?id=com.app.control&amp;hl=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Bluetooth-Controlled-Projects/" TargetMode="External"/><Relationship Id="rId2" Type="http://schemas.openxmlformats.org/officeDocument/2006/relationships/hyperlink" Target="http://www.instructables.com/id/How-to-Configure-HC-05-Bluetooth-Module-As-Master-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bluetooth-basics/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6F83-4597-4FEF-823F-2D8A55A69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Bluetooth Workshop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3195-308B-4D54-A690-1D805BEDC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IEEE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17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B6A-4016-4253-890B-18E9FE9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AT-Mode for HC-05 (Basic Commands)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182E01-D3C3-4B33-AED3-8A31CF23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98146"/>
              </p:ext>
            </p:extLst>
          </p:nvPr>
        </p:nvGraphicFramePr>
        <p:xfrm>
          <a:off x="600539" y="2035552"/>
          <a:ext cx="10987746" cy="4130127"/>
        </p:xfrm>
        <a:graphic>
          <a:graphicData uri="http://schemas.openxmlformats.org/drawingml/2006/table">
            <a:tbl>
              <a:tblPr firstRow="1" bandRow="1"/>
              <a:tblGrid>
                <a:gridCol w="3662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sz="1900" b="1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 dirty="0">
                          <a:solidFill>
                            <a:schemeClr val="bg1"/>
                          </a:solidFill>
                        </a:rPr>
                        <a:t>Response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AT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OK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NONE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AT+NAME=&lt;PARAM&gt;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OK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 err="1">
                          <a:solidFill>
                            <a:schemeClr val="bg1"/>
                          </a:solidFill>
                        </a:rPr>
                        <a:t>Param</a:t>
                      </a: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: Bluetooth device name Default: “HC-05” 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bg1"/>
                          </a:solidFill>
                        </a:rPr>
                        <a:t>AT+NAME?</a:t>
                      </a: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AutoNum type="arabicPeriod"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+NAME: &lt;PARAM&gt;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 OK----success </a:t>
                      </a:r>
                    </a:p>
                    <a:p>
                      <a:pPr marL="0" indent="0" algn="ctr">
                        <a:buNone/>
                      </a:pP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2. FAIL----failure 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900" dirty="0"/>
                    </a:p>
                  </a:txBody>
                  <a:tcPr marL="123612" marR="123612" marT="61806" marB="618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AT+PSWD=&lt;PARAM&gt;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OK 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Param: Pin Code</a:t>
                      </a:r>
                    </a:p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Default: “1234” 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4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AT+ PSWD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PSWD ：&lt;Param&gt; OK</a:t>
                      </a:r>
                      <a:endParaRPr lang="en-SG" sz="1900" dirty="0">
                        <a:solidFill>
                          <a:schemeClr val="bg1"/>
                        </a:solidFill>
                      </a:endParaRPr>
                    </a:p>
                  </a:txBody>
                  <a:tcPr marL="123612" marR="123612" marT="61806" marB="61806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900" dirty="0"/>
                    </a:p>
                  </a:txBody>
                  <a:tcPr marL="123612" marR="123612" marT="61806" marB="618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6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5C5-201D-4D71-8790-5267B8E1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After Configuring?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9510-E6B6-4E16-8D06-5D4C3F4C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Bluetooth module will simply</a:t>
            </a:r>
            <a:br>
              <a:rPr lang="en-US" dirty="0"/>
            </a:br>
            <a:r>
              <a:rPr lang="en-US" dirty="0"/>
              <a:t>act as a serial connection to the</a:t>
            </a:r>
            <a:br>
              <a:rPr lang="en-US" dirty="0"/>
            </a:br>
            <a:r>
              <a:rPr lang="en-US" dirty="0"/>
              <a:t>device its connected to.</a:t>
            </a:r>
          </a:p>
          <a:p>
            <a:r>
              <a:rPr lang="en-US" dirty="0"/>
              <a:t>Swap RX and TX wires</a:t>
            </a:r>
          </a:p>
          <a:p>
            <a:r>
              <a:rPr lang="en-US" dirty="0"/>
              <a:t>Remove wire from GND to Reset</a:t>
            </a:r>
          </a:p>
          <a:p>
            <a:r>
              <a:rPr lang="en-US" dirty="0"/>
              <a:t>Baud Rate: 9600</a:t>
            </a:r>
          </a:p>
          <a:p>
            <a:r>
              <a:rPr lang="en-US" dirty="0"/>
              <a:t>Use </a:t>
            </a:r>
            <a:r>
              <a:rPr lang="en-US" dirty="0" err="1"/>
              <a:t>Serial.read</a:t>
            </a:r>
            <a:r>
              <a:rPr lang="en-US" dirty="0"/>
              <a:t>() / </a:t>
            </a:r>
            <a:r>
              <a:rPr lang="en-US" dirty="0" err="1"/>
              <a:t>Serial.write</a:t>
            </a:r>
            <a:r>
              <a:rPr lang="en-US" dirty="0"/>
              <a:t>()</a:t>
            </a:r>
          </a:p>
          <a:p>
            <a:r>
              <a:rPr lang="en-US" dirty="0"/>
              <a:t>Refer to </a:t>
            </a:r>
            <a:r>
              <a:rPr lang="en-US" i="1" dirty="0"/>
              <a:t>‘</a:t>
            </a:r>
            <a:r>
              <a:rPr lang="en-US" i="1" dirty="0" err="1"/>
              <a:t>Bluetooth_Switch.ino</a:t>
            </a:r>
            <a:r>
              <a:rPr lang="en-US" i="1" dirty="0"/>
              <a:t>’</a:t>
            </a:r>
            <a:endParaRPr lang="en-SG" i="1" dirty="0"/>
          </a:p>
        </p:txBody>
      </p:sp>
      <p:pic>
        <p:nvPicPr>
          <p:cNvPr id="4" name="Content Placeholder 7" descr="A circuit board&#10;&#10;Description generated with very high confidence">
            <a:extLst>
              <a:ext uri="{FF2B5EF4-FFF2-40B4-BE49-F238E27FC236}">
                <a16:creationId xmlns:a16="http://schemas.microsoft.com/office/drawing/2014/main" id="{73552D5C-ED66-470E-BA30-235BDDCEE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45" y="1733021"/>
            <a:ext cx="4960055" cy="3541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08D375-C6F9-4232-8ACB-2CB4233BB9A7}"/>
              </a:ext>
            </a:extLst>
          </p:cNvPr>
          <p:cNvSpPr txBox="1"/>
          <p:nvPr/>
        </p:nvSpPr>
        <p:spPr>
          <a:xfrm>
            <a:off x="6094411" y="1763240"/>
            <a:ext cx="14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21C4D-2C35-40C3-A832-E795E1888FC2}"/>
              </a:ext>
            </a:extLst>
          </p:cNvPr>
          <p:cNvSpPr txBox="1"/>
          <p:nvPr/>
        </p:nvSpPr>
        <p:spPr>
          <a:xfrm>
            <a:off x="8639768" y="1507570"/>
            <a:ext cx="124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these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7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A973CE-F6D6-4865-87BD-7A462BD0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928672"/>
            <a:ext cx="6844045" cy="49961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C46478-A9F7-42AF-A110-2C74458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Schematic to control an LED</a:t>
            </a:r>
            <a:endParaRPr lang="en-SG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42AE-B49B-4513-A9B6-5C773A59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Connect as shown</a:t>
            </a:r>
            <a:endParaRPr lang="en-SG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F44-5B28-4A5B-9812-766AFE29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the HC-05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999-37AA-4BCA-925C-0C45917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phone</a:t>
            </a:r>
          </a:p>
          <a:p>
            <a:pPr lvl="1"/>
            <a:r>
              <a:rPr lang="en-US" dirty="0"/>
              <a:t>Download ‘Arduino Bluetooth Control’</a:t>
            </a:r>
          </a:p>
          <a:p>
            <a:pPr lvl="1"/>
            <a:r>
              <a:rPr lang="en-US" dirty="0">
                <a:hlinkClick r:id="rId2"/>
              </a:rPr>
              <a:t>https://play.google.com/store/apps/details?id=com.app.control&amp;hl=en</a:t>
            </a:r>
            <a:endParaRPr lang="en-US" dirty="0"/>
          </a:p>
          <a:p>
            <a:r>
              <a:rPr lang="en-US" dirty="0"/>
              <a:t>Through PC</a:t>
            </a:r>
          </a:p>
          <a:p>
            <a:pPr lvl="1"/>
            <a:r>
              <a:rPr lang="en-SG" dirty="0">
                <a:hlinkClick r:id="rId3"/>
              </a:rPr>
              <a:t>http://www.collideabq.com/2016/04/28/bluetooth-serial-connection-with-windows-10/</a:t>
            </a:r>
            <a:endParaRPr lang="en-SG" dirty="0"/>
          </a:p>
          <a:p>
            <a:pPr lvl="1"/>
            <a:r>
              <a:rPr lang="en-US" dirty="0"/>
              <a:t>U</a:t>
            </a:r>
            <a:r>
              <a:rPr lang="en-SG" dirty="0"/>
              <a:t>se </a:t>
            </a:r>
            <a:r>
              <a:rPr lang="en-SG" dirty="0" err="1"/>
              <a:t>pyserial</a:t>
            </a:r>
            <a:r>
              <a:rPr lang="en-SG" dirty="0"/>
              <a:t> to communicate to Arduino via Python</a:t>
            </a:r>
          </a:p>
          <a:p>
            <a:pPr lvl="1"/>
            <a:r>
              <a:rPr lang="en-US" dirty="0"/>
              <a:t>P</a:t>
            </a:r>
            <a:r>
              <a:rPr lang="en-SG" dirty="0"/>
              <a:t>lease refer to this in your free time</a:t>
            </a:r>
          </a:p>
        </p:txBody>
      </p:sp>
    </p:spTree>
    <p:extLst>
      <p:ext uri="{BB962C8B-B14F-4D97-AF65-F5344CB8AC3E}">
        <p14:creationId xmlns:p14="http://schemas.microsoft.com/office/powerpoint/2010/main" val="366555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365-4B39-458B-BF14-345D26E1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through Phone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CACA-F20A-4636-ABB3-645DFDCE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HC-05</a:t>
            </a:r>
          </a:p>
          <a:p>
            <a:r>
              <a:rPr lang="en-US" dirty="0"/>
              <a:t>Use Buttons Mode</a:t>
            </a:r>
          </a:p>
          <a:p>
            <a:r>
              <a:rPr lang="en-US" dirty="0"/>
              <a:t>Send data!</a:t>
            </a:r>
          </a:p>
        </p:txBody>
      </p:sp>
    </p:spTree>
    <p:extLst>
      <p:ext uri="{BB962C8B-B14F-4D97-AF65-F5344CB8AC3E}">
        <p14:creationId xmlns:p14="http://schemas.microsoft.com/office/powerpoint/2010/main" val="52913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EAA8-5391-4625-9429-9A51798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 (30 min)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3E89-33E6-479D-889F-AF31975E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the different modes of sending data to the HC-05</a:t>
            </a:r>
          </a:p>
          <a:p>
            <a:r>
              <a:rPr lang="en-US" dirty="0"/>
              <a:t>Try and make a simple game to play between your phone and Arduino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A memory game?</a:t>
            </a:r>
          </a:p>
        </p:txBody>
      </p:sp>
    </p:spTree>
    <p:extLst>
      <p:ext uri="{BB962C8B-B14F-4D97-AF65-F5344CB8AC3E}">
        <p14:creationId xmlns:p14="http://schemas.microsoft.com/office/powerpoint/2010/main" val="220394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852-CA25-4319-A8F9-490EA672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E8DF-B656-4AE5-846B-AA6BF475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Master and Slave: </a:t>
            </a:r>
            <a:r>
              <a:rPr lang="en-SG" dirty="0">
                <a:hlinkClick r:id="rId2"/>
              </a:rPr>
              <a:t>http://www.instructables.com/id/How-to-Configure-HC-05-Bluetooth-Module-As-Master-/</a:t>
            </a:r>
            <a:endParaRPr lang="en-SG" dirty="0"/>
          </a:p>
          <a:p>
            <a:r>
              <a:rPr lang="en-SG" dirty="0"/>
              <a:t>Bluetooth Controlled Projects: </a:t>
            </a:r>
            <a:r>
              <a:rPr lang="en-SG" dirty="0">
                <a:hlinkClick r:id="rId3"/>
              </a:rPr>
              <a:t>http://www.instructables.com/id/Bluetooth-Controlled-Projects/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81328"/>
            <a:ext cx="9906000" cy="1812227"/>
          </a:xfrm>
        </p:spPr>
        <p:txBody>
          <a:bodyPr/>
          <a:lstStyle/>
          <a:p>
            <a:pPr algn="ctr"/>
            <a:r>
              <a:rPr lang="en-SG" sz="7200" dirty="0"/>
              <a:t>THANK YOU </a:t>
            </a:r>
            <a:r>
              <a:rPr lang="en-SG" sz="7200" dirty="0">
                <a:sym typeface="Wingdings" panose="05000000000000000000" pitchFamily="2" charset="2"/>
              </a:rPr>
              <a:t></a:t>
            </a:r>
            <a:br>
              <a:rPr lang="en-SG" sz="7200" dirty="0">
                <a:sym typeface="Wingdings" panose="05000000000000000000" pitchFamily="2" charset="2"/>
              </a:rPr>
            </a:br>
            <a:r>
              <a:rPr lang="en-SG" dirty="0"/>
              <a:t>SUTD IEEE STUDENT BRANCH</a:t>
            </a:r>
            <a:br>
              <a:rPr lang="en-SG" sz="1400" dirty="0"/>
            </a:b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6316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29A-C716-4091-AD3C-929D9EB3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DD55-3AA3-47BB-96BE-6C5FC7DC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Bluetooth</a:t>
            </a:r>
          </a:p>
          <a:p>
            <a:r>
              <a:rPr lang="en-US" dirty="0"/>
              <a:t>Using Bluetooth with an Arduino</a:t>
            </a:r>
          </a:p>
          <a:p>
            <a:r>
              <a:rPr lang="en-US" dirty="0"/>
              <a:t>Practice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9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EC5-5D51-44AE-BBC1-FED266A2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Bluetooth?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B4D5-755F-45AD-A59D-D96B0B4D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Famous Short Range Communication / Data Transfer Technology</a:t>
            </a:r>
          </a:p>
          <a:p>
            <a:r>
              <a:rPr lang="en-SG" dirty="0"/>
              <a:t>Commonly found in mobile phones, computers and other electronic devices</a:t>
            </a:r>
          </a:p>
          <a:p>
            <a:r>
              <a:rPr lang="en-US" dirty="0"/>
              <a:t>M</a:t>
            </a:r>
            <a:r>
              <a:rPr lang="en-SG" dirty="0"/>
              <a:t>any versions:</a:t>
            </a:r>
          </a:p>
          <a:p>
            <a:pPr lvl="1"/>
            <a:r>
              <a:rPr lang="en-US" dirty="0"/>
              <a:t>1.0, 1.1, 1.2 … 3.0, 4.0 (LE), 4.1, 4.2, 5.0</a:t>
            </a:r>
          </a:p>
        </p:txBody>
      </p:sp>
      <p:pic>
        <p:nvPicPr>
          <p:cNvPr id="1026" name="Picture 2" descr="Image result for bluetooth">
            <a:extLst>
              <a:ext uri="{FF2B5EF4-FFF2-40B4-BE49-F238E27FC236}">
                <a16:creationId xmlns:a16="http://schemas.microsoft.com/office/drawing/2014/main" id="{E87B4183-01A3-4B42-AAFE-209DBDF2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75" y="770085"/>
            <a:ext cx="1175436" cy="11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EE84-E5EE-4493-9CFE-CA85E636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Concepts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2CE5-71BF-4B12-B482-3B3C23CF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Intro:</a:t>
            </a:r>
          </a:p>
          <a:p>
            <a:pPr lvl="1"/>
            <a:r>
              <a:rPr lang="en-SG" dirty="0">
                <a:hlinkClick r:id="rId2"/>
              </a:rPr>
              <a:t>https://learn.sparkfun.com/tutorials/bluetooth-basics/all</a:t>
            </a:r>
            <a:endParaRPr lang="en-SG" dirty="0"/>
          </a:p>
          <a:p>
            <a:r>
              <a:rPr lang="en-US" dirty="0"/>
              <a:t>Each Bluetooth Device has a unique MAC Address</a:t>
            </a:r>
          </a:p>
          <a:p>
            <a:r>
              <a:rPr lang="en-US" dirty="0"/>
              <a:t>Connection Process: Refer to link above!</a:t>
            </a:r>
          </a:p>
          <a:p>
            <a:r>
              <a:rPr lang="en-US" dirty="0"/>
              <a:t>Bluetooth Profiles:</a:t>
            </a:r>
          </a:p>
          <a:p>
            <a:pPr lvl="1"/>
            <a:r>
              <a:rPr lang="en-US" dirty="0"/>
              <a:t>Serial Port Profile (SPP)</a:t>
            </a:r>
          </a:p>
          <a:p>
            <a:pPr lvl="1"/>
            <a:r>
              <a:rPr lang="en-SG" dirty="0"/>
              <a:t>Human Interface Device (HID)</a:t>
            </a:r>
          </a:p>
        </p:txBody>
      </p:sp>
    </p:spTree>
    <p:extLst>
      <p:ext uri="{BB962C8B-B14F-4D97-AF65-F5344CB8AC3E}">
        <p14:creationId xmlns:p14="http://schemas.microsoft.com/office/powerpoint/2010/main" val="86288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D50B-ED45-46E1-9307-30621B88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robotics / Engineering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9274-5BE4-41FA-9A5E-4C098F66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Wireless Control in short-range  (E.g. Android Bluetooth Controller App)</a:t>
            </a:r>
          </a:p>
          <a:p>
            <a:r>
              <a:rPr lang="en-SG" dirty="0"/>
              <a:t>Automated Wireless Data Communication between Devices (E.g. Swarm Unit)</a:t>
            </a:r>
          </a:p>
          <a:p>
            <a:r>
              <a:rPr lang="en-SG" dirty="0"/>
              <a:t>Mesh Network  (E.g. Beacons for position tracking)</a:t>
            </a:r>
          </a:p>
          <a:p>
            <a:r>
              <a:rPr lang="en-US" dirty="0"/>
              <a:t>W</a:t>
            </a:r>
            <a:r>
              <a:rPr lang="en-SG" dirty="0"/>
              <a:t>ireless collection of data from sensors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22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51FD-4567-41C6-B59F-6ACBCA14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With Arduino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515C6-5885-4EFC-A483-8E94B2F96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96850"/>
              </p:ext>
            </p:extLst>
          </p:nvPr>
        </p:nvGraphicFramePr>
        <p:xfrm>
          <a:off x="1660632" y="2215419"/>
          <a:ext cx="8867560" cy="2286000"/>
        </p:xfrm>
        <a:graphic>
          <a:graphicData uri="http://schemas.openxmlformats.org/drawingml/2006/table">
            <a:tbl>
              <a:tblPr firstRow="1" bandRow="1"/>
              <a:tblGrid>
                <a:gridCol w="33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Questrial" panose="020B0604020202020204" charset="0"/>
                        </a:rPr>
                        <a:t>BUILT</a:t>
                      </a:r>
                      <a:r>
                        <a:rPr lang="en-SG" sz="2400" b="1" baseline="0" dirty="0">
                          <a:solidFill>
                            <a:schemeClr val="tx1"/>
                          </a:solidFill>
                          <a:latin typeface="Questrial" panose="020B0604020202020204" charset="0"/>
                        </a:rPr>
                        <a:t> IN VARIANTS</a:t>
                      </a:r>
                      <a:endParaRPr lang="en-SG" sz="2400" b="1" dirty="0">
                        <a:solidFill>
                          <a:schemeClr val="tx1"/>
                        </a:solidFill>
                        <a:latin typeface="Questrial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Questrial" panose="020B0604020202020204" charset="0"/>
                        </a:rPr>
                        <a:t>ARDUINO COMPATTIBLE MODULES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BLEduino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Questrial" panose="020B0604020202020204" charset="0"/>
                        </a:rPr>
                        <a:t>HC-05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ATmega328-BT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HC-06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Arduino</a:t>
                      </a:r>
                      <a:r>
                        <a:rPr lang="en-SG" sz="24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 Bluno</a:t>
                      </a:r>
                      <a:endParaRPr lang="en-SG" sz="2400" dirty="0">
                        <a:solidFill>
                          <a:schemeClr val="tx1">
                            <a:lumMod val="85000"/>
                          </a:schemeClr>
                        </a:solidFill>
                        <a:latin typeface="Questrial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>
                            <a:lumMod val="85000"/>
                          </a:schemeClr>
                        </a:solidFill>
                        <a:latin typeface="Questrial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Questrial" panose="020B0604020202020204" charset="0"/>
                        </a:rPr>
                        <a:t>Arduino Primo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>
                            <a:lumMod val="85000"/>
                          </a:schemeClr>
                        </a:solidFill>
                        <a:latin typeface="Questrial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0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A2E0-5E07-4629-B353-592274AB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HC-05 Bluetooth Module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3150-D900-4A41-9BCD-C12472F2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2.0 + EDR (Enhanced Data Rate)</a:t>
            </a:r>
          </a:p>
          <a:p>
            <a:r>
              <a:rPr lang="en-US" dirty="0"/>
              <a:t>Implements a SPP (Serial Port Profile)</a:t>
            </a:r>
            <a:endParaRPr lang="en-SG" dirty="0"/>
          </a:p>
          <a:p>
            <a:r>
              <a:rPr lang="en-US" dirty="0"/>
              <a:t>C</a:t>
            </a:r>
            <a:r>
              <a:rPr lang="en-SG" dirty="0"/>
              <a:t>an be both master and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0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743A-146D-4896-A1A2-0B85ECE3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HC-05 Bluetooth Module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D03F-2FCB-4DA6-A4FC-DD8D19FC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VCC : Standard Power (3.3v)</a:t>
            </a:r>
          </a:p>
          <a:p>
            <a:r>
              <a:rPr lang="en-SG" dirty="0"/>
              <a:t>GND : Ground</a:t>
            </a:r>
          </a:p>
          <a:p>
            <a:r>
              <a:rPr lang="en-SG" dirty="0"/>
              <a:t>RX : Receive</a:t>
            </a:r>
          </a:p>
          <a:p>
            <a:r>
              <a:rPr lang="en-SG" dirty="0"/>
              <a:t>TX : Transmit</a:t>
            </a:r>
          </a:p>
          <a:p>
            <a:r>
              <a:rPr lang="en-SG" dirty="0"/>
              <a:t>EN : Key</a:t>
            </a:r>
          </a:p>
          <a:p>
            <a:r>
              <a:rPr lang="en-US" dirty="0"/>
              <a:t>STATE: LED</a:t>
            </a:r>
            <a:endParaRPr lang="en-SG" dirty="0"/>
          </a:p>
        </p:txBody>
      </p:sp>
      <p:pic>
        <p:nvPicPr>
          <p:cNvPr id="2050" name="Picture 2" descr="Image result for hc05">
            <a:extLst>
              <a:ext uri="{FF2B5EF4-FFF2-40B4-BE49-F238E27FC236}">
                <a16:creationId xmlns:a16="http://schemas.microsoft.com/office/drawing/2014/main" id="{F9BB4E1B-C8DF-4AF9-95A6-677505659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3" y="106679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c05">
            <a:extLst>
              <a:ext uri="{FF2B5EF4-FFF2-40B4-BE49-F238E27FC236}">
                <a16:creationId xmlns:a16="http://schemas.microsoft.com/office/drawing/2014/main" id="{538B27EC-8A84-4CD3-965D-3EB2E2D17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8"/>
          <a:stretch/>
        </p:blipFill>
        <p:spPr bwMode="auto">
          <a:xfrm>
            <a:off x="7011608" y="1164433"/>
            <a:ext cx="1611239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1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2F3E-5CC8-4B08-81C3-6F2550EB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HC-05 Bluetooth Module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17480B-AB71-4AB4-8D5E-44E41650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Connect as shown</a:t>
            </a:r>
          </a:p>
          <a:p>
            <a:pPr lvl="2"/>
            <a:r>
              <a:rPr lang="en-US" dirty="0"/>
              <a:t>RX to RX; TX to TX !</a:t>
            </a:r>
          </a:p>
          <a:p>
            <a:pPr lvl="1"/>
            <a:r>
              <a:rPr lang="en-US" dirty="0"/>
              <a:t>Enter AT-Mode by setting EN Pin</a:t>
            </a:r>
            <a:br>
              <a:rPr lang="en-US" dirty="0"/>
            </a:br>
            <a:r>
              <a:rPr lang="en-US" dirty="0"/>
              <a:t>to HIGH (5V)</a:t>
            </a:r>
          </a:p>
          <a:p>
            <a:pPr lvl="1"/>
            <a:r>
              <a:rPr lang="en-US" dirty="0"/>
              <a:t>Use Serial Monitor on Arduino IDE (SHIFT + CTRL + ‘M’)</a:t>
            </a:r>
          </a:p>
          <a:p>
            <a:pPr lvl="2"/>
            <a:r>
              <a:rPr lang="en-US" dirty="0"/>
              <a:t>Baud Rate: 38400; Use ‘Both NL and CR’</a:t>
            </a:r>
          </a:p>
          <a:p>
            <a:pPr lvl="1"/>
            <a:r>
              <a:rPr lang="en-US" dirty="0"/>
              <a:t>LED on HC-05 should blink 1 / 2s</a:t>
            </a:r>
          </a:p>
        </p:txBody>
      </p:sp>
      <p:pic>
        <p:nvPicPr>
          <p:cNvPr id="11" name="Content Placeholder 7" descr="A circuit board&#10;&#10;Description generated with very high confidence">
            <a:extLst>
              <a:ext uri="{FF2B5EF4-FFF2-40B4-BE49-F238E27FC236}">
                <a16:creationId xmlns:a16="http://schemas.microsoft.com/office/drawing/2014/main" id="{6FD0954C-F054-4F2C-9F77-A90CC122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45" y="1733021"/>
            <a:ext cx="496005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4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623</TotalTime>
  <Words>512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Questrial</vt:lpstr>
      <vt:lpstr>Trebuchet MS</vt:lpstr>
      <vt:lpstr>Tw Cen MT</vt:lpstr>
      <vt:lpstr>Wingdings</vt:lpstr>
      <vt:lpstr>Circuit</vt:lpstr>
      <vt:lpstr>Arduino Bluetooth Workshop</vt:lpstr>
      <vt:lpstr>Agenda</vt:lpstr>
      <vt:lpstr>What is Bluetooth?</vt:lpstr>
      <vt:lpstr>Bluetooth Concepts</vt:lpstr>
      <vt:lpstr>Applications in robotics / Engineering</vt:lpstr>
      <vt:lpstr>Bluetooth With Arduino</vt:lpstr>
      <vt:lpstr>The HC-05 Bluetooth Module</vt:lpstr>
      <vt:lpstr>The HC-05 Bluetooth Module</vt:lpstr>
      <vt:lpstr>The HC-05 Bluetooth Module</vt:lpstr>
      <vt:lpstr>AT-Mode for HC-05 (Basic Commands)</vt:lpstr>
      <vt:lpstr>How to Use After Configuring?</vt:lpstr>
      <vt:lpstr>Schematic to control an LED</vt:lpstr>
      <vt:lpstr>How to Connect to the HC-05</vt:lpstr>
      <vt:lpstr>HC-05 through Phone</vt:lpstr>
      <vt:lpstr>Try it yourself (30 min)</vt:lpstr>
      <vt:lpstr>Useful Links</vt:lpstr>
      <vt:lpstr>THANK YOU  SUTD IEEE STUDENT 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Bluetooth Workshop</dc:title>
  <dc:creator>Student - Abhimanyu Arora</dc:creator>
  <cp:lastModifiedBy>Student - Abhimanyu Arora</cp:lastModifiedBy>
  <cp:revision>18</cp:revision>
  <dcterms:created xsi:type="dcterms:W3CDTF">2018-02-28T01:34:42Z</dcterms:created>
  <dcterms:modified xsi:type="dcterms:W3CDTF">2018-02-28T11:58:42Z</dcterms:modified>
</cp:coreProperties>
</file>