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43" r:id="rId2"/>
    <p:sldId id="307" r:id="rId3"/>
    <p:sldId id="258" r:id="rId4"/>
    <p:sldId id="259" r:id="rId5"/>
    <p:sldId id="272" r:id="rId6"/>
    <p:sldId id="273" r:id="rId7"/>
    <p:sldId id="274" r:id="rId8"/>
    <p:sldId id="275" r:id="rId9"/>
    <p:sldId id="277" r:id="rId10"/>
    <p:sldId id="278" r:id="rId11"/>
    <p:sldId id="283" r:id="rId12"/>
    <p:sldId id="284" r:id="rId13"/>
    <p:sldId id="279" r:id="rId14"/>
    <p:sldId id="280" r:id="rId15"/>
    <p:sldId id="281" r:id="rId16"/>
    <p:sldId id="285" r:id="rId17"/>
    <p:sldId id="286" r:id="rId18"/>
    <p:sldId id="338" r:id="rId19"/>
    <p:sldId id="339" r:id="rId20"/>
    <p:sldId id="341" r:id="rId21"/>
    <p:sldId id="330" r:id="rId22"/>
    <p:sldId id="335" r:id="rId23"/>
    <p:sldId id="336" r:id="rId24"/>
    <p:sldId id="337" r:id="rId25"/>
    <p:sldId id="340" r:id="rId26"/>
    <p:sldId id="332" r:id="rId27"/>
    <p:sldId id="333" r:id="rId28"/>
    <p:sldId id="334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308" r:id="rId40"/>
    <p:sldId id="297" r:id="rId41"/>
    <p:sldId id="298" r:id="rId42"/>
    <p:sldId id="299" r:id="rId43"/>
    <p:sldId id="309" r:id="rId44"/>
    <p:sldId id="303" r:id="rId45"/>
    <p:sldId id="310" r:id="rId46"/>
    <p:sldId id="305" r:id="rId47"/>
    <p:sldId id="301" r:id="rId48"/>
    <p:sldId id="306" r:id="rId49"/>
    <p:sldId id="315" r:id="rId50"/>
    <p:sldId id="314" r:id="rId51"/>
    <p:sldId id="313" r:id="rId52"/>
    <p:sldId id="312" r:id="rId53"/>
    <p:sldId id="311" r:id="rId54"/>
    <p:sldId id="318" r:id="rId55"/>
    <p:sldId id="319" r:id="rId56"/>
    <p:sldId id="320" r:id="rId57"/>
    <p:sldId id="321" r:id="rId58"/>
    <p:sldId id="316" r:id="rId59"/>
    <p:sldId id="322" r:id="rId60"/>
    <p:sldId id="323" r:id="rId61"/>
    <p:sldId id="324" r:id="rId62"/>
    <p:sldId id="325" r:id="rId63"/>
    <p:sldId id="317" r:id="rId64"/>
    <p:sldId id="326" r:id="rId65"/>
    <p:sldId id="327" r:id="rId66"/>
    <p:sldId id="328" r:id="rId67"/>
    <p:sldId id="329" r:id="rId68"/>
    <p:sldId id="342" r:id="rId6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CD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C4413-21E4-4BBC-836E-1376F2C18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SG" dirty="0" smtClean="0"/>
              <a:t>Digital Electronics Crash course – day </a:t>
            </a:r>
            <a:r>
              <a:rPr lang="en-SG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89955" y="4281055"/>
            <a:ext cx="196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21-AUG-2018</a:t>
            </a:r>
            <a:endParaRPr lang="en-SG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78825" y="6037102"/>
            <a:ext cx="1786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Abhimanyu Arora</a:t>
            </a:r>
          </a:p>
          <a:p>
            <a:pPr algn="ctr"/>
            <a:r>
              <a:rPr lang="en-US" dirty="0" smtClean="0"/>
              <a:t>Koh Yi Min Jason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1544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Decimal to Binary </a:t>
            </a:r>
            <a:endParaRPr lang="en-SG" dirty="0"/>
          </a:p>
        </p:txBody>
      </p:sp>
      <p:sp>
        <p:nvSpPr>
          <p:cNvPr id="26" name="TextBox 25"/>
          <p:cNvSpPr txBox="1"/>
          <p:nvPr/>
        </p:nvSpPr>
        <p:spPr>
          <a:xfrm>
            <a:off x="480502" y="1311185"/>
            <a:ext cx="470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Example:2</a:t>
            </a:r>
            <a:br>
              <a:rPr lang="en-US" b="1" dirty="0" smtClean="0"/>
            </a:br>
            <a:r>
              <a:rPr lang="en-US" b="1" dirty="0" smtClean="0"/>
              <a:t>Convert 261</a:t>
            </a:r>
            <a:r>
              <a:rPr lang="en-US" b="1" baseline="-25000" dirty="0" smtClean="0"/>
              <a:t>10</a:t>
            </a:r>
            <a:r>
              <a:rPr lang="en-US" b="1" dirty="0" smtClean="0"/>
              <a:t> to Binary using the table method</a:t>
            </a:r>
            <a:endParaRPr lang="en-SG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80502" y="4347665"/>
            <a:ext cx="470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Example:3</a:t>
            </a:r>
            <a:br>
              <a:rPr lang="en-US" b="1" dirty="0" smtClean="0"/>
            </a:br>
            <a:r>
              <a:rPr lang="en-US" b="1" dirty="0" smtClean="0"/>
              <a:t>Convert 199</a:t>
            </a:r>
            <a:r>
              <a:rPr lang="en-US" b="1" baseline="-25000" dirty="0" smtClean="0"/>
              <a:t>10</a:t>
            </a:r>
            <a:r>
              <a:rPr lang="en-US" b="1" dirty="0" smtClean="0"/>
              <a:t> to Binary </a:t>
            </a:r>
            <a:r>
              <a:rPr lang="en-US" b="1" dirty="0"/>
              <a:t>using the table </a:t>
            </a:r>
            <a:r>
              <a:rPr lang="en-US" b="1" dirty="0" smtClean="0"/>
              <a:t>method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32570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144" y="2828071"/>
            <a:ext cx="8405981" cy="33631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Binary to Decimal 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214144" y="1012188"/>
            <a:ext cx="116647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Binary to Decimal </a:t>
            </a:r>
            <a:br>
              <a:rPr lang="en-US" sz="3200" dirty="0" smtClean="0">
                <a:solidFill>
                  <a:srgbClr val="FFFF00"/>
                </a:solidFill>
              </a:rPr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400" b="1" dirty="0" smtClean="0"/>
              <a:t>Multiply each digit of the binary with its respective position value and sum all of them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273" y="2883167"/>
            <a:ext cx="316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Example:1</a:t>
            </a:r>
            <a:br>
              <a:rPr lang="en-US" b="1" dirty="0" smtClean="0"/>
            </a:br>
            <a:r>
              <a:rPr lang="en-US" b="1" dirty="0" smtClean="0"/>
              <a:t>Convert 1110 </a:t>
            </a:r>
            <a:r>
              <a:rPr lang="en-US" b="1" dirty="0" smtClean="0"/>
              <a:t>0011</a:t>
            </a:r>
            <a:r>
              <a:rPr lang="en-US" b="1" baseline="-25000" dirty="0"/>
              <a:t>2</a:t>
            </a:r>
            <a:r>
              <a:rPr lang="en-US" b="1" dirty="0" smtClean="0"/>
              <a:t> </a:t>
            </a:r>
            <a:r>
              <a:rPr lang="en-US" b="1" dirty="0" smtClean="0"/>
              <a:t>to decimal</a:t>
            </a:r>
            <a:endParaRPr lang="en-SG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53028" y="5613192"/>
            <a:ext cx="157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Answer: 227</a:t>
            </a:r>
            <a:r>
              <a:rPr lang="en-US" b="1" baseline="-25000" dirty="0" smtClean="0"/>
              <a:t>10</a:t>
            </a:r>
            <a:endParaRPr lang="en-SG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844976"/>
              </p:ext>
            </p:extLst>
          </p:nvPr>
        </p:nvGraphicFramePr>
        <p:xfrm>
          <a:off x="908050" y="3803841"/>
          <a:ext cx="55315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444">
                  <a:extLst>
                    <a:ext uri="{9D8B030D-6E8A-4147-A177-3AD203B41FA5}">
                      <a16:colId xmlns:a16="http://schemas.microsoft.com/office/drawing/2014/main" val="629345352"/>
                    </a:ext>
                  </a:extLst>
                </a:gridCol>
                <a:gridCol w="691444">
                  <a:extLst>
                    <a:ext uri="{9D8B030D-6E8A-4147-A177-3AD203B41FA5}">
                      <a16:colId xmlns:a16="http://schemas.microsoft.com/office/drawing/2014/main" val="2145281239"/>
                    </a:ext>
                  </a:extLst>
                </a:gridCol>
                <a:gridCol w="691444">
                  <a:extLst>
                    <a:ext uri="{9D8B030D-6E8A-4147-A177-3AD203B41FA5}">
                      <a16:colId xmlns:a16="http://schemas.microsoft.com/office/drawing/2014/main" val="4017487478"/>
                    </a:ext>
                  </a:extLst>
                </a:gridCol>
                <a:gridCol w="691444">
                  <a:extLst>
                    <a:ext uri="{9D8B030D-6E8A-4147-A177-3AD203B41FA5}">
                      <a16:colId xmlns:a16="http://schemas.microsoft.com/office/drawing/2014/main" val="23224384"/>
                    </a:ext>
                  </a:extLst>
                </a:gridCol>
                <a:gridCol w="691444">
                  <a:extLst>
                    <a:ext uri="{9D8B030D-6E8A-4147-A177-3AD203B41FA5}">
                      <a16:colId xmlns:a16="http://schemas.microsoft.com/office/drawing/2014/main" val="3634712978"/>
                    </a:ext>
                  </a:extLst>
                </a:gridCol>
                <a:gridCol w="691444">
                  <a:extLst>
                    <a:ext uri="{9D8B030D-6E8A-4147-A177-3AD203B41FA5}">
                      <a16:colId xmlns:a16="http://schemas.microsoft.com/office/drawing/2014/main" val="1418837579"/>
                    </a:ext>
                  </a:extLst>
                </a:gridCol>
                <a:gridCol w="691444">
                  <a:extLst>
                    <a:ext uri="{9D8B030D-6E8A-4147-A177-3AD203B41FA5}">
                      <a16:colId xmlns:a16="http://schemas.microsoft.com/office/drawing/2014/main" val="1161930966"/>
                    </a:ext>
                  </a:extLst>
                </a:gridCol>
                <a:gridCol w="691444">
                  <a:extLst>
                    <a:ext uri="{9D8B030D-6E8A-4147-A177-3AD203B41FA5}">
                      <a16:colId xmlns:a16="http://schemas.microsoft.com/office/drawing/2014/main" val="1398010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6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87475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3028" y="4683515"/>
            <a:ext cx="7981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= (128 x 1) + (64 x 1) + (32 x 1) + (16 x 0) + (8 x 0) + (4 x 0) + (2 x 1) + (1 x 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b="1" dirty="0"/>
              <a:t>= (128 x 1) + (64 x 1) + (32 x 1) + </a:t>
            </a:r>
            <a:r>
              <a:rPr lang="en-US" b="1" dirty="0" smtClean="0"/>
              <a:t>(</a:t>
            </a:r>
            <a:r>
              <a:rPr lang="en-US" b="1" dirty="0"/>
              <a:t>2 x 1) + (1 x 1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= 227</a:t>
            </a:r>
            <a:endParaRPr lang="en-SG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240679" y="3430744"/>
            <a:ext cx="70826" cy="838797"/>
          </a:xfrm>
          <a:prstGeom prst="straightConnector1">
            <a:avLst/>
          </a:prstGeom>
          <a:ln w="25400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411165" y="3434194"/>
            <a:ext cx="537233" cy="835347"/>
          </a:xfrm>
          <a:prstGeom prst="straightConnector1">
            <a:avLst/>
          </a:prstGeom>
          <a:ln w="25400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10110" y="3416552"/>
            <a:ext cx="1132194" cy="888356"/>
          </a:xfrm>
          <a:prstGeom prst="straightConnector1">
            <a:avLst/>
          </a:prstGeom>
          <a:ln w="25400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664793" y="3426425"/>
            <a:ext cx="1579571" cy="896125"/>
          </a:xfrm>
          <a:prstGeom prst="straightConnector1">
            <a:avLst/>
          </a:prstGeom>
          <a:ln w="25400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59114" y="3434194"/>
            <a:ext cx="2116099" cy="835347"/>
          </a:xfrm>
          <a:prstGeom prst="straightConnector1">
            <a:avLst/>
          </a:prstGeom>
          <a:ln w="25400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59277" y="3425609"/>
            <a:ext cx="2709842" cy="826525"/>
          </a:xfrm>
          <a:prstGeom prst="straightConnector1">
            <a:avLst/>
          </a:prstGeom>
          <a:ln w="25400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77845" y="3399105"/>
            <a:ext cx="3285180" cy="860798"/>
          </a:xfrm>
          <a:prstGeom prst="straightConnector1">
            <a:avLst/>
          </a:prstGeom>
          <a:ln w="25400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19438" y="3381463"/>
            <a:ext cx="3827076" cy="923445"/>
          </a:xfrm>
          <a:prstGeom prst="straightConnector1">
            <a:avLst/>
          </a:prstGeom>
          <a:ln w="25400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26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Binary to Decimal 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552450" y="12309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Example:2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Convert </a:t>
            </a:r>
            <a:r>
              <a:rPr lang="en-US" b="1" dirty="0" smtClean="0"/>
              <a:t>0001 </a:t>
            </a:r>
            <a:r>
              <a:rPr lang="en-US" b="1" dirty="0" smtClean="0"/>
              <a:t>0001</a:t>
            </a:r>
            <a:r>
              <a:rPr lang="en-US" b="1" baseline="-25000" dirty="0"/>
              <a:t>2</a:t>
            </a:r>
            <a:r>
              <a:rPr lang="en-US" b="1" dirty="0" smtClean="0"/>
              <a:t> </a:t>
            </a:r>
            <a:r>
              <a:rPr lang="en-US" b="1" dirty="0"/>
              <a:t>to decimal</a:t>
            </a:r>
            <a:endParaRPr lang="en-SG" b="1" dirty="0"/>
          </a:p>
        </p:txBody>
      </p:sp>
      <p:sp>
        <p:nvSpPr>
          <p:cNvPr id="10" name="Rectangle 9"/>
          <p:cNvSpPr/>
          <p:nvPr/>
        </p:nvSpPr>
        <p:spPr>
          <a:xfrm>
            <a:off x="552450" y="37550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Example:3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Convert </a:t>
            </a:r>
            <a:r>
              <a:rPr lang="en-US" b="1" dirty="0" smtClean="0"/>
              <a:t>1111 </a:t>
            </a:r>
            <a:r>
              <a:rPr lang="en-US" b="1" dirty="0" smtClean="0"/>
              <a:t>1001</a:t>
            </a:r>
            <a:r>
              <a:rPr lang="en-US" b="1" baseline="-25000" dirty="0"/>
              <a:t>2</a:t>
            </a:r>
            <a:r>
              <a:rPr lang="en-US" b="1" dirty="0" smtClean="0"/>
              <a:t> </a:t>
            </a:r>
            <a:r>
              <a:rPr lang="en-US" b="1" dirty="0"/>
              <a:t>to decimal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74033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145" y="2828070"/>
            <a:ext cx="11549230" cy="287740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Aesef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Decimal to Hexadecimal 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214144" y="1012188"/>
            <a:ext cx="116647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Decimal to Hexadecimal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Similar to convert from Decimal to Binary, we take the decimal number and keep performing a </a:t>
            </a:r>
            <a:r>
              <a:rPr lang="en-US" sz="2000" b="1" dirty="0" smtClean="0"/>
              <a:t>whole number division </a:t>
            </a:r>
            <a:r>
              <a:rPr lang="en-US" sz="2000" dirty="0" smtClean="0"/>
              <a:t>by 16 till we get 0</a:t>
            </a:r>
            <a:endParaRPr lang="en-SG" b="1" dirty="0">
              <a:solidFill>
                <a:srgbClr val="FFFF00"/>
              </a:solidFill>
            </a:endParaRPr>
          </a:p>
          <a:p>
            <a:r>
              <a:rPr lang="en-SG" sz="2000" b="1" dirty="0" smtClean="0">
                <a:solidFill>
                  <a:srgbClr val="FFFF00"/>
                </a:solidFill>
              </a:rPr>
              <a:t>  </a:t>
            </a:r>
          </a:p>
          <a:p>
            <a:r>
              <a:rPr lang="en-US" sz="2000" dirty="0" smtClean="0"/>
              <a:t>The remainders of the quotient will be the binary number. The largest position value is at the bottom   </a:t>
            </a:r>
            <a:endParaRPr lang="en-US" sz="2000" b="1" dirty="0" smtClean="0">
              <a:solidFill>
                <a:srgbClr val="FFFF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258105"/>
              </p:ext>
            </p:extLst>
          </p:nvPr>
        </p:nvGraphicFramePr>
        <p:xfrm>
          <a:off x="328273" y="3515696"/>
          <a:ext cx="959828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2848">
                  <a:extLst>
                    <a:ext uri="{9D8B030D-6E8A-4147-A177-3AD203B41FA5}">
                      <a16:colId xmlns:a16="http://schemas.microsoft.com/office/drawing/2014/main" val="2664557271"/>
                    </a:ext>
                  </a:extLst>
                </a:gridCol>
                <a:gridCol w="1585877">
                  <a:extLst>
                    <a:ext uri="{9D8B030D-6E8A-4147-A177-3AD203B41FA5}">
                      <a16:colId xmlns:a16="http://schemas.microsoft.com/office/drawing/2014/main" val="514982085"/>
                    </a:ext>
                  </a:extLst>
                </a:gridCol>
                <a:gridCol w="1479782">
                  <a:extLst>
                    <a:ext uri="{9D8B030D-6E8A-4147-A177-3AD203B41FA5}">
                      <a16:colId xmlns:a16="http://schemas.microsoft.com/office/drawing/2014/main" val="3873497495"/>
                    </a:ext>
                  </a:extLst>
                </a:gridCol>
                <a:gridCol w="1479782">
                  <a:extLst>
                    <a:ext uri="{9D8B030D-6E8A-4147-A177-3AD203B41FA5}">
                      <a16:colId xmlns:a16="http://schemas.microsoft.com/office/drawing/2014/main" val="1817889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Quotient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Remainders (Decimal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Remainders (</a:t>
                      </a:r>
                      <a:r>
                        <a:rPr lang="en-US" dirty="0" err="1" smtClean="0"/>
                        <a:t>HexDecimal</a:t>
                      </a:r>
                      <a:r>
                        <a:rPr lang="en-US" dirty="0" smtClean="0"/>
                        <a:t>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47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124 </a:t>
                      </a:r>
                      <a:r>
                        <a:rPr lang="en-SG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÷</a:t>
                      </a:r>
                      <a:r>
                        <a:rPr lang="en-US" sz="1800" dirty="0" smtClean="0"/>
                        <a:t> 16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42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 </a:t>
                      </a:r>
                      <a:r>
                        <a:rPr lang="en-SG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÷</a:t>
                      </a:r>
                      <a:r>
                        <a:rPr lang="en-US" dirty="0" smtClean="0"/>
                        <a:t> 16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447475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2686552" y="4383026"/>
            <a:ext cx="3248025" cy="210363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52574" y="3516622"/>
            <a:ext cx="990601" cy="689954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273" y="2883167"/>
            <a:ext cx="307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Example:1</a:t>
            </a:r>
            <a:br>
              <a:rPr lang="en-US" b="1" dirty="0" smtClean="0"/>
            </a:br>
            <a:r>
              <a:rPr lang="en-US" b="1" dirty="0" smtClean="0"/>
              <a:t>Convert 124</a:t>
            </a:r>
            <a:r>
              <a:rPr lang="en-US" b="1" baseline="-25000" dirty="0" smtClean="0"/>
              <a:t>10</a:t>
            </a:r>
            <a:r>
              <a:rPr lang="en-US" b="1" dirty="0" smtClean="0"/>
              <a:t> to Hexadecimal</a:t>
            </a:r>
            <a:endParaRPr lang="en-SG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9790233" y="2971469"/>
            <a:ext cx="1466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Answer: 7C</a:t>
            </a:r>
            <a:r>
              <a:rPr lang="en-US" b="1" baseline="-25000" dirty="0" smtClean="0"/>
              <a:t>16</a:t>
            </a:r>
            <a:endParaRPr lang="en-SG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0113365" y="4086225"/>
            <a:ext cx="1091" cy="810510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598117" y="4812111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7 C</a:t>
            </a:r>
            <a:endParaRPr lang="en-SG" sz="2800" b="1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0813761" y="4690301"/>
            <a:ext cx="13834" cy="19873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1056287" y="4308705"/>
            <a:ext cx="7783" cy="58802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9477375" y="4322269"/>
            <a:ext cx="1586695" cy="1405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9385386" y="4715822"/>
            <a:ext cx="1461990" cy="197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75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Decimal to Hexadecimal 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971550" y="1276350"/>
            <a:ext cx="30730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2:</a:t>
            </a:r>
            <a:br>
              <a:rPr lang="en-US" dirty="0" smtClean="0"/>
            </a:br>
            <a:r>
              <a:rPr lang="en-US" b="1" dirty="0"/>
              <a:t>Convert 4</a:t>
            </a:r>
            <a:r>
              <a:rPr lang="en-US" b="1" dirty="0" smtClean="0"/>
              <a:t>93</a:t>
            </a:r>
            <a:r>
              <a:rPr lang="en-US" b="1" baseline="-25000" dirty="0" smtClean="0"/>
              <a:t>10</a:t>
            </a:r>
            <a:r>
              <a:rPr lang="en-US" b="1" dirty="0" smtClean="0"/>
              <a:t> </a:t>
            </a:r>
            <a:r>
              <a:rPr lang="en-US" b="1" dirty="0"/>
              <a:t>to Hexadecimal</a:t>
            </a:r>
            <a:endParaRPr lang="en-SG" b="1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753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Decimal to Hexadecimal </a:t>
            </a:r>
            <a:endParaRPr lang="en-SG" dirty="0"/>
          </a:p>
        </p:txBody>
      </p:sp>
      <p:sp>
        <p:nvSpPr>
          <p:cNvPr id="17" name="TextBox 16"/>
          <p:cNvSpPr txBox="1"/>
          <p:nvPr/>
        </p:nvSpPr>
        <p:spPr>
          <a:xfrm>
            <a:off x="921689" y="1247864"/>
            <a:ext cx="3194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3:</a:t>
            </a:r>
            <a:br>
              <a:rPr lang="en-US" dirty="0" smtClean="0"/>
            </a:br>
            <a:r>
              <a:rPr lang="en-US" b="1" dirty="0"/>
              <a:t>Convert </a:t>
            </a:r>
            <a:r>
              <a:rPr lang="en-US" b="1" dirty="0" smtClean="0"/>
              <a:t>2193</a:t>
            </a:r>
            <a:r>
              <a:rPr lang="en-US" b="1" baseline="-25000" dirty="0" smtClean="0"/>
              <a:t>10</a:t>
            </a:r>
            <a:r>
              <a:rPr lang="en-US" b="1" dirty="0" smtClean="0"/>
              <a:t> </a:t>
            </a:r>
            <a:r>
              <a:rPr lang="en-US" b="1" dirty="0"/>
              <a:t>to Hexadecimal</a:t>
            </a:r>
            <a:endParaRPr lang="en-SG" b="1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7989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519" y="2951180"/>
            <a:ext cx="10508768" cy="316315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Hexadecimal to decimal 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214144" y="1012188"/>
            <a:ext cx="116647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Hexadecimal to decimal </a:t>
            </a:r>
            <a:br>
              <a:rPr lang="en-US" sz="3200" dirty="0" smtClean="0">
                <a:solidFill>
                  <a:srgbClr val="FFFF00"/>
                </a:solidFill>
              </a:rPr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400" b="1" dirty="0" smtClean="0"/>
              <a:t>Just like converting binary to decimal, we will multiply each digit of the hexadecimal with its respective position value and sum all of them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1648" y="3006276"/>
            <a:ext cx="2492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Example:1</a:t>
            </a:r>
            <a:br>
              <a:rPr lang="en-US" b="1" dirty="0" smtClean="0"/>
            </a:br>
            <a:r>
              <a:rPr lang="en-US" b="1" dirty="0" smtClean="0"/>
              <a:t>Convert A3</a:t>
            </a:r>
            <a:r>
              <a:rPr lang="en-US" b="1" baseline="-25000" dirty="0" smtClean="0"/>
              <a:t>16</a:t>
            </a:r>
            <a:r>
              <a:rPr lang="en-US" b="1" dirty="0" smtClean="0"/>
              <a:t> to decimal</a:t>
            </a:r>
            <a:endParaRPr lang="en-SG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86403" y="5514325"/>
            <a:ext cx="157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Answer: 163</a:t>
            </a:r>
            <a:r>
              <a:rPr lang="en-US" b="1" baseline="-25000" dirty="0" smtClean="0"/>
              <a:t>10</a:t>
            </a:r>
            <a:endParaRPr lang="en-SG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739656"/>
              </p:ext>
            </p:extLst>
          </p:nvPr>
        </p:nvGraphicFramePr>
        <p:xfrm>
          <a:off x="845031" y="3791077"/>
          <a:ext cx="22161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075">
                  <a:extLst>
                    <a:ext uri="{9D8B030D-6E8A-4147-A177-3AD203B41FA5}">
                      <a16:colId xmlns:a16="http://schemas.microsoft.com/office/drawing/2014/main" val="1161930966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val="1398010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en-US" baseline="0" dirty="0" smtClean="0"/>
                        <a:t> = 16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16</a:t>
                      </a:r>
                      <a:r>
                        <a:rPr lang="en-US" baseline="30000" dirty="0" smtClean="0"/>
                        <a:t>0</a:t>
                      </a:r>
                      <a:r>
                        <a:rPr lang="en-US" baseline="0" dirty="0" smtClean="0"/>
                        <a:t> = 1</a:t>
                      </a:r>
                      <a:endParaRPr lang="en-SG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6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87475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86403" y="4806624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= (10 x 16) + (3 x 1)</a:t>
            </a:r>
            <a:endParaRPr lang="en-US" dirty="0" smtClean="0"/>
          </a:p>
          <a:p>
            <a:r>
              <a:rPr lang="en-US" b="1" dirty="0" smtClean="0"/>
              <a:t>= 163</a:t>
            </a:r>
            <a:endParaRPr lang="en-SG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438102" y="3553661"/>
            <a:ext cx="149028" cy="663495"/>
          </a:xfrm>
          <a:prstGeom prst="straightConnector1">
            <a:avLst/>
          </a:prstGeom>
          <a:ln w="25400">
            <a:solidFill>
              <a:schemeClr val="bg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03862" y="3461913"/>
            <a:ext cx="590308" cy="783259"/>
          </a:xfrm>
          <a:prstGeom prst="straightConnector1">
            <a:avLst/>
          </a:prstGeom>
          <a:ln w="25400">
            <a:solidFill>
              <a:schemeClr val="bg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8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Hexadecimal to decimal 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552450" y="12309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Example:2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Convert </a:t>
            </a:r>
            <a:r>
              <a:rPr lang="en-US" b="1" dirty="0" smtClean="0"/>
              <a:t>E9B</a:t>
            </a:r>
            <a:r>
              <a:rPr lang="en-US" b="1" baseline="-25000" dirty="0" smtClean="0"/>
              <a:t>16</a:t>
            </a:r>
            <a:r>
              <a:rPr lang="en-US" b="1" dirty="0" smtClean="0"/>
              <a:t> </a:t>
            </a:r>
            <a:r>
              <a:rPr lang="en-US" b="1" dirty="0"/>
              <a:t>to decimal</a:t>
            </a:r>
            <a:endParaRPr lang="en-SG" b="1" dirty="0"/>
          </a:p>
        </p:txBody>
      </p:sp>
      <p:sp>
        <p:nvSpPr>
          <p:cNvPr id="10" name="Rectangle 9"/>
          <p:cNvSpPr/>
          <p:nvPr/>
        </p:nvSpPr>
        <p:spPr>
          <a:xfrm>
            <a:off x="552450" y="37550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Example:3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Convert </a:t>
            </a:r>
            <a:r>
              <a:rPr lang="en-US" b="1" dirty="0" smtClean="0"/>
              <a:t>D87F</a:t>
            </a:r>
            <a:r>
              <a:rPr lang="en-US" b="1" baseline="-25000" dirty="0" smtClean="0"/>
              <a:t>16</a:t>
            </a:r>
            <a:r>
              <a:rPr lang="en-US" b="1" dirty="0" smtClean="0"/>
              <a:t> </a:t>
            </a:r>
            <a:r>
              <a:rPr lang="en-US" b="1" dirty="0"/>
              <a:t>to decimal</a:t>
            </a:r>
            <a:endParaRPr lang="en-SG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061699"/>
              </p:ext>
            </p:extLst>
          </p:nvPr>
        </p:nvGraphicFramePr>
        <p:xfrm>
          <a:off x="9623423" y="1011845"/>
          <a:ext cx="2316452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226">
                  <a:extLst>
                    <a:ext uri="{9D8B030D-6E8A-4147-A177-3AD203B41FA5}">
                      <a16:colId xmlns:a16="http://schemas.microsoft.com/office/drawing/2014/main" val="2240015455"/>
                    </a:ext>
                  </a:extLst>
                </a:gridCol>
                <a:gridCol w="1158226">
                  <a:extLst>
                    <a:ext uri="{9D8B030D-6E8A-4147-A177-3AD203B41FA5}">
                      <a16:colId xmlns:a16="http://schemas.microsoft.com/office/drawing/2014/main" val="3379673936"/>
                    </a:ext>
                  </a:extLst>
                </a:gridCol>
              </a:tblGrid>
              <a:tr h="27031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Decimal</a:t>
                      </a:r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Hexadecimal</a:t>
                      </a:r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761611"/>
                  </a:ext>
                </a:extLst>
              </a:tr>
              <a:tr h="27031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280138"/>
                  </a:ext>
                </a:extLst>
              </a:tr>
              <a:tr h="27031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72005"/>
                  </a:ext>
                </a:extLst>
              </a:tr>
              <a:tr h="27031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200231"/>
                  </a:ext>
                </a:extLst>
              </a:tr>
              <a:tr h="27031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305327"/>
                  </a:ext>
                </a:extLst>
              </a:tr>
              <a:tr h="27031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226093"/>
                  </a:ext>
                </a:extLst>
              </a:tr>
              <a:tr h="27031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</a:t>
                      </a:r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</a:t>
                      </a:r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254053"/>
                  </a:ext>
                </a:extLst>
              </a:tr>
              <a:tr h="27031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6</a:t>
                      </a:r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6</a:t>
                      </a:r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909672"/>
                  </a:ext>
                </a:extLst>
              </a:tr>
              <a:tr h="27031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7</a:t>
                      </a:r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7</a:t>
                      </a:r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247350"/>
                  </a:ext>
                </a:extLst>
              </a:tr>
              <a:tr h="27031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8</a:t>
                      </a:r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8</a:t>
                      </a:r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602111"/>
                  </a:ext>
                </a:extLst>
              </a:tr>
              <a:tr h="27031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9</a:t>
                      </a:r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9</a:t>
                      </a:r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091528"/>
                  </a:ext>
                </a:extLst>
              </a:tr>
              <a:tr h="27031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10</a:t>
                      </a:r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</a:t>
                      </a:r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091695"/>
                  </a:ext>
                </a:extLst>
              </a:tr>
              <a:tr h="27031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11</a:t>
                      </a:r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B</a:t>
                      </a:r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566764"/>
                  </a:ext>
                </a:extLst>
              </a:tr>
              <a:tr h="27031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12</a:t>
                      </a:r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</a:t>
                      </a:r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252016"/>
                  </a:ext>
                </a:extLst>
              </a:tr>
              <a:tr h="27031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13</a:t>
                      </a:r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</a:t>
                      </a:r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807391"/>
                  </a:ext>
                </a:extLst>
              </a:tr>
              <a:tr h="27031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14</a:t>
                      </a:r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</a:t>
                      </a:r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904258"/>
                  </a:ext>
                </a:extLst>
              </a:tr>
              <a:tr h="27031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15</a:t>
                      </a:r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F</a:t>
                      </a:r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337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36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BCD number system 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342567" y="964276"/>
            <a:ext cx="6049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What is BCD 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BCD (Binary-coded </a:t>
            </a:r>
            <a:r>
              <a:rPr lang="en-US" sz="2400" dirty="0" smtClean="0"/>
              <a:t>decimal) is a 4 bit binary number that has a maximum value of 1001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or 9 in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decimal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474" y="3156214"/>
            <a:ext cx="2519165" cy="33588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300" y="3156214"/>
            <a:ext cx="2647582" cy="34715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" y="3156214"/>
            <a:ext cx="2695575" cy="347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6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519" y="2951180"/>
            <a:ext cx="10508768" cy="316315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BCD number system 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214144" y="1012188"/>
            <a:ext cx="116647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Decimal to BCD conversion</a:t>
            </a:r>
            <a:br>
              <a:rPr lang="en-US" sz="3200" dirty="0" smtClean="0">
                <a:solidFill>
                  <a:srgbClr val="FFFF00"/>
                </a:solidFill>
              </a:rPr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400" b="1" dirty="0" smtClean="0"/>
              <a:t>To convert from decimal to BCD, we take individual digit in a decimal number and convert it to its respective 4 bit binary number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1648" y="3006276"/>
            <a:ext cx="2109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Example:1</a:t>
            </a:r>
            <a:br>
              <a:rPr lang="en-US" b="1" dirty="0" smtClean="0"/>
            </a:br>
            <a:r>
              <a:rPr lang="en-US" b="1" dirty="0" smtClean="0"/>
              <a:t>Convert 93</a:t>
            </a:r>
            <a:r>
              <a:rPr lang="en-US" b="1" baseline="-25000" dirty="0" smtClean="0"/>
              <a:t>10</a:t>
            </a:r>
            <a:r>
              <a:rPr lang="en-US" b="1" dirty="0" smtClean="0"/>
              <a:t> to BCD</a:t>
            </a:r>
            <a:endParaRPr lang="en-SG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303700" y="3779241"/>
            <a:ext cx="934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9 3</a:t>
            </a:r>
            <a:endParaRPr lang="en-SG" sz="4400" b="1" dirty="0"/>
          </a:p>
        </p:txBody>
      </p:sp>
      <p:cxnSp>
        <p:nvCxnSpPr>
          <p:cNvPr id="13" name="Straight Arrow Connector 12"/>
          <p:cNvCxnSpPr>
            <a:stCxn id="22" idx="2"/>
          </p:cNvCxnSpPr>
          <p:nvPr/>
        </p:nvCxnSpPr>
        <p:spPr>
          <a:xfrm flipH="1">
            <a:off x="2303704" y="4408542"/>
            <a:ext cx="269936" cy="605049"/>
          </a:xfrm>
          <a:prstGeom prst="straightConnector1">
            <a:avLst/>
          </a:prstGeom>
          <a:ln w="254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3" idx="2"/>
          </p:cNvCxnSpPr>
          <p:nvPr/>
        </p:nvCxnSpPr>
        <p:spPr>
          <a:xfrm>
            <a:off x="3008961" y="4423790"/>
            <a:ext cx="186598" cy="589801"/>
          </a:xfrm>
          <a:prstGeom prst="straightConnector1">
            <a:avLst/>
          </a:prstGeom>
          <a:ln w="254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78961" y="503721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1001</a:t>
            </a:r>
            <a:endParaRPr lang="en-SG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902581" y="501359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  <a:r>
              <a:rPr lang="en-US" b="1" dirty="0" smtClean="0"/>
              <a:t>011</a:t>
            </a:r>
            <a:endParaRPr lang="en-SG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61648" y="5677781"/>
            <a:ext cx="235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Answer: 1001 0011</a:t>
            </a:r>
            <a:r>
              <a:rPr lang="en-US" b="1" baseline="-25000" dirty="0" smtClean="0"/>
              <a:t>BCD</a:t>
            </a:r>
            <a:endParaRPr lang="en-SG" b="1" dirty="0"/>
          </a:p>
        </p:txBody>
      </p:sp>
      <p:sp>
        <p:nvSpPr>
          <p:cNvPr id="22" name="Rectangle 21"/>
          <p:cNvSpPr/>
          <p:nvPr/>
        </p:nvSpPr>
        <p:spPr>
          <a:xfrm>
            <a:off x="2376143" y="3947465"/>
            <a:ext cx="394993" cy="461077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/>
          <p:cNvSpPr/>
          <p:nvPr/>
        </p:nvSpPr>
        <p:spPr>
          <a:xfrm>
            <a:off x="2824906" y="3962713"/>
            <a:ext cx="368109" cy="461077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182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8F9A-6071-4EDF-97D3-55672CBBA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92" y="0"/>
            <a:ext cx="9905998" cy="1238596"/>
          </a:xfrm>
        </p:spPr>
        <p:txBody>
          <a:bodyPr/>
          <a:lstStyle/>
          <a:p>
            <a:pPr algn="ctr"/>
            <a:r>
              <a:rPr lang="en-US" dirty="0" smtClean="0"/>
              <a:t>Table of content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07C9A-8234-49A9-8A00-C2E9AB402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939339"/>
            <a:ext cx="5267841" cy="56424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b="1" dirty="0" smtClean="0">
                <a:solidFill>
                  <a:srgbClr val="FFFF00"/>
                </a:solidFill>
              </a:rPr>
              <a:t>Day 1</a:t>
            </a:r>
            <a:br>
              <a:rPr lang="en-SG" b="1" dirty="0" smtClean="0">
                <a:solidFill>
                  <a:srgbClr val="FFFF00"/>
                </a:solidFill>
              </a:rPr>
            </a:br>
            <a:r>
              <a:rPr lang="en-SG" b="1" dirty="0" smtClean="0">
                <a:solidFill>
                  <a:srgbClr val="FFFF00"/>
                </a:solidFill>
              </a:rPr>
              <a:t/>
            </a:r>
            <a:br>
              <a:rPr lang="en-SG" b="1" dirty="0" smtClean="0">
                <a:solidFill>
                  <a:srgbClr val="FFFF00"/>
                </a:solidFill>
              </a:rPr>
            </a:br>
            <a:r>
              <a:rPr lang="en-SG" b="1" dirty="0" smtClean="0">
                <a:solidFill>
                  <a:srgbClr val="FFFF00"/>
                </a:solidFill>
              </a:rPr>
              <a:t>1</a:t>
            </a:r>
            <a:r>
              <a:rPr lang="en-SG" b="1" dirty="0">
                <a:solidFill>
                  <a:srgbClr val="FFFF00"/>
                </a:solidFill>
              </a:rPr>
              <a:t>) </a:t>
            </a:r>
            <a:r>
              <a:rPr lang="en-SG" b="1" dirty="0" smtClean="0">
                <a:solidFill>
                  <a:srgbClr val="FFFF00"/>
                </a:solidFill>
              </a:rPr>
              <a:t>Binary/Hexadecimal/BCD </a:t>
            </a:r>
            <a:endParaRPr lang="en-SG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SG" b="1" dirty="0">
                <a:solidFill>
                  <a:srgbClr val="FFFF00"/>
                </a:solidFill>
              </a:rPr>
              <a:t>2) </a:t>
            </a:r>
            <a:r>
              <a:rPr lang="en-SG" b="1" dirty="0" smtClean="0">
                <a:solidFill>
                  <a:srgbClr val="FFFF00"/>
                </a:solidFill>
              </a:rPr>
              <a:t>Signed/Unsigned number </a:t>
            </a:r>
          </a:p>
          <a:p>
            <a:pPr marL="0" indent="0">
              <a:buNone/>
            </a:pPr>
            <a:r>
              <a:rPr lang="en-SG" b="1" dirty="0">
                <a:solidFill>
                  <a:srgbClr val="FFFF00"/>
                </a:solidFill>
              </a:rPr>
              <a:t>3) Binary and Hexadecimal addition </a:t>
            </a:r>
          </a:p>
          <a:p>
            <a:pPr marL="0" indent="0">
              <a:buNone/>
            </a:pPr>
            <a:r>
              <a:rPr lang="en-SG" b="1" dirty="0">
                <a:solidFill>
                  <a:srgbClr val="FFFF00"/>
                </a:solidFill>
              </a:rPr>
              <a:t>4</a:t>
            </a:r>
            <a:r>
              <a:rPr lang="en-SG" b="1" dirty="0" smtClean="0">
                <a:solidFill>
                  <a:srgbClr val="FFFF00"/>
                </a:solidFill>
              </a:rPr>
              <a:t>) Logic </a:t>
            </a:r>
            <a:r>
              <a:rPr lang="en-SG" b="1" dirty="0">
                <a:solidFill>
                  <a:srgbClr val="FFFF00"/>
                </a:solidFill>
              </a:rPr>
              <a:t>gates circuits and Boolean Algebra</a:t>
            </a:r>
          </a:p>
          <a:p>
            <a:pPr marL="0" indent="0">
              <a:buNone/>
            </a:pPr>
            <a:r>
              <a:rPr lang="en-SG" b="1" dirty="0">
                <a:solidFill>
                  <a:srgbClr val="FFFF00"/>
                </a:solidFill>
              </a:rPr>
              <a:t>5</a:t>
            </a:r>
            <a:r>
              <a:rPr lang="en-SG" b="1" dirty="0" smtClean="0">
                <a:solidFill>
                  <a:srgbClr val="FFFF00"/>
                </a:solidFill>
              </a:rPr>
              <a:t>) </a:t>
            </a:r>
            <a:r>
              <a:rPr lang="en-SG" b="1" dirty="0">
                <a:solidFill>
                  <a:srgbClr val="FFFF00"/>
                </a:solidFill>
              </a:rPr>
              <a:t>Implementing/simplifying logics </a:t>
            </a:r>
            <a:r>
              <a:rPr lang="en-SG" b="1" dirty="0" smtClean="0">
                <a:solidFill>
                  <a:srgbClr val="FFFF00"/>
                </a:solidFill>
              </a:rPr>
              <a:t>gates</a:t>
            </a:r>
            <a:endParaRPr lang="en-SG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SG" b="1" dirty="0">
                <a:solidFill>
                  <a:srgbClr val="FFFF00"/>
                </a:solidFill>
              </a:rPr>
              <a:t>6</a:t>
            </a:r>
            <a:r>
              <a:rPr lang="en-SG" b="1" dirty="0" smtClean="0">
                <a:solidFill>
                  <a:srgbClr val="FFFF00"/>
                </a:solidFill>
              </a:rPr>
              <a:t>) </a:t>
            </a:r>
            <a:r>
              <a:rPr lang="en-SG" b="1" dirty="0">
                <a:solidFill>
                  <a:srgbClr val="FFFF00"/>
                </a:solidFill>
              </a:rPr>
              <a:t>SOP (</a:t>
            </a:r>
            <a:r>
              <a:rPr lang="en-SG" b="1" dirty="0" smtClean="0">
                <a:solidFill>
                  <a:srgbClr val="FFFF00"/>
                </a:solidFill>
              </a:rPr>
              <a:t>Sum-Over-Product), </a:t>
            </a:r>
            <a:r>
              <a:rPr lang="en-SG" b="1" dirty="0">
                <a:solidFill>
                  <a:srgbClr val="FFFF00"/>
                </a:solidFill>
              </a:rPr>
              <a:t>POS (</a:t>
            </a:r>
            <a:r>
              <a:rPr lang="en-SG" b="1" dirty="0" smtClean="0">
                <a:solidFill>
                  <a:srgbClr val="FFFF00"/>
                </a:solidFill>
              </a:rPr>
              <a:t>Product-Over-Sum) and K-map</a:t>
            </a:r>
            <a:r>
              <a:rPr lang="en-SG" b="1" dirty="0" smtClean="0">
                <a:solidFill>
                  <a:srgbClr val="FF0000"/>
                </a:solidFill>
              </a:rPr>
              <a:t/>
            </a:r>
            <a:br>
              <a:rPr lang="en-SG" b="1" dirty="0" smtClean="0">
                <a:solidFill>
                  <a:srgbClr val="FF0000"/>
                </a:solidFill>
              </a:rPr>
            </a:br>
            <a:r>
              <a:rPr lang="en-SG" b="1" dirty="0" smtClean="0">
                <a:solidFill>
                  <a:srgbClr val="FF0000"/>
                </a:solidFill>
              </a:rPr>
              <a:t/>
            </a:r>
            <a:br>
              <a:rPr lang="en-SG" b="1" dirty="0" smtClean="0">
                <a:solidFill>
                  <a:srgbClr val="FF0000"/>
                </a:solidFill>
              </a:rPr>
            </a:br>
            <a:endParaRPr lang="en-SG" b="1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17223" y="986543"/>
            <a:ext cx="65985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FFFF00"/>
                </a:solidFill>
              </a:rPr>
              <a:t>Day </a:t>
            </a:r>
            <a:r>
              <a:rPr lang="en-SG" sz="2400" b="1" dirty="0" smtClean="0">
                <a:solidFill>
                  <a:srgbClr val="FFFF00"/>
                </a:solidFill>
              </a:rPr>
              <a:t>2</a:t>
            </a:r>
            <a:br>
              <a:rPr lang="en-SG" sz="2400" b="1" dirty="0" smtClean="0">
                <a:solidFill>
                  <a:srgbClr val="FFFF00"/>
                </a:solidFill>
              </a:rPr>
            </a:br>
            <a:endParaRPr lang="en-SG" sz="2400" b="1" dirty="0">
              <a:solidFill>
                <a:srgbClr val="FFFF00"/>
              </a:solidFill>
            </a:endParaRPr>
          </a:p>
          <a:p>
            <a:r>
              <a:rPr lang="en-SG" sz="2400" b="1" dirty="0" smtClean="0">
                <a:solidFill>
                  <a:srgbClr val="FFFF00"/>
                </a:solidFill>
              </a:rPr>
              <a:t>7) Clock </a:t>
            </a:r>
            <a:r>
              <a:rPr lang="en-SG" sz="2400" b="1" dirty="0">
                <a:solidFill>
                  <a:srgbClr val="FFFF00"/>
                </a:solidFill>
              </a:rPr>
              <a:t>Signal </a:t>
            </a:r>
            <a:r>
              <a:rPr lang="en-SG" sz="2400" b="1" dirty="0" smtClean="0">
                <a:solidFill>
                  <a:srgbClr val="FFFF00"/>
                </a:solidFill>
              </a:rPr>
              <a:t>and flip-flops (SR, </a:t>
            </a:r>
            <a:r>
              <a:rPr lang="en-SG" sz="2400" b="1" dirty="0">
                <a:solidFill>
                  <a:srgbClr val="FFFF00"/>
                </a:solidFill>
              </a:rPr>
              <a:t>JK, T, D</a:t>
            </a:r>
            <a:r>
              <a:rPr lang="en-SG" sz="2400" b="1" dirty="0" smtClean="0">
                <a:solidFill>
                  <a:srgbClr val="FFFF00"/>
                </a:solidFill>
              </a:rPr>
              <a:t>)</a:t>
            </a:r>
          </a:p>
          <a:p>
            <a:endParaRPr lang="en-SG" sz="2400" b="1" dirty="0" smtClean="0">
              <a:solidFill>
                <a:srgbClr val="FFFF00"/>
              </a:solidFill>
            </a:endParaRPr>
          </a:p>
          <a:p>
            <a:r>
              <a:rPr lang="en-SG" sz="2400" b="1" dirty="0" smtClean="0">
                <a:solidFill>
                  <a:srgbClr val="FFFF00"/>
                </a:solidFill>
              </a:rPr>
              <a:t>8) D </a:t>
            </a:r>
            <a:r>
              <a:rPr lang="en-SG" sz="2400" b="1" dirty="0">
                <a:solidFill>
                  <a:srgbClr val="FFFF00"/>
                </a:solidFill>
              </a:rPr>
              <a:t>flip-flop state machine</a:t>
            </a:r>
          </a:p>
          <a:p>
            <a:pPr marL="342900" indent="-342900">
              <a:buAutoNum type="arabicParenR" startAt="6"/>
            </a:pPr>
            <a:endParaRPr lang="en-SG" sz="2400" b="1" dirty="0">
              <a:solidFill>
                <a:srgbClr val="FFFF00"/>
              </a:solidFill>
            </a:endParaRPr>
          </a:p>
          <a:p>
            <a:r>
              <a:rPr lang="en-SG" sz="2400" b="1" dirty="0" smtClean="0">
                <a:solidFill>
                  <a:srgbClr val="FFFF00"/>
                </a:solidFill>
              </a:rPr>
              <a:t>9) Multiplexer</a:t>
            </a:r>
            <a:r>
              <a:rPr lang="en-SG" sz="2400" b="1" dirty="0">
                <a:solidFill>
                  <a:srgbClr val="FFFF00"/>
                </a:solidFill>
              </a:rPr>
              <a:t>, Comparator and De-Multiplexer</a:t>
            </a:r>
            <a:br>
              <a:rPr lang="en-SG" sz="2400" b="1" dirty="0">
                <a:solidFill>
                  <a:srgbClr val="FFFF00"/>
                </a:solidFill>
              </a:rPr>
            </a:br>
            <a:endParaRPr lang="en-SG" sz="2400" b="1" dirty="0">
              <a:solidFill>
                <a:srgbClr val="FFFF00"/>
              </a:solidFill>
            </a:endParaRPr>
          </a:p>
          <a:p>
            <a:r>
              <a:rPr lang="en-SG" sz="2400" b="1" dirty="0" smtClean="0">
                <a:solidFill>
                  <a:srgbClr val="FFFF00"/>
                </a:solidFill>
              </a:rPr>
              <a:t>10) Encoder</a:t>
            </a:r>
            <a:r>
              <a:rPr lang="en-SG" sz="2400" b="1" dirty="0">
                <a:solidFill>
                  <a:srgbClr val="FFFF00"/>
                </a:solidFill>
              </a:rPr>
              <a:t>, Decoder, decade counter, </a:t>
            </a:r>
            <a:br>
              <a:rPr lang="en-SG" sz="2400" b="1" dirty="0">
                <a:solidFill>
                  <a:srgbClr val="FFFF00"/>
                </a:solidFill>
              </a:rPr>
            </a:br>
            <a:r>
              <a:rPr lang="en-SG" sz="2400" b="1" dirty="0">
                <a:solidFill>
                  <a:srgbClr val="FFFF00"/>
                </a:solidFill>
              </a:rPr>
              <a:t>up/down synchronous counter and ripper counters </a:t>
            </a:r>
            <a:br>
              <a:rPr lang="en-SG" sz="2400" b="1" dirty="0">
                <a:solidFill>
                  <a:srgbClr val="FFFF00"/>
                </a:solidFill>
              </a:rPr>
            </a:br>
            <a:endParaRPr lang="en-SG" sz="2400" b="1" dirty="0">
              <a:solidFill>
                <a:srgbClr val="FFFF00"/>
              </a:solidFill>
            </a:endParaRPr>
          </a:p>
          <a:p>
            <a:r>
              <a:rPr lang="en-US" sz="2400" b="1" dirty="0" smtClean="0">
                <a:solidFill>
                  <a:srgbClr val="FFFF00"/>
                </a:solidFill>
              </a:rPr>
              <a:t>11) 7-Segment </a:t>
            </a:r>
            <a:r>
              <a:rPr lang="en-US" sz="2400" b="1" dirty="0">
                <a:solidFill>
                  <a:srgbClr val="FFFF00"/>
                </a:solidFill>
              </a:rPr>
              <a:t>display, 7-Segment display decade counter </a:t>
            </a:r>
            <a:br>
              <a:rPr lang="en-US" sz="2400" b="1" dirty="0">
                <a:solidFill>
                  <a:srgbClr val="FFFF00"/>
                </a:solidFill>
              </a:rPr>
            </a:br>
            <a:r>
              <a:rPr lang="en-US" sz="2400" b="1" dirty="0">
                <a:solidFill>
                  <a:srgbClr val="FFFF00"/>
                </a:solidFill>
              </a:rPr>
              <a:t>and BCD to 7-segment display </a:t>
            </a:r>
            <a:r>
              <a:rPr lang="en-US" sz="2400" b="1" dirty="0" smtClean="0">
                <a:solidFill>
                  <a:srgbClr val="FFFF00"/>
                </a:solidFill>
              </a:rPr>
              <a:t>driver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05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BCD number system 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552450" y="1230920"/>
            <a:ext cx="36480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Example:2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Convert </a:t>
            </a:r>
            <a:r>
              <a:rPr lang="en-US" b="1" dirty="0" smtClean="0"/>
              <a:t>421</a:t>
            </a:r>
            <a:r>
              <a:rPr lang="en-US" b="1" baseline="-25000" dirty="0" smtClean="0"/>
              <a:t>10</a:t>
            </a:r>
            <a:r>
              <a:rPr lang="en-US" b="1" dirty="0" smtClean="0"/>
              <a:t> </a:t>
            </a:r>
            <a:r>
              <a:rPr lang="en-US" b="1" dirty="0"/>
              <a:t>to </a:t>
            </a:r>
            <a:r>
              <a:rPr lang="en-US" b="1" dirty="0" smtClean="0"/>
              <a:t>BCD </a:t>
            </a:r>
            <a:endParaRPr lang="en-SG" b="1" dirty="0"/>
          </a:p>
        </p:txBody>
      </p:sp>
      <p:sp>
        <p:nvSpPr>
          <p:cNvPr id="10" name="Rectangle 9"/>
          <p:cNvSpPr/>
          <p:nvPr/>
        </p:nvSpPr>
        <p:spPr>
          <a:xfrm>
            <a:off x="552449" y="3755045"/>
            <a:ext cx="4124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Example:3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Convert </a:t>
            </a:r>
            <a:r>
              <a:rPr lang="en-US" b="1" dirty="0" smtClean="0"/>
              <a:t>9281</a:t>
            </a:r>
            <a:r>
              <a:rPr lang="en-US" b="1" baseline="-25000" dirty="0" smtClean="0"/>
              <a:t>10</a:t>
            </a:r>
            <a:r>
              <a:rPr lang="en-US" b="1" dirty="0" smtClean="0"/>
              <a:t> </a:t>
            </a:r>
            <a:r>
              <a:rPr lang="en-US" b="1" dirty="0"/>
              <a:t>to BCD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81369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498D-A9A2-4FAA-B8C9-142C7BB4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61" y="2711147"/>
            <a:ext cx="9905998" cy="1478570"/>
          </a:xfrm>
        </p:spPr>
        <p:txBody>
          <a:bodyPr/>
          <a:lstStyle/>
          <a:p>
            <a:pPr algn="ctr"/>
            <a:r>
              <a:rPr lang="en-SG" b="1" dirty="0">
                <a:solidFill>
                  <a:srgbClr val="FFFF00"/>
                </a:solidFill>
              </a:rPr>
              <a:t> Binary and Hexadecimal addition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878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Binary and Hexadecimal addition 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542591" y="1107151"/>
            <a:ext cx="93348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Binary and Hexadecimal addition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Just like adding in decimal, we can also add in binary and Hexadecimal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707" y="2085996"/>
            <a:ext cx="7877807" cy="477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1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0980" y="1390791"/>
            <a:ext cx="5056395" cy="522908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Binary and Hexadecimal addition </a:t>
            </a:r>
            <a:endParaRPr lang="en-SG" dirty="0"/>
          </a:p>
        </p:txBody>
      </p:sp>
      <p:sp>
        <p:nvSpPr>
          <p:cNvPr id="26" name="TextBox 25"/>
          <p:cNvSpPr txBox="1"/>
          <p:nvPr/>
        </p:nvSpPr>
        <p:spPr>
          <a:xfrm>
            <a:off x="725108" y="1478570"/>
            <a:ext cx="3805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Example:1</a:t>
            </a:r>
            <a:br>
              <a:rPr lang="en-US" b="1" dirty="0" smtClean="0"/>
            </a:br>
            <a:r>
              <a:rPr lang="en-US" b="1" dirty="0" smtClean="0"/>
              <a:t>add 1001111</a:t>
            </a:r>
            <a:r>
              <a:rPr lang="en-US" b="1" baseline="-25000" dirty="0" smtClean="0"/>
              <a:t>2</a:t>
            </a:r>
            <a:r>
              <a:rPr lang="en-US" b="1" dirty="0" smtClean="0"/>
              <a:t> and 1110100</a:t>
            </a:r>
            <a:r>
              <a:rPr lang="en-US" b="1" baseline="-25000" dirty="0" smtClean="0"/>
              <a:t>2</a:t>
            </a:r>
            <a:r>
              <a:rPr lang="en-US" b="1" dirty="0" smtClean="0"/>
              <a:t> together</a:t>
            </a:r>
            <a:endParaRPr lang="en-SG" b="1" dirty="0"/>
          </a:p>
        </p:txBody>
      </p:sp>
      <p:sp>
        <p:nvSpPr>
          <p:cNvPr id="11" name="Rectangle 10"/>
          <p:cNvSpPr/>
          <p:nvPr/>
        </p:nvSpPr>
        <p:spPr>
          <a:xfrm>
            <a:off x="6376819" y="1335694"/>
            <a:ext cx="4910306" cy="528418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90947" y="1390791"/>
            <a:ext cx="444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Example:1</a:t>
            </a:r>
            <a:br>
              <a:rPr lang="en-US" b="1" dirty="0" smtClean="0"/>
            </a:br>
            <a:r>
              <a:rPr lang="en-US" b="1" dirty="0" smtClean="0"/>
              <a:t>add E93</a:t>
            </a:r>
            <a:r>
              <a:rPr lang="en-US" b="1" baseline="-25000" dirty="0" smtClean="0"/>
              <a:t>16</a:t>
            </a:r>
            <a:r>
              <a:rPr lang="en-US" b="1" dirty="0" smtClean="0"/>
              <a:t> and FF</a:t>
            </a:r>
            <a:r>
              <a:rPr lang="en-US" b="1" baseline="-25000" dirty="0" smtClean="0"/>
              <a:t>16</a:t>
            </a:r>
            <a:r>
              <a:rPr lang="en-US" b="1" dirty="0" smtClean="0"/>
              <a:t> together</a:t>
            </a:r>
            <a:endParaRPr lang="en-SG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973690" y="2717018"/>
            <a:ext cx="22829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1001111</a:t>
            </a:r>
            <a:endParaRPr lang="en-SG" sz="4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969385" y="3309135"/>
            <a:ext cx="22829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1110100</a:t>
            </a:r>
            <a:endParaRPr lang="en-SG" sz="4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315543" y="3308376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+</a:t>
            </a:r>
            <a:endParaRPr lang="en-SG" sz="4400" b="1" dirty="0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1438275" y="4096059"/>
            <a:ext cx="2818412" cy="117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17206" y="4096059"/>
            <a:ext cx="25827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11000011</a:t>
            </a:r>
            <a:endParaRPr lang="en-SG" sz="4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918263" y="255691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</a:t>
            </a:r>
            <a:endParaRPr lang="en-SG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350021" y="255691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</a:t>
            </a:r>
            <a:endParaRPr lang="en-SG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811736" y="255691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</a:t>
            </a:r>
            <a:endParaRPr lang="en-SG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285036" y="2843132"/>
            <a:ext cx="10550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E93</a:t>
            </a:r>
            <a:endParaRPr lang="en-SG" sz="4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594440" y="3456636"/>
            <a:ext cx="7264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FF</a:t>
            </a:r>
            <a:endParaRPr lang="en-SG" sz="4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612464" y="3424083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+</a:t>
            </a:r>
            <a:endParaRPr lang="en-SG" sz="4400" b="1" dirty="0"/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7720531" y="4198265"/>
            <a:ext cx="1774822" cy="450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280251" y="4178826"/>
            <a:ext cx="1083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F92</a:t>
            </a:r>
            <a:endParaRPr lang="en-SG" sz="4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633991" y="267550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</a:t>
            </a:r>
            <a:endParaRPr lang="en-SG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373046" y="267550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</a:t>
            </a:r>
            <a:endParaRPr lang="en-SG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652724" y="255736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</a:t>
            </a:r>
            <a:endParaRPr lang="en-SG" sz="2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051564" y="254637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38989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Binary and Hexadecimal addition 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552450" y="1230920"/>
            <a:ext cx="36480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Example:2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Add 1110101</a:t>
            </a:r>
            <a:r>
              <a:rPr lang="en-US" b="1" baseline="-25000" dirty="0" smtClean="0"/>
              <a:t>2</a:t>
            </a:r>
            <a:r>
              <a:rPr lang="en-US" b="1" dirty="0" smtClean="0"/>
              <a:t> and 11111</a:t>
            </a:r>
            <a:r>
              <a:rPr lang="en-US" b="1" baseline="-25000" dirty="0" smtClean="0"/>
              <a:t>2  </a:t>
            </a:r>
            <a:r>
              <a:rPr lang="en-US" b="1" dirty="0" smtClean="0"/>
              <a:t>together</a:t>
            </a:r>
            <a:endParaRPr lang="en-SG" b="1" dirty="0"/>
          </a:p>
        </p:txBody>
      </p:sp>
      <p:sp>
        <p:nvSpPr>
          <p:cNvPr id="10" name="Rectangle 9"/>
          <p:cNvSpPr/>
          <p:nvPr/>
        </p:nvSpPr>
        <p:spPr>
          <a:xfrm>
            <a:off x="552449" y="3755045"/>
            <a:ext cx="4124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Example:3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Add </a:t>
            </a:r>
            <a:r>
              <a:rPr lang="en-US" b="1" dirty="0" smtClean="0"/>
              <a:t>10111011</a:t>
            </a:r>
            <a:r>
              <a:rPr lang="en-US" b="1" baseline="-25000" dirty="0" smtClean="0"/>
              <a:t>2</a:t>
            </a:r>
            <a:r>
              <a:rPr lang="en-US" b="1" dirty="0" smtClean="0"/>
              <a:t> </a:t>
            </a:r>
            <a:r>
              <a:rPr lang="en-US" b="1" baseline="-25000" dirty="0" smtClean="0"/>
              <a:t> </a:t>
            </a:r>
            <a:r>
              <a:rPr lang="en-US" b="1" dirty="0"/>
              <a:t>and 111111</a:t>
            </a:r>
            <a:r>
              <a:rPr lang="en-US" b="1" baseline="-25000" dirty="0"/>
              <a:t>2 </a:t>
            </a:r>
            <a:r>
              <a:rPr lang="en-US" b="1" dirty="0"/>
              <a:t> together</a:t>
            </a:r>
            <a:endParaRPr lang="en-SG" b="1" dirty="0"/>
          </a:p>
        </p:txBody>
      </p:sp>
      <p:sp>
        <p:nvSpPr>
          <p:cNvPr id="6" name="Rectangle 5"/>
          <p:cNvSpPr/>
          <p:nvPr/>
        </p:nvSpPr>
        <p:spPr>
          <a:xfrm>
            <a:off x="7000874" y="1155404"/>
            <a:ext cx="3933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Example:2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Add AD9</a:t>
            </a:r>
            <a:r>
              <a:rPr lang="en-US" b="1" baseline="-25000" dirty="0" smtClean="0"/>
              <a:t>16</a:t>
            </a:r>
            <a:r>
              <a:rPr lang="en-US" b="1" dirty="0" smtClean="0"/>
              <a:t> </a:t>
            </a:r>
            <a:r>
              <a:rPr lang="en-US" b="1" baseline="-25000" dirty="0" smtClean="0"/>
              <a:t> </a:t>
            </a:r>
            <a:r>
              <a:rPr lang="en-US" b="1" dirty="0" smtClean="0"/>
              <a:t>and E78</a:t>
            </a:r>
            <a:r>
              <a:rPr lang="en-US" b="1" baseline="-25000" dirty="0" smtClean="0"/>
              <a:t>16 </a:t>
            </a:r>
            <a:r>
              <a:rPr lang="en-US" b="1" dirty="0" smtClean="0"/>
              <a:t> together</a:t>
            </a:r>
            <a:endParaRPr lang="en-SG" b="1" dirty="0"/>
          </a:p>
        </p:txBody>
      </p:sp>
      <p:sp>
        <p:nvSpPr>
          <p:cNvPr id="8" name="Rectangle 7"/>
          <p:cNvSpPr/>
          <p:nvPr/>
        </p:nvSpPr>
        <p:spPr>
          <a:xfrm>
            <a:off x="7000875" y="3755044"/>
            <a:ext cx="3467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Example:3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Add </a:t>
            </a:r>
            <a:r>
              <a:rPr lang="en-US" b="1" dirty="0" smtClean="0"/>
              <a:t>FF23</a:t>
            </a:r>
            <a:r>
              <a:rPr lang="en-US" b="1" baseline="-25000" dirty="0" smtClean="0"/>
              <a:t>16</a:t>
            </a:r>
            <a:r>
              <a:rPr lang="en-US" b="1" dirty="0" smtClean="0"/>
              <a:t> </a:t>
            </a:r>
            <a:r>
              <a:rPr lang="en-US" b="1" baseline="-25000" dirty="0" smtClean="0"/>
              <a:t> </a:t>
            </a:r>
            <a:r>
              <a:rPr lang="en-US" b="1" dirty="0"/>
              <a:t>and </a:t>
            </a:r>
            <a:r>
              <a:rPr lang="en-US" b="1" dirty="0" smtClean="0"/>
              <a:t>DF57</a:t>
            </a:r>
            <a:r>
              <a:rPr lang="en-US" b="1" baseline="-25000" dirty="0" smtClean="0"/>
              <a:t>16 </a:t>
            </a:r>
            <a:r>
              <a:rPr lang="en-US" b="1" dirty="0" smtClean="0"/>
              <a:t> </a:t>
            </a:r>
            <a:r>
              <a:rPr lang="en-US" b="1" dirty="0"/>
              <a:t>together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94724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498D-A9A2-4FAA-B8C9-142C7BB4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61" y="2711147"/>
            <a:ext cx="9905998" cy="1478570"/>
          </a:xfrm>
        </p:spPr>
        <p:txBody>
          <a:bodyPr/>
          <a:lstStyle/>
          <a:p>
            <a:pPr algn="ctr"/>
            <a:r>
              <a:rPr lang="en-SG" b="1" dirty="0">
                <a:solidFill>
                  <a:srgbClr val="FFFF00"/>
                </a:solidFill>
              </a:rPr>
              <a:t> Signed/Unsigned </a:t>
            </a:r>
            <a:r>
              <a:rPr lang="en-SG" b="1" dirty="0" smtClean="0">
                <a:solidFill>
                  <a:srgbClr val="FFFF00"/>
                </a:solidFill>
              </a:rPr>
              <a:t>number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1800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Signed/Unsigned number 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791455" y="1015018"/>
            <a:ext cx="508547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What are signed numbers?</a:t>
            </a:r>
            <a:r>
              <a:rPr lang="en-US" sz="3200" dirty="0" smtClean="0">
                <a:solidFill>
                  <a:srgbClr val="FFFF00"/>
                </a:solidFill>
              </a:rPr>
              <a:t/>
            </a:r>
            <a:br>
              <a:rPr lang="en-US" sz="3200" dirty="0" smtClean="0">
                <a:solidFill>
                  <a:srgbClr val="FFFF00"/>
                </a:solidFill>
              </a:rPr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400" dirty="0" smtClean="0"/>
              <a:t>To represent negative numbers in binary, we need to use signed binary number system </a:t>
            </a:r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r>
              <a:rPr lang="en-US" sz="2400" dirty="0" smtClean="0"/>
              <a:t>An unsigned binary number system can only represent </a:t>
            </a:r>
            <a:r>
              <a:rPr lang="en-US" sz="2400" b="1" dirty="0" smtClean="0">
                <a:solidFill>
                  <a:srgbClr val="FF0000"/>
                </a:solidFill>
              </a:rPr>
              <a:t>positive</a:t>
            </a:r>
            <a:r>
              <a:rPr lang="en-US" sz="2400" dirty="0" smtClean="0"/>
              <a:t> binary numbers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We will learn 2’s compliment signed numbering representation, in this number system the </a:t>
            </a:r>
            <a:r>
              <a:rPr lang="en-US" sz="2400" b="1" dirty="0" smtClean="0">
                <a:solidFill>
                  <a:srgbClr val="FF0000"/>
                </a:solidFill>
              </a:rPr>
              <a:t>Most significant bit </a:t>
            </a:r>
            <a:r>
              <a:rPr lang="en-US" sz="2400" dirty="0" smtClean="0"/>
              <a:t>has a negative position value of what that digit has in an unsigned number system </a:t>
            </a:r>
            <a:r>
              <a:rPr lang="en-US" dirty="0" smtClean="0"/>
              <a:t/>
            </a:r>
            <a:br>
              <a:rPr lang="en-US" dirty="0" smtClean="0"/>
            </a:br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055" y="1185713"/>
            <a:ext cx="5580770" cy="24484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569" y="3929130"/>
            <a:ext cx="3558406" cy="270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8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519" y="2370154"/>
            <a:ext cx="10634831" cy="438307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61648" y="4251304"/>
            <a:ext cx="4155792" cy="137745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73383" y="3066874"/>
            <a:ext cx="4155792" cy="113063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Signed/Unsigned number 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270917" y="1239873"/>
            <a:ext cx="1166474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Converting decimal to signed binary number is different from converting decimal to unsigned binary number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1648" y="2425251"/>
            <a:ext cx="5381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Example:1</a:t>
            </a:r>
            <a:br>
              <a:rPr lang="en-US" b="1" dirty="0" smtClean="0"/>
            </a:br>
            <a:r>
              <a:rPr lang="en-US" b="1" dirty="0" smtClean="0"/>
              <a:t>Convert -34</a:t>
            </a:r>
            <a:r>
              <a:rPr lang="en-US" b="1" baseline="-25000" dirty="0" smtClean="0"/>
              <a:t>10</a:t>
            </a:r>
            <a:r>
              <a:rPr lang="en-US" b="1" dirty="0" smtClean="0"/>
              <a:t> to 2’s compliment signed binary number</a:t>
            </a:r>
            <a:endParaRPr lang="en-SG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06661" y="3071229"/>
            <a:ext cx="9727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 smtClean="0">
                <a:solidFill>
                  <a:srgbClr val="FFFF00"/>
                </a:solidFill>
              </a:rPr>
              <a:t>Step 1: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6662" y="3267982"/>
            <a:ext cx="4222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Convert the -34</a:t>
            </a:r>
            <a:r>
              <a:rPr lang="en-US" sz="1600" b="1" baseline="-25000" dirty="0" smtClean="0"/>
              <a:t>10</a:t>
            </a:r>
            <a:r>
              <a:rPr lang="en-US" sz="1600" b="1" dirty="0" smtClean="0"/>
              <a:t> to unsigned binary number as if you are converting 34</a:t>
            </a:r>
            <a:r>
              <a:rPr lang="en-US" sz="1600" b="1" baseline="-25000" dirty="0" smtClean="0"/>
              <a:t>10</a:t>
            </a:r>
            <a:r>
              <a:rPr lang="en-US" sz="1600" b="1" dirty="0" smtClean="0"/>
              <a:t> to binary</a:t>
            </a:r>
            <a:endParaRPr lang="en-SG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06661" y="3801754"/>
            <a:ext cx="1565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1 0 0 0 1 0</a:t>
            </a:r>
            <a:r>
              <a:rPr lang="en-SG" sz="2000" b="1" baseline="-25000" dirty="0" smtClean="0"/>
              <a:t>2</a:t>
            </a:r>
            <a:endParaRPr lang="en-SG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06662" y="4201864"/>
            <a:ext cx="1565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 smtClean="0">
                <a:solidFill>
                  <a:srgbClr val="FFFF00"/>
                </a:solidFill>
              </a:rPr>
              <a:t>Step </a:t>
            </a:r>
            <a:r>
              <a:rPr lang="en-US" sz="1600" b="1" dirty="0">
                <a:solidFill>
                  <a:srgbClr val="FFFF00"/>
                </a:solidFill>
              </a:rPr>
              <a:t>2</a:t>
            </a:r>
            <a:r>
              <a:rPr lang="en-US" sz="1600" b="1" dirty="0" smtClean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6662" y="4398617"/>
            <a:ext cx="4222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Invert all the bits</a:t>
            </a:r>
            <a:endParaRPr lang="en-SG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06661" y="4724699"/>
            <a:ext cx="1565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1 0 0 0 1 0</a:t>
            </a:r>
            <a:r>
              <a:rPr lang="en-SG" sz="2000" b="1" baseline="-25000" dirty="0" smtClean="0"/>
              <a:t>2</a:t>
            </a:r>
            <a:endParaRPr lang="en-SG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06660" y="5228646"/>
            <a:ext cx="1688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0 1 1 1 0 1</a:t>
            </a:r>
            <a:r>
              <a:rPr lang="en-SG" sz="2000" b="1" baseline="-25000" dirty="0" smtClean="0"/>
              <a:t>2</a:t>
            </a:r>
            <a:endParaRPr lang="en-SG" sz="20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65662" y="5084194"/>
            <a:ext cx="5888" cy="247952"/>
          </a:xfrm>
          <a:prstGeom prst="straightConnector1">
            <a:avLst/>
          </a:prstGeom>
          <a:ln w="25400">
            <a:solidFill>
              <a:schemeClr val="bg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24663" y="5046293"/>
            <a:ext cx="5888" cy="285853"/>
          </a:xfrm>
          <a:prstGeom prst="straightConnector1">
            <a:avLst/>
          </a:prstGeom>
          <a:ln w="25400">
            <a:solidFill>
              <a:schemeClr val="bg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354261" y="5056333"/>
            <a:ext cx="5888" cy="285853"/>
          </a:xfrm>
          <a:prstGeom prst="straightConnector1">
            <a:avLst/>
          </a:prstGeom>
          <a:ln w="25400">
            <a:solidFill>
              <a:schemeClr val="bg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566450" y="5037184"/>
            <a:ext cx="5888" cy="285853"/>
          </a:xfrm>
          <a:prstGeom prst="straightConnector1">
            <a:avLst/>
          </a:prstGeom>
          <a:ln w="25400">
            <a:solidFill>
              <a:schemeClr val="bg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780690" y="5046293"/>
            <a:ext cx="5888" cy="285853"/>
          </a:xfrm>
          <a:prstGeom prst="straightConnector1">
            <a:avLst/>
          </a:prstGeom>
          <a:ln w="25400">
            <a:solidFill>
              <a:schemeClr val="bg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90828" y="5029664"/>
            <a:ext cx="5888" cy="285853"/>
          </a:xfrm>
          <a:prstGeom prst="straightConnector1">
            <a:avLst/>
          </a:prstGeom>
          <a:ln w="25400">
            <a:solidFill>
              <a:schemeClr val="bg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076582" y="3090627"/>
            <a:ext cx="5717210" cy="174807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21596" y="3041188"/>
            <a:ext cx="1565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 smtClean="0">
                <a:solidFill>
                  <a:srgbClr val="FFFF00"/>
                </a:solidFill>
              </a:rPr>
              <a:t>Step </a:t>
            </a:r>
            <a:r>
              <a:rPr lang="en-US" sz="1600" b="1" dirty="0">
                <a:solidFill>
                  <a:srgbClr val="FFFF00"/>
                </a:solidFill>
              </a:rPr>
              <a:t>3</a:t>
            </a:r>
            <a:r>
              <a:rPr lang="en-US" sz="1600" b="1" dirty="0" smtClean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21596" y="3237941"/>
            <a:ext cx="3877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Add 1</a:t>
            </a:r>
            <a:r>
              <a:rPr lang="en-US" sz="1600" b="1" baseline="-25000" dirty="0" smtClean="0"/>
              <a:t>2 </a:t>
            </a:r>
            <a:r>
              <a:rPr lang="en-US" sz="1600" b="1" dirty="0" smtClean="0"/>
              <a:t> to the inverted value</a:t>
            </a:r>
            <a:endParaRPr lang="en-SG" sz="1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305802" y="3595540"/>
            <a:ext cx="1688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0 1 1 1 0 1</a:t>
            </a:r>
            <a:r>
              <a:rPr lang="en-SG" sz="2000" b="1" baseline="-25000" dirty="0" smtClean="0"/>
              <a:t>2</a:t>
            </a:r>
            <a:endParaRPr lang="en-SG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348580" y="3959114"/>
            <a:ext cx="417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1</a:t>
            </a:r>
            <a:r>
              <a:rPr lang="en-SG" sz="2000" b="1" baseline="-25000" dirty="0" smtClean="0"/>
              <a:t>2</a:t>
            </a:r>
            <a:endParaRPr lang="en-SG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097082" y="3993830"/>
            <a:ext cx="417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+</a:t>
            </a:r>
            <a:endParaRPr lang="en-SG" sz="2000" b="1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5221596" y="4393940"/>
            <a:ext cx="146021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25423" y="4406303"/>
            <a:ext cx="1688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0 1 1 1 1 0</a:t>
            </a:r>
            <a:r>
              <a:rPr lang="en-SG" sz="2000" b="1" baseline="-25000" dirty="0" smtClean="0"/>
              <a:t>2</a:t>
            </a:r>
            <a:endParaRPr lang="en-SG" sz="2000" b="1" dirty="0"/>
          </a:p>
        </p:txBody>
      </p:sp>
      <p:sp>
        <p:nvSpPr>
          <p:cNvPr id="40" name="Rectangle 39"/>
          <p:cNvSpPr/>
          <p:nvPr/>
        </p:nvSpPr>
        <p:spPr>
          <a:xfrm>
            <a:off x="5036802" y="4975719"/>
            <a:ext cx="5756990" cy="158700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81815" y="4926280"/>
            <a:ext cx="1580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 smtClean="0">
                <a:solidFill>
                  <a:srgbClr val="FFFF00"/>
                </a:solidFill>
              </a:rPr>
              <a:t>Step 4: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81816" y="5123033"/>
            <a:ext cx="391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Add the signed bit to the binary number</a:t>
            </a:r>
            <a:endParaRPr lang="en-SG" sz="1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290143" y="5578738"/>
            <a:ext cx="1688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1 0 1 1 1 1 0</a:t>
            </a:r>
            <a:r>
              <a:rPr lang="en-SG" sz="2000" b="1" baseline="-25000" dirty="0" smtClean="0"/>
              <a:t>2</a:t>
            </a:r>
            <a:endParaRPr lang="en-SG" sz="2000" b="1" dirty="0"/>
          </a:p>
        </p:txBody>
      </p:sp>
      <p:sp>
        <p:nvSpPr>
          <p:cNvPr id="21" name="Rectangle 20"/>
          <p:cNvSpPr/>
          <p:nvPr/>
        </p:nvSpPr>
        <p:spPr>
          <a:xfrm>
            <a:off x="6534150" y="5524222"/>
            <a:ext cx="1362075" cy="461077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Arrow Connector 43"/>
          <p:cNvCxnSpPr>
            <a:stCxn id="47" idx="1"/>
            <a:endCxn id="21" idx="3"/>
          </p:cNvCxnSpPr>
          <p:nvPr/>
        </p:nvCxnSpPr>
        <p:spPr>
          <a:xfrm flipH="1" flipV="1">
            <a:off x="7896225" y="5754761"/>
            <a:ext cx="893942" cy="33484"/>
          </a:xfrm>
          <a:prstGeom prst="straightConnector1">
            <a:avLst/>
          </a:prstGeom>
          <a:ln w="254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90167" y="5618968"/>
            <a:ext cx="1872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Value from step 3</a:t>
            </a:r>
            <a:endParaRPr lang="en-SG" sz="1600" b="1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>
            <a:stCxn id="54" idx="3"/>
          </p:cNvCxnSpPr>
          <p:nvPr/>
        </p:nvCxnSpPr>
        <p:spPr>
          <a:xfrm>
            <a:off x="6051889" y="5730863"/>
            <a:ext cx="347713" cy="52657"/>
          </a:xfrm>
          <a:prstGeom prst="straightConnector1">
            <a:avLst/>
          </a:prstGeom>
          <a:ln w="254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021781" y="5561586"/>
            <a:ext cx="1030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Signed bit</a:t>
            </a:r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103433" y="6102450"/>
            <a:ext cx="1875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= 1 0 1 1 1 1 0</a:t>
            </a:r>
            <a:r>
              <a:rPr lang="en-SG" sz="2000" b="1" baseline="-25000" dirty="0" smtClean="0"/>
              <a:t>2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114017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Signed/Unsigned number 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552450" y="1230920"/>
            <a:ext cx="426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Example:2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Convert </a:t>
            </a:r>
            <a:r>
              <a:rPr lang="en-US" b="1" dirty="0" smtClean="0"/>
              <a:t>-99</a:t>
            </a:r>
            <a:r>
              <a:rPr lang="en-US" b="1" baseline="-25000" dirty="0" smtClean="0"/>
              <a:t>10</a:t>
            </a:r>
            <a:r>
              <a:rPr lang="en-US" b="1" dirty="0" smtClean="0"/>
              <a:t> </a:t>
            </a:r>
            <a:r>
              <a:rPr lang="en-US" b="1" dirty="0"/>
              <a:t>to 2’s compliment signed binary number</a:t>
            </a:r>
            <a:endParaRPr lang="en-SG" b="1" dirty="0"/>
          </a:p>
        </p:txBody>
      </p:sp>
      <p:sp>
        <p:nvSpPr>
          <p:cNvPr id="10" name="Rectangle 9"/>
          <p:cNvSpPr/>
          <p:nvPr/>
        </p:nvSpPr>
        <p:spPr>
          <a:xfrm>
            <a:off x="5417489" y="1230920"/>
            <a:ext cx="3771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Example:3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Convert -212</a:t>
            </a:r>
            <a:r>
              <a:rPr lang="en-US" b="1" baseline="-25000" dirty="0"/>
              <a:t>10</a:t>
            </a:r>
            <a:r>
              <a:rPr lang="en-US" b="1" dirty="0"/>
              <a:t> to 2’s compliment signed binary </a:t>
            </a:r>
            <a:r>
              <a:rPr lang="en-US" b="1" dirty="0" smtClean="0"/>
              <a:t>number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41698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498D-A9A2-4FAA-B8C9-142C7BB4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61" y="2711147"/>
            <a:ext cx="9905998" cy="1478570"/>
          </a:xfrm>
        </p:spPr>
        <p:txBody>
          <a:bodyPr/>
          <a:lstStyle/>
          <a:p>
            <a:pPr algn="ctr"/>
            <a:r>
              <a:rPr lang="en-SG" b="1" dirty="0">
                <a:solidFill>
                  <a:srgbClr val="FFFF00"/>
                </a:solidFill>
              </a:rPr>
              <a:t> </a:t>
            </a:r>
            <a:r>
              <a:rPr lang="en-SG" b="1" dirty="0" smtClean="0">
                <a:solidFill>
                  <a:srgbClr val="FFFF00"/>
                </a:solidFill>
              </a:rPr>
              <a:t>Logic gates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5489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498D-A9A2-4FAA-B8C9-142C7BB4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61" y="2711147"/>
            <a:ext cx="9905998" cy="1478570"/>
          </a:xfrm>
        </p:spPr>
        <p:txBody>
          <a:bodyPr/>
          <a:lstStyle/>
          <a:p>
            <a:pPr algn="ctr"/>
            <a:r>
              <a:rPr lang="en-SG" b="1" dirty="0">
                <a:solidFill>
                  <a:srgbClr val="FFFF00"/>
                </a:solidFill>
              </a:rPr>
              <a:t> Binary/Hexadecimal/BCD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381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Logics gates 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791455" y="1138843"/>
            <a:ext cx="1062366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What are logics gates?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400" dirty="0" smtClean="0"/>
              <a:t>- Logic gates are electronic devices that implement a Boolean function. Condition in the logic gate’s inputs need to be met in order for the logic gate to output a TRUE.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There are 7 logics gate</a:t>
            </a:r>
            <a:br>
              <a:rPr lang="en-US" sz="2400" dirty="0" smtClean="0"/>
            </a:br>
            <a:r>
              <a:rPr lang="en-US" sz="2400" b="1" dirty="0" smtClean="0"/>
              <a:t>1)  NOT</a:t>
            </a:r>
          </a:p>
          <a:p>
            <a:r>
              <a:rPr lang="en-US" sz="2400" b="1" dirty="0" smtClean="0"/>
              <a:t>2) AND</a:t>
            </a:r>
          </a:p>
          <a:p>
            <a:pPr marL="342900" indent="-342900">
              <a:buAutoNum type="arabicParenR" startAt="3"/>
            </a:pPr>
            <a:r>
              <a:rPr lang="en-US" sz="2400" b="1" dirty="0" smtClean="0"/>
              <a:t>OR</a:t>
            </a:r>
          </a:p>
          <a:p>
            <a:pPr marL="342900" indent="-342900">
              <a:buAutoNum type="arabicParenR" startAt="3"/>
            </a:pPr>
            <a:r>
              <a:rPr lang="en-US" sz="2400" b="1" dirty="0" smtClean="0"/>
              <a:t>NAND</a:t>
            </a:r>
          </a:p>
          <a:p>
            <a:pPr marL="342900" indent="-342900">
              <a:buAutoNum type="arabicParenR" startAt="3"/>
            </a:pPr>
            <a:r>
              <a:rPr lang="en-US" sz="2400" b="1" dirty="0" smtClean="0"/>
              <a:t>NOR</a:t>
            </a:r>
          </a:p>
          <a:p>
            <a:pPr marL="342900" indent="-342900">
              <a:buAutoNum type="arabicParenR" startAt="3"/>
            </a:pPr>
            <a:r>
              <a:rPr lang="en-US" sz="2400" b="1" dirty="0" smtClean="0"/>
              <a:t>XOR</a:t>
            </a:r>
          </a:p>
          <a:p>
            <a:pPr marL="342900" indent="-342900">
              <a:buAutoNum type="arabicParenR" startAt="3"/>
            </a:pPr>
            <a:r>
              <a:rPr lang="en-US" sz="2400" b="1" dirty="0" smtClean="0"/>
              <a:t>XNOR</a:t>
            </a:r>
          </a:p>
          <a:p>
            <a:pPr marL="342900" indent="-342900">
              <a:buAutoNum type="arabicParenR" startAt="3"/>
            </a:pP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701" y="3128962"/>
            <a:ext cx="6666420" cy="300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7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Logics gates 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791455" y="1138843"/>
            <a:ext cx="1062366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NOT gate</a:t>
            </a:r>
          </a:p>
          <a:p>
            <a:r>
              <a:rPr lang="en-US" sz="2400" dirty="0" smtClean="0"/>
              <a:t>NOT gates has only </a:t>
            </a:r>
            <a:r>
              <a:rPr lang="en-US" sz="2400" b="1" dirty="0" smtClean="0">
                <a:solidFill>
                  <a:srgbClr val="C00000"/>
                </a:solidFill>
              </a:rPr>
              <a:t>one</a:t>
            </a:r>
            <a:r>
              <a:rPr lang="en-US" sz="2400" dirty="0" smtClean="0"/>
              <a:t> input and </a:t>
            </a:r>
            <a:r>
              <a:rPr lang="en-US" sz="2400" b="1" dirty="0" smtClean="0">
                <a:solidFill>
                  <a:srgbClr val="C00000"/>
                </a:solidFill>
              </a:rPr>
              <a:t>one</a:t>
            </a:r>
            <a:r>
              <a:rPr lang="en-US" sz="2400" dirty="0" smtClean="0"/>
              <a:t> output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 NOT gate take the input signal and inverts it</a:t>
            </a:r>
            <a:br>
              <a:rPr lang="en-US" sz="2400" dirty="0" smtClean="0"/>
            </a:br>
            <a:endParaRPr lang="en-US" sz="2400" dirty="0" smtClean="0"/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SG" dirty="0"/>
          </a:p>
        </p:txBody>
      </p:sp>
      <p:pic>
        <p:nvPicPr>
          <p:cNvPr id="4" name="Picture 6" descr="NOT ANSI Labelled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05" y="4019760"/>
            <a:ext cx="3664075" cy="1526698"/>
          </a:xfrm>
          <a:prstGeom prst="rect">
            <a:avLst/>
          </a:prstGeom>
          <a:solidFill>
            <a:schemeClr val="tx1"/>
          </a:solidFill>
          <a:extLst/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492239"/>
              </p:ext>
            </p:extLst>
          </p:nvPr>
        </p:nvGraphicFramePr>
        <p:xfrm>
          <a:off x="5160313" y="4226849"/>
          <a:ext cx="27781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063">
                  <a:extLst>
                    <a:ext uri="{9D8B030D-6E8A-4147-A177-3AD203B41FA5}">
                      <a16:colId xmlns:a16="http://schemas.microsoft.com/office/drawing/2014/main" val="1521201636"/>
                    </a:ext>
                  </a:extLst>
                </a:gridCol>
                <a:gridCol w="1389063">
                  <a:extLst>
                    <a:ext uri="{9D8B030D-6E8A-4147-A177-3AD203B41FA5}">
                      <a16:colId xmlns:a16="http://schemas.microsoft.com/office/drawing/2014/main" val="1900351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71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09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66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77022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 flipH="1">
                <a:off x="8873529" y="4506110"/>
                <a:ext cx="194716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SG" sz="36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873529" y="4506110"/>
                <a:ext cx="194716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940797" y="3594964"/>
            <a:ext cx="1807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gate symbol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5464431" y="3838139"/>
            <a:ext cx="216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gate Truth Table</a:t>
            </a:r>
            <a:endParaRPr lang="en-SG" dirty="0"/>
          </a:p>
        </p:txBody>
      </p:sp>
      <p:sp>
        <p:nvSpPr>
          <p:cNvPr id="11" name="TextBox 10"/>
          <p:cNvSpPr txBox="1"/>
          <p:nvPr/>
        </p:nvSpPr>
        <p:spPr>
          <a:xfrm>
            <a:off x="8378633" y="4042183"/>
            <a:ext cx="2936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gate Boolean expression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9216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Logics gates 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791455" y="1138843"/>
            <a:ext cx="106236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AND gate</a:t>
            </a:r>
          </a:p>
          <a:p>
            <a:r>
              <a:rPr lang="en-US" sz="2400" dirty="0" smtClean="0"/>
              <a:t>AND gates </a:t>
            </a:r>
            <a:r>
              <a:rPr lang="en-US" sz="2400" dirty="0"/>
              <a:t>has </a:t>
            </a:r>
            <a:r>
              <a:rPr lang="en-US" sz="2400" dirty="0" smtClean="0"/>
              <a:t>minimum </a:t>
            </a:r>
            <a:r>
              <a:rPr lang="en-US" sz="2400" b="1" dirty="0" smtClean="0">
                <a:solidFill>
                  <a:srgbClr val="C00000"/>
                </a:solidFill>
              </a:rPr>
              <a:t>two</a:t>
            </a:r>
            <a:r>
              <a:rPr lang="en-US" sz="2400" dirty="0" smtClean="0"/>
              <a:t> inputs and </a:t>
            </a:r>
            <a:r>
              <a:rPr lang="en-US" sz="2400" b="1" dirty="0">
                <a:solidFill>
                  <a:srgbClr val="C00000"/>
                </a:solidFill>
              </a:rPr>
              <a:t>one</a:t>
            </a:r>
            <a:r>
              <a:rPr lang="en-US" sz="2400" dirty="0"/>
              <a:t> </a:t>
            </a:r>
            <a:r>
              <a:rPr lang="en-US" sz="2400" dirty="0" smtClean="0"/>
              <a:t>output. There is no limit to how many inputs an AND gate can have.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All</a:t>
            </a:r>
            <a:r>
              <a:rPr lang="en-US" sz="2400" dirty="0" smtClean="0"/>
              <a:t> inputs need to be TRUE in order to output a TRUE</a:t>
            </a:r>
            <a:br>
              <a:rPr lang="en-US" sz="2400" dirty="0" smtClean="0"/>
            </a:br>
            <a:endParaRPr lang="en-US" sz="2400" dirty="0" smtClean="0"/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S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918314"/>
              </p:ext>
            </p:extLst>
          </p:nvPr>
        </p:nvGraphicFramePr>
        <p:xfrm>
          <a:off x="5160313" y="4226849"/>
          <a:ext cx="277812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042">
                  <a:extLst>
                    <a:ext uri="{9D8B030D-6E8A-4147-A177-3AD203B41FA5}">
                      <a16:colId xmlns:a16="http://schemas.microsoft.com/office/drawing/2014/main" val="3883735646"/>
                    </a:ext>
                  </a:extLst>
                </a:gridCol>
                <a:gridCol w="926042">
                  <a:extLst>
                    <a:ext uri="{9D8B030D-6E8A-4147-A177-3AD203B41FA5}">
                      <a16:colId xmlns:a16="http://schemas.microsoft.com/office/drawing/2014/main" val="1521201636"/>
                    </a:ext>
                  </a:extLst>
                </a:gridCol>
                <a:gridCol w="926042">
                  <a:extLst>
                    <a:ext uri="{9D8B030D-6E8A-4147-A177-3AD203B41FA5}">
                      <a16:colId xmlns:a16="http://schemas.microsoft.com/office/drawing/2014/main" val="19003516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80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09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66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77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9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0936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flipH="1">
                <a:off x="8873529" y="4506110"/>
                <a:ext cx="194716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𝑨𝑩</m:t>
                      </m:r>
                    </m:oMath>
                  </m:oMathPara>
                </a14:m>
                <a:endParaRPr lang="en-SG" sz="36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873529" y="4506110"/>
                <a:ext cx="194716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464431" y="3838139"/>
            <a:ext cx="217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gate Truth Table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8378633" y="4042183"/>
            <a:ext cx="2941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gate Boolean expression</a:t>
            </a:r>
            <a:endParaRPr lang="en-S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304" y="4226849"/>
            <a:ext cx="3325815" cy="14891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40797" y="3594964"/>
            <a:ext cx="1807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gate symbol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804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Logics gates 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791455" y="1138843"/>
            <a:ext cx="106236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OR gate</a:t>
            </a:r>
          </a:p>
          <a:p>
            <a:r>
              <a:rPr lang="en-US" sz="2400" dirty="0" smtClean="0"/>
              <a:t>OR </a:t>
            </a:r>
            <a:r>
              <a:rPr lang="en-US" sz="2400" dirty="0"/>
              <a:t>gates has minimum </a:t>
            </a:r>
            <a:r>
              <a:rPr lang="en-US" sz="2400" b="1" dirty="0">
                <a:solidFill>
                  <a:srgbClr val="C00000"/>
                </a:solidFill>
              </a:rPr>
              <a:t>two</a:t>
            </a:r>
            <a:r>
              <a:rPr lang="en-US" sz="2400" dirty="0"/>
              <a:t> inputs and </a:t>
            </a:r>
            <a:r>
              <a:rPr lang="en-US" sz="2400" b="1" dirty="0">
                <a:solidFill>
                  <a:srgbClr val="C00000"/>
                </a:solidFill>
              </a:rPr>
              <a:t>one</a:t>
            </a:r>
            <a:r>
              <a:rPr lang="en-US" sz="2400" dirty="0"/>
              <a:t> output. There is no limit to how many inputs an OR</a:t>
            </a:r>
            <a:r>
              <a:rPr lang="en-US" sz="2400" dirty="0" smtClean="0"/>
              <a:t> </a:t>
            </a:r>
            <a:r>
              <a:rPr lang="en-US" sz="2400" dirty="0"/>
              <a:t>gate can have. </a:t>
            </a:r>
            <a:br>
              <a:rPr lang="en-US" sz="2400" dirty="0"/>
            </a:br>
            <a:endParaRPr lang="en-US" sz="2400" dirty="0"/>
          </a:p>
          <a:p>
            <a:r>
              <a:rPr lang="en-US" sz="2400" b="1" dirty="0" smtClean="0">
                <a:solidFill>
                  <a:srgbClr val="C00000"/>
                </a:solidFill>
              </a:rPr>
              <a:t>Either one </a:t>
            </a:r>
            <a:r>
              <a:rPr lang="en-US" sz="2400" dirty="0" smtClean="0"/>
              <a:t>of the </a:t>
            </a:r>
            <a:r>
              <a:rPr lang="en-US" sz="2400" dirty="0"/>
              <a:t>inputs need to be TRUE in order to output a TRUE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S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586297"/>
              </p:ext>
            </p:extLst>
          </p:nvPr>
        </p:nvGraphicFramePr>
        <p:xfrm>
          <a:off x="5160313" y="4226849"/>
          <a:ext cx="277812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042">
                  <a:extLst>
                    <a:ext uri="{9D8B030D-6E8A-4147-A177-3AD203B41FA5}">
                      <a16:colId xmlns:a16="http://schemas.microsoft.com/office/drawing/2014/main" val="3883735646"/>
                    </a:ext>
                  </a:extLst>
                </a:gridCol>
                <a:gridCol w="926042">
                  <a:extLst>
                    <a:ext uri="{9D8B030D-6E8A-4147-A177-3AD203B41FA5}">
                      <a16:colId xmlns:a16="http://schemas.microsoft.com/office/drawing/2014/main" val="1521201636"/>
                    </a:ext>
                  </a:extLst>
                </a:gridCol>
                <a:gridCol w="926042">
                  <a:extLst>
                    <a:ext uri="{9D8B030D-6E8A-4147-A177-3AD203B41FA5}">
                      <a16:colId xmlns:a16="http://schemas.microsoft.com/office/drawing/2014/main" val="19003516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80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09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66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77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9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0936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 flipH="1">
                <a:off x="8873528" y="4506110"/>
                <a:ext cx="21827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SG" sz="36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873528" y="4506110"/>
                <a:ext cx="218275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464431" y="3838139"/>
            <a:ext cx="203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gate Truth Table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8378633" y="4042183"/>
            <a:ext cx="2802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gate Boolean expression</a:t>
            </a:r>
            <a:endParaRPr lang="en-SG" dirty="0"/>
          </a:p>
        </p:txBody>
      </p:sp>
      <p:pic>
        <p:nvPicPr>
          <p:cNvPr id="9" name="Picture 4" descr="OR ANSI Labelled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89" y="4226849"/>
            <a:ext cx="3465004" cy="1443752"/>
          </a:xfrm>
          <a:prstGeom prst="rect">
            <a:avLst/>
          </a:prstGeom>
          <a:solidFill>
            <a:schemeClr val="tx1"/>
          </a:solidFill>
          <a:extLst/>
        </p:spPr>
      </p:pic>
      <p:sp>
        <p:nvSpPr>
          <p:cNvPr id="10" name="TextBox 9"/>
          <p:cNvSpPr txBox="1"/>
          <p:nvPr/>
        </p:nvSpPr>
        <p:spPr>
          <a:xfrm>
            <a:off x="1940797" y="3594964"/>
            <a:ext cx="167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gate symbol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2572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Logics gates 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791455" y="1138843"/>
            <a:ext cx="1062366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NAND gate</a:t>
            </a:r>
          </a:p>
          <a:p>
            <a:r>
              <a:rPr lang="en-US" sz="2400" dirty="0" smtClean="0"/>
              <a:t>NAND </a:t>
            </a:r>
            <a:r>
              <a:rPr lang="en-US" sz="2400" dirty="0"/>
              <a:t>gates has minimum </a:t>
            </a:r>
            <a:r>
              <a:rPr lang="en-US" sz="2400" b="1" dirty="0">
                <a:solidFill>
                  <a:srgbClr val="C00000"/>
                </a:solidFill>
              </a:rPr>
              <a:t>two</a:t>
            </a:r>
            <a:r>
              <a:rPr lang="en-US" sz="2400" dirty="0"/>
              <a:t> inputs and </a:t>
            </a:r>
            <a:r>
              <a:rPr lang="en-US" sz="2400" b="1" dirty="0">
                <a:solidFill>
                  <a:srgbClr val="C00000"/>
                </a:solidFill>
              </a:rPr>
              <a:t>one</a:t>
            </a:r>
            <a:r>
              <a:rPr lang="en-US" sz="2400" dirty="0"/>
              <a:t> output. There is no limit to how many inputs </a:t>
            </a:r>
            <a:r>
              <a:rPr lang="en-US" sz="2400" dirty="0" smtClean="0"/>
              <a:t>a NAND </a:t>
            </a:r>
            <a:r>
              <a:rPr lang="en-US" sz="2400" dirty="0"/>
              <a:t>gate can have.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>
                <a:solidFill>
                  <a:srgbClr val="C00000"/>
                </a:solidFill>
              </a:rPr>
              <a:t>ALL </a:t>
            </a:r>
            <a:r>
              <a:rPr lang="en-US" sz="2400" dirty="0"/>
              <a:t>of the inputs need to be TRUE in order to output a </a:t>
            </a:r>
            <a:r>
              <a:rPr lang="en-US" sz="2400" dirty="0" smtClean="0"/>
              <a:t>FALSE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NAND gates are AND gates with a NOT gate connected to its output</a:t>
            </a:r>
            <a:br>
              <a:rPr lang="en-US" sz="2400" dirty="0" smtClean="0"/>
            </a:br>
            <a:endParaRPr lang="en-US" sz="2400" dirty="0" smtClean="0"/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76283"/>
              </p:ext>
            </p:extLst>
          </p:nvPr>
        </p:nvGraphicFramePr>
        <p:xfrm>
          <a:off x="5101338" y="4360199"/>
          <a:ext cx="277812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042">
                  <a:extLst>
                    <a:ext uri="{9D8B030D-6E8A-4147-A177-3AD203B41FA5}">
                      <a16:colId xmlns:a16="http://schemas.microsoft.com/office/drawing/2014/main" val="3883735646"/>
                    </a:ext>
                  </a:extLst>
                </a:gridCol>
                <a:gridCol w="926042">
                  <a:extLst>
                    <a:ext uri="{9D8B030D-6E8A-4147-A177-3AD203B41FA5}">
                      <a16:colId xmlns:a16="http://schemas.microsoft.com/office/drawing/2014/main" val="1521201636"/>
                    </a:ext>
                  </a:extLst>
                </a:gridCol>
                <a:gridCol w="926042">
                  <a:extLst>
                    <a:ext uri="{9D8B030D-6E8A-4147-A177-3AD203B41FA5}">
                      <a16:colId xmlns:a16="http://schemas.microsoft.com/office/drawing/2014/main" val="19003516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80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09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66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77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9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0936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 flipH="1">
                <a:off x="8814554" y="4639460"/>
                <a:ext cx="194716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𝑨𝑩</m:t>
                          </m:r>
                        </m:e>
                      </m:acc>
                    </m:oMath>
                  </m:oMathPara>
                </a14:m>
                <a:endParaRPr lang="en-SG" sz="36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814554" y="4639460"/>
                <a:ext cx="194716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405456" y="3971489"/>
            <a:ext cx="23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NAND gate Truth Table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8319658" y="4175533"/>
            <a:ext cx="309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NAND gate Boolean expression</a:t>
            </a:r>
            <a:endParaRPr lang="en-SG" dirty="0"/>
          </a:p>
        </p:txBody>
      </p:sp>
      <p:pic>
        <p:nvPicPr>
          <p:cNvPr id="8" name="Picture 8" descr="NAND ANSI Labelled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939" y="4360199"/>
            <a:ext cx="3237213" cy="1348839"/>
          </a:xfrm>
          <a:prstGeom prst="rect">
            <a:avLst/>
          </a:prstGeom>
          <a:solidFill>
            <a:schemeClr val="tx1"/>
          </a:solidFill>
          <a:extLst/>
        </p:spPr>
      </p:pic>
      <p:sp>
        <p:nvSpPr>
          <p:cNvPr id="9" name="TextBox 8"/>
          <p:cNvSpPr txBox="1"/>
          <p:nvPr/>
        </p:nvSpPr>
        <p:spPr>
          <a:xfrm>
            <a:off x="1890647" y="3947587"/>
            <a:ext cx="196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NAND gate symbol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7679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Logics gates 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791455" y="1138843"/>
            <a:ext cx="1062366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NOR gate</a:t>
            </a:r>
          </a:p>
          <a:p>
            <a:r>
              <a:rPr lang="en-US" sz="2400" dirty="0" smtClean="0"/>
              <a:t>NOR </a:t>
            </a:r>
            <a:r>
              <a:rPr lang="en-US" sz="2400" dirty="0"/>
              <a:t>gates has minimum </a:t>
            </a:r>
            <a:r>
              <a:rPr lang="en-US" sz="2400" b="1" dirty="0">
                <a:solidFill>
                  <a:srgbClr val="C00000"/>
                </a:solidFill>
              </a:rPr>
              <a:t>two</a:t>
            </a:r>
            <a:r>
              <a:rPr lang="en-US" sz="2400" dirty="0"/>
              <a:t> inputs and </a:t>
            </a:r>
            <a:r>
              <a:rPr lang="en-US" sz="2400" b="1" dirty="0">
                <a:solidFill>
                  <a:srgbClr val="C00000"/>
                </a:solidFill>
              </a:rPr>
              <a:t>one</a:t>
            </a:r>
            <a:r>
              <a:rPr lang="en-US" sz="2400" dirty="0"/>
              <a:t> output. There is no limit to how many inputs </a:t>
            </a:r>
            <a:r>
              <a:rPr lang="en-US" sz="2400" dirty="0" smtClean="0"/>
              <a:t>a NOR </a:t>
            </a:r>
            <a:r>
              <a:rPr lang="en-US" sz="2400" dirty="0"/>
              <a:t>gate can have.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smtClean="0">
                <a:solidFill>
                  <a:srgbClr val="C00000"/>
                </a:solidFill>
              </a:rPr>
              <a:t>Either one </a:t>
            </a:r>
            <a:r>
              <a:rPr lang="en-US" sz="2400" dirty="0"/>
              <a:t>of the inputs need to be TRUE in order to output a FALSE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NOR </a:t>
            </a:r>
            <a:r>
              <a:rPr lang="en-US" sz="2400" dirty="0"/>
              <a:t>gates are </a:t>
            </a:r>
            <a:r>
              <a:rPr lang="en-US" sz="2400" dirty="0" smtClean="0"/>
              <a:t>OR </a:t>
            </a:r>
            <a:r>
              <a:rPr lang="en-US" sz="2400" dirty="0"/>
              <a:t>gates with a NOT gate connected to its output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151331"/>
              </p:ext>
            </p:extLst>
          </p:nvPr>
        </p:nvGraphicFramePr>
        <p:xfrm>
          <a:off x="5240799" y="4503074"/>
          <a:ext cx="277812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042">
                  <a:extLst>
                    <a:ext uri="{9D8B030D-6E8A-4147-A177-3AD203B41FA5}">
                      <a16:colId xmlns:a16="http://schemas.microsoft.com/office/drawing/2014/main" val="3883735646"/>
                    </a:ext>
                  </a:extLst>
                </a:gridCol>
                <a:gridCol w="926042">
                  <a:extLst>
                    <a:ext uri="{9D8B030D-6E8A-4147-A177-3AD203B41FA5}">
                      <a16:colId xmlns:a16="http://schemas.microsoft.com/office/drawing/2014/main" val="1521201636"/>
                    </a:ext>
                  </a:extLst>
                </a:gridCol>
                <a:gridCol w="926042">
                  <a:extLst>
                    <a:ext uri="{9D8B030D-6E8A-4147-A177-3AD203B41FA5}">
                      <a16:colId xmlns:a16="http://schemas.microsoft.com/office/drawing/2014/main" val="19003516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80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09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66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77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9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0936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 flipH="1">
                <a:off x="8954013" y="4782335"/>
                <a:ext cx="218275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en-SG" sz="36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954013" y="4782335"/>
                <a:ext cx="218275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544917" y="4114364"/>
            <a:ext cx="2188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 gate Truth Table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8459119" y="4318408"/>
            <a:ext cx="2956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 gate Boolean expression</a:t>
            </a:r>
            <a:endParaRPr lang="en-SG" dirty="0"/>
          </a:p>
        </p:txBody>
      </p:sp>
      <p:pic>
        <p:nvPicPr>
          <p:cNvPr id="8" name="Picture 10" descr="NOR ANSI Labelled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175" y="4585236"/>
            <a:ext cx="3045781" cy="1269076"/>
          </a:xfrm>
          <a:prstGeom prst="rect">
            <a:avLst/>
          </a:prstGeom>
          <a:solidFill>
            <a:schemeClr val="tx1"/>
          </a:solidFill>
          <a:extLst/>
        </p:spPr>
      </p:pic>
      <p:sp>
        <p:nvSpPr>
          <p:cNvPr id="9" name="TextBox 8"/>
          <p:cNvSpPr txBox="1"/>
          <p:nvPr/>
        </p:nvSpPr>
        <p:spPr>
          <a:xfrm>
            <a:off x="2021283" y="4114364"/>
            <a:ext cx="182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 gate symbol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6411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Logics gates 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791455" y="1138843"/>
            <a:ext cx="1062366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XOR gate</a:t>
            </a:r>
          </a:p>
          <a:p>
            <a:r>
              <a:rPr lang="en-US" sz="2400" dirty="0" smtClean="0"/>
              <a:t>XOR </a:t>
            </a:r>
            <a:r>
              <a:rPr lang="en-US" sz="2400" dirty="0"/>
              <a:t>gates has </a:t>
            </a:r>
            <a:r>
              <a:rPr lang="en-US" sz="2400" b="1" dirty="0" smtClean="0">
                <a:solidFill>
                  <a:srgbClr val="C00000"/>
                </a:solidFill>
              </a:rPr>
              <a:t>only </a:t>
            </a:r>
            <a:r>
              <a:rPr lang="en-US" sz="2400" b="1" dirty="0">
                <a:solidFill>
                  <a:srgbClr val="C00000"/>
                </a:solidFill>
              </a:rPr>
              <a:t>two </a:t>
            </a:r>
            <a:r>
              <a:rPr lang="en-US" sz="2400" dirty="0"/>
              <a:t>inputs and </a:t>
            </a:r>
            <a:r>
              <a:rPr lang="en-US" sz="2400" b="1" dirty="0">
                <a:solidFill>
                  <a:srgbClr val="C00000"/>
                </a:solidFill>
              </a:rPr>
              <a:t>one</a:t>
            </a:r>
            <a:r>
              <a:rPr lang="en-US" sz="2400" dirty="0"/>
              <a:t> output</a:t>
            </a:r>
            <a:r>
              <a:rPr lang="en-US" sz="2400" dirty="0" smtClean="0"/>
              <a:t>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Both </a:t>
            </a:r>
            <a:r>
              <a:rPr lang="en-US" sz="2400" dirty="0" smtClean="0"/>
              <a:t>inputs need to be on a </a:t>
            </a:r>
            <a:r>
              <a:rPr lang="en-US" sz="2400" b="1" dirty="0" smtClean="0">
                <a:solidFill>
                  <a:srgbClr val="C00000"/>
                </a:solidFill>
              </a:rPr>
              <a:t>different</a:t>
            </a:r>
            <a:r>
              <a:rPr lang="en-US" sz="2400" dirty="0" smtClean="0"/>
              <a:t> logic level in order to output a TRUE</a:t>
            </a:r>
            <a:br>
              <a:rPr lang="en-US" sz="2400" dirty="0" smtClean="0"/>
            </a:br>
            <a:endParaRPr lang="en-US" sz="2400" dirty="0" smtClean="0"/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275230"/>
              </p:ext>
            </p:extLst>
          </p:nvPr>
        </p:nvGraphicFramePr>
        <p:xfrm>
          <a:off x="5160313" y="4226849"/>
          <a:ext cx="277812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042">
                  <a:extLst>
                    <a:ext uri="{9D8B030D-6E8A-4147-A177-3AD203B41FA5}">
                      <a16:colId xmlns:a16="http://schemas.microsoft.com/office/drawing/2014/main" val="3883735646"/>
                    </a:ext>
                  </a:extLst>
                </a:gridCol>
                <a:gridCol w="926042">
                  <a:extLst>
                    <a:ext uri="{9D8B030D-6E8A-4147-A177-3AD203B41FA5}">
                      <a16:colId xmlns:a16="http://schemas.microsoft.com/office/drawing/2014/main" val="1521201636"/>
                    </a:ext>
                  </a:extLst>
                </a:gridCol>
                <a:gridCol w="926042">
                  <a:extLst>
                    <a:ext uri="{9D8B030D-6E8A-4147-A177-3AD203B41FA5}">
                      <a16:colId xmlns:a16="http://schemas.microsoft.com/office/drawing/2014/main" val="19003516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80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09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66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77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9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0936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 flipH="1">
                <a:off x="8873526" y="4506110"/>
                <a:ext cx="225167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SG" sz="36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873526" y="4506110"/>
                <a:ext cx="2251674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464431" y="3838139"/>
            <a:ext cx="215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XOR gate Truth Table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8378633" y="4042183"/>
            <a:ext cx="292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XOR gate Boolean expression</a:t>
            </a:r>
            <a:endParaRPr lang="en-S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271" y="4309011"/>
            <a:ext cx="3212004" cy="13524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40797" y="3594964"/>
            <a:ext cx="179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XOR gate symbol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270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Logics gates 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791455" y="1138843"/>
            <a:ext cx="1062366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XNOR gate</a:t>
            </a:r>
          </a:p>
          <a:p>
            <a:r>
              <a:rPr lang="en-US" sz="2400" dirty="0"/>
              <a:t>XOR gates has </a:t>
            </a:r>
            <a:r>
              <a:rPr lang="en-US" sz="2400" b="1" dirty="0">
                <a:solidFill>
                  <a:srgbClr val="C00000"/>
                </a:solidFill>
              </a:rPr>
              <a:t>only two </a:t>
            </a:r>
            <a:r>
              <a:rPr lang="en-US" sz="2400" dirty="0"/>
              <a:t>inputs and </a:t>
            </a:r>
            <a:r>
              <a:rPr lang="en-US" sz="2400" b="1" dirty="0">
                <a:solidFill>
                  <a:srgbClr val="C00000"/>
                </a:solidFill>
              </a:rPr>
              <a:t>one</a:t>
            </a:r>
            <a:r>
              <a:rPr lang="en-US" sz="2400" dirty="0"/>
              <a:t> output.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Both inputs need to be </a:t>
            </a:r>
            <a:r>
              <a:rPr lang="en-US" sz="2400" b="1" dirty="0" smtClean="0">
                <a:solidFill>
                  <a:srgbClr val="C00000"/>
                </a:solidFill>
              </a:rPr>
              <a:t>same</a:t>
            </a:r>
            <a:r>
              <a:rPr lang="en-US" sz="2400" dirty="0" smtClean="0"/>
              <a:t> </a:t>
            </a:r>
            <a:r>
              <a:rPr lang="en-US" sz="2400" dirty="0"/>
              <a:t>logic level in order to output a TRUE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592763"/>
              </p:ext>
            </p:extLst>
          </p:nvPr>
        </p:nvGraphicFramePr>
        <p:xfrm>
          <a:off x="5160313" y="4226849"/>
          <a:ext cx="277812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042">
                  <a:extLst>
                    <a:ext uri="{9D8B030D-6E8A-4147-A177-3AD203B41FA5}">
                      <a16:colId xmlns:a16="http://schemas.microsoft.com/office/drawing/2014/main" val="3883735646"/>
                    </a:ext>
                  </a:extLst>
                </a:gridCol>
                <a:gridCol w="926042">
                  <a:extLst>
                    <a:ext uri="{9D8B030D-6E8A-4147-A177-3AD203B41FA5}">
                      <a16:colId xmlns:a16="http://schemas.microsoft.com/office/drawing/2014/main" val="1521201636"/>
                    </a:ext>
                  </a:extLst>
                </a:gridCol>
                <a:gridCol w="926042">
                  <a:extLst>
                    <a:ext uri="{9D8B030D-6E8A-4147-A177-3AD203B41FA5}">
                      <a16:colId xmlns:a16="http://schemas.microsoft.com/office/drawing/2014/main" val="19003516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80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09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66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77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9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0936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 flipH="1">
                <a:off x="8873528" y="4506110"/>
                <a:ext cx="2251671" cy="5697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en-SG" sz="36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873528" y="4506110"/>
                <a:ext cx="2251671" cy="5697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464431" y="3838139"/>
            <a:ext cx="231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XNOR gate Truth Table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8378633" y="4042183"/>
            <a:ext cx="308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XNOR gate Boolean expression</a:t>
            </a:r>
            <a:endParaRPr lang="en-S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4226849"/>
            <a:ext cx="3117400" cy="14227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40797" y="3594964"/>
            <a:ext cx="195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XNOR gate symbol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5057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Logics gates 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88" y="1147762"/>
            <a:ext cx="114300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498D-A9A2-4FAA-B8C9-142C7BB4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61" y="2711147"/>
            <a:ext cx="9905998" cy="1478570"/>
          </a:xfrm>
        </p:spPr>
        <p:txBody>
          <a:bodyPr/>
          <a:lstStyle/>
          <a:p>
            <a:pPr algn="ctr"/>
            <a:r>
              <a:rPr lang="en-SG" b="1" dirty="0">
                <a:solidFill>
                  <a:srgbClr val="FFFF00"/>
                </a:solidFill>
              </a:rPr>
              <a:t> Implementing/simplifying logics </a:t>
            </a:r>
            <a:r>
              <a:rPr lang="en-SG" b="1" dirty="0" smtClean="0">
                <a:solidFill>
                  <a:srgbClr val="FFFF00"/>
                </a:solidFill>
              </a:rPr>
              <a:t>gates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5770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Binary 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342567" y="964276"/>
            <a:ext cx="604992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What is Binary?</a:t>
            </a:r>
            <a:endParaRPr lang="en-US" sz="36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In order for computers to perform any logical/arithmetic operation on numbers, it has to be converted</a:t>
            </a:r>
            <a:r>
              <a:rPr lang="en-US" sz="2400" dirty="0"/>
              <a:t> </a:t>
            </a:r>
            <a:r>
              <a:rPr lang="en-US" sz="2400" dirty="0" smtClean="0"/>
              <a:t>to Binary.</a:t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/>
              <a:t>Binary is a number system that has a radix (base) of 2. 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A binary digit is called a </a:t>
            </a:r>
            <a:r>
              <a:rPr lang="en-US" sz="2400" b="1" dirty="0" smtClean="0">
                <a:solidFill>
                  <a:srgbClr val="FF0000"/>
                </a:solidFill>
              </a:rPr>
              <a:t>bit </a:t>
            </a:r>
            <a:r>
              <a:rPr lang="en-US" sz="2400" dirty="0" smtClean="0"/>
              <a:t>and 8 bits is called a </a:t>
            </a:r>
            <a:r>
              <a:rPr lang="en-US" sz="2400" b="1" dirty="0" smtClean="0">
                <a:solidFill>
                  <a:srgbClr val="FF0000"/>
                </a:solidFill>
              </a:rPr>
              <a:t>byte</a:t>
            </a:r>
            <a:r>
              <a:rPr lang="en-US" sz="2400" dirty="0" smtClean="0"/>
              <a:t>.</a:t>
            </a: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In a binary number, the binary digit at the right end is called the </a:t>
            </a:r>
            <a:r>
              <a:rPr lang="en-US" sz="2400" b="1" dirty="0" smtClean="0">
                <a:solidFill>
                  <a:srgbClr val="FF0000"/>
                </a:solidFill>
              </a:rPr>
              <a:t>Least Significant bit </a:t>
            </a:r>
            <a:r>
              <a:rPr lang="en-US" sz="2400" dirty="0" smtClean="0"/>
              <a:t>(LSB) and the binary digit at the left end is called the </a:t>
            </a:r>
            <a:r>
              <a:rPr lang="en-US" sz="2400" b="1" dirty="0" smtClean="0">
                <a:solidFill>
                  <a:srgbClr val="FF0000"/>
                </a:solidFill>
              </a:rPr>
              <a:t>Most </a:t>
            </a:r>
            <a:r>
              <a:rPr lang="en-US" sz="2400" b="1" dirty="0">
                <a:solidFill>
                  <a:srgbClr val="FF0000"/>
                </a:solidFill>
              </a:rPr>
              <a:t>Significant bit </a:t>
            </a:r>
            <a:r>
              <a:rPr lang="en-US" sz="2400" dirty="0" smtClean="0"/>
              <a:t>(MSB</a:t>
            </a:r>
            <a:r>
              <a:rPr lang="en-US" sz="2400" dirty="0"/>
              <a:t>) </a:t>
            </a: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098" y="1938371"/>
            <a:ext cx="5076308" cy="380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6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Implementing Logics gate 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562623" y="1400175"/>
            <a:ext cx="60953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Logics gate </a:t>
            </a:r>
            <a:r>
              <a:rPr lang="en-US" sz="2800" b="1" dirty="0" smtClean="0">
                <a:solidFill>
                  <a:srgbClr val="C00000"/>
                </a:solidFill>
              </a:rPr>
              <a:t>cascaded together</a:t>
            </a:r>
            <a:r>
              <a:rPr lang="en-US" sz="2800" b="1" dirty="0" smtClean="0"/>
              <a:t> to create desire logics outcome</a:t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For example the picture shows an OR gate inputs are connected to the output of the NOT gate and </a:t>
            </a:r>
            <a:r>
              <a:rPr lang="en-US" sz="2800" b="1" dirty="0" err="1" smtClean="0"/>
              <a:t>AND</a:t>
            </a:r>
            <a:r>
              <a:rPr lang="en-US" sz="2800" b="1" dirty="0" smtClean="0"/>
              <a:t> gate.</a:t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Boolean expression for the circuit is  Z = A’ + BC</a:t>
            </a:r>
            <a:endParaRPr lang="en-SG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922" y="2219325"/>
            <a:ext cx="4571353" cy="2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0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Implementing Logics gate 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562623" y="1400175"/>
            <a:ext cx="10076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When given a Boolean expression. we need to know how to draw the logic circuits</a:t>
            </a:r>
            <a:endParaRPr lang="en-SG" sz="2800" b="1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2623" y="2542320"/>
            <a:ext cx="10076802" cy="389693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6751" y="2597417"/>
            <a:ext cx="3035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Example:1</a:t>
            </a:r>
            <a:br>
              <a:rPr lang="en-US" b="1" dirty="0" smtClean="0"/>
            </a:br>
            <a:r>
              <a:rPr lang="en-US" b="1" dirty="0" smtClean="0"/>
              <a:t>Implement the following logic</a:t>
            </a:r>
            <a:br>
              <a:rPr lang="en-US" b="1" dirty="0" smtClean="0"/>
            </a:br>
            <a:r>
              <a:rPr lang="en-US" b="1" dirty="0" smtClean="0"/>
              <a:t>Y = AB + C</a:t>
            </a:r>
            <a:endParaRPr lang="en-SG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530" y="3681441"/>
            <a:ext cx="6547671" cy="259712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" name="TextBox 7"/>
          <p:cNvSpPr txBox="1"/>
          <p:nvPr/>
        </p:nvSpPr>
        <p:spPr>
          <a:xfrm>
            <a:off x="3516598" y="3381621"/>
            <a:ext cx="84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Answer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7034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Implementing Logics gate 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543401" y="1478570"/>
            <a:ext cx="3035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Example:2</a:t>
            </a:r>
            <a:br>
              <a:rPr lang="en-US" b="1" dirty="0" smtClean="0"/>
            </a:br>
            <a:r>
              <a:rPr lang="en-US" b="1" dirty="0" smtClean="0"/>
              <a:t>Implement the following logic</a:t>
            </a:r>
            <a:endParaRPr lang="en-SG" b="1" dirty="0"/>
          </a:p>
        </p:txBody>
      </p:sp>
      <p:sp>
        <p:nvSpPr>
          <p:cNvPr id="10" name="Rectangle 9"/>
          <p:cNvSpPr/>
          <p:nvPr/>
        </p:nvSpPr>
        <p:spPr>
          <a:xfrm>
            <a:off x="7087076" y="1478569"/>
            <a:ext cx="31332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Example:3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Implement the following logic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04531" y="2149912"/>
                <a:ext cx="2113399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31" y="2149912"/>
                <a:ext cx="2113399" cy="370101"/>
              </a:xfrm>
              <a:prstGeom prst="rect">
                <a:avLst/>
              </a:prstGeom>
              <a:blipFill>
                <a:blip r:embed="rId2"/>
                <a:stretch>
                  <a:fillRect l="-2594" t="-3333" r="-4323" b="-3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087076" y="2103168"/>
                <a:ext cx="4208716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⊕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076" y="2103168"/>
                <a:ext cx="4208716" cy="416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19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Simplifying Logics gate 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2621" y="1400175"/>
                <a:ext cx="9829153" cy="3881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800" b="1" dirty="0" smtClean="0"/>
                  <a:t>A Logic gate designer need to learn how to simplify any Boolean expression so that he could save components and money</a:t>
                </a:r>
                <a:br>
                  <a:rPr lang="en-US" sz="2800" b="1" dirty="0" smtClean="0"/>
                </a:br>
                <a:r>
                  <a:rPr lang="en-US" sz="2800" b="1" dirty="0" smtClean="0"/>
                  <a:t/>
                </a:r>
                <a:br>
                  <a:rPr lang="en-US" sz="2800" b="1" dirty="0" smtClean="0"/>
                </a:br>
                <a:r>
                  <a:rPr lang="en-US" sz="2800" b="1" dirty="0" smtClean="0"/>
                  <a:t>The Boolean expression below</a:t>
                </a:r>
                <a:r>
                  <a:rPr lang="en-US" sz="2800" dirty="0" smtClean="0"/>
                  <a:t/>
                </a:r>
                <a:br>
                  <a:rPr lang="en-US" sz="2800" dirty="0" smtClean="0"/>
                </a:br>
                <a:r>
                  <a:rPr lang="en-US" sz="2800" dirty="0" smtClean="0"/>
                  <a:t/>
                </a:r>
                <a:br>
                  <a:rPr lang="en-US" sz="28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̿"/>
                          <m:ctrlP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𝐴𝐴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24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𝐻𝐼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sz="2400" dirty="0" smtClean="0"/>
              </a:p>
              <a:p>
                <a:r>
                  <a:rPr lang="en-US" sz="2800" dirty="0" smtClean="0"/>
                  <a:t/>
                </a:r>
                <a:br>
                  <a:rPr lang="en-US" sz="2800" dirty="0" smtClean="0"/>
                </a:br>
                <a:r>
                  <a:rPr lang="en-US" sz="2800" b="1" dirty="0"/>
                  <a:t>c</a:t>
                </a:r>
                <a:r>
                  <a:rPr lang="en-US" sz="2800" b="1" dirty="0" smtClean="0"/>
                  <a:t>an be simplified to</a:t>
                </a:r>
                <a:endParaRPr lang="en-US" sz="28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4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24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800" dirty="0" smtClean="0"/>
                  <a:t/>
                </a:r>
                <a:br>
                  <a:rPr lang="en-US" sz="2800" dirty="0" smtClean="0"/>
                </a:br>
                <a:endParaRPr lang="en-SG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21" y="1400175"/>
                <a:ext cx="9829153" cy="3881255"/>
              </a:xfrm>
              <a:prstGeom prst="rect">
                <a:avLst/>
              </a:prstGeom>
              <a:blipFill>
                <a:blip r:embed="rId2"/>
                <a:stretch>
                  <a:fillRect l="-1240" t="-1730" r="-1798" b="-14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44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598" y="1004173"/>
            <a:ext cx="6391275" cy="5740608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8" y="-219075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Simplifying logic gate 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47" y="1539791"/>
            <a:ext cx="6124575" cy="51093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47337" y="1074829"/>
            <a:ext cx="2315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Boolean Algebra rules</a:t>
            </a:r>
            <a:endParaRPr lang="en-SG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00410" y="1444161"/>
            <a:ext cx="2245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De Morgan's </a:t>
            </a:r>
            <a:r>
              <a:rPr lang="en-US" b="1" dirty="0">
                <a:solidFill>
                  <a:srgbClr val="FFFF00"/>
                </a:solidFill>
              </a:rPr>
              <a:t>theorem</a:t>
            </a:r>
            <a:endParaRPr lang="en-SG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522798" y="2869279"/>
                <a:ext cx="2220608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798" y="2869279"/>
                <a:ext cx="2220608" cy="4935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518759" y="2094587"/>
                <a:ext cx="2224647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759" y="2094587"/>
                <a:ext cx="2224647" cy="4935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8742859" y="4208070"/>
            <a:ext cx="175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XOR equivalent </a:t>
            </a:r>
            <a:endParaRPr lang="en-SG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951166" y="4688554"/>
                <a:ext cx="3359831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166" y="4688554"/>
                <a:ext cx="3359831" cy="4935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7701768" y="1004173"/>
            <a:ext cx="3643026" cy="2781300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7701768" y="4066567"/>
            <a:ext cx="3643026" cy="1334108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230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877321" y="2469092"/>
                <a:ext cx="5344796" cy="393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̿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𝑨𝑨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e>
                      </m:acc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𝑯𝑰</m:t>
                          </m:r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321" y="2469092"/>
                <a:ext cx="5344796" cy="3932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877321" y="3279152"/>
                <a:ext cx="4608185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𝑯𝑰</m:t>
                          </m:r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321" y="3279152"/>
                <a:ext cx="4608185" cy="369909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Simplifying Logics gate 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2621" y="990522"/>
                <a:ext cx="9829153" cy="947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b="1" dirty="0" smtClean="0">
                    <a:solidFill>
                      <a:prstClr val="white"/>
                    </a:solidFill>
                  </a:rPr>
                  <a:t>Example:1</a:t>
                </a:r>
                <a:r>
                  <a:rPr lang="en-US" b="1" dirty="0">
                    <a:solidFill>
                      <a:prstClr val="white"/>
                    </a:solidFill>
                  </a:rPr>
                  <a:t/>
                </a:r>
                <a:br>
                  <a:rPr lang="en-US" b="1" dirty="0">
                    <a:solidFill>
                      <a:prstClr val="white"/>
                    </a:solidFill>
                  </a:rPr>
                </a:br>
                <a:r>
                  <a:rPr lang="en-US" b="1" dirty="0">
                    <a:solidFill>
                      <a:prstClr val="white"/>
                    </a:solidFill>
                  </a:rPr>
                  <a:t>Simplify the following </a:t>
                </a:r>
                <a:r>
                  <a:rPr lang="en-US" b="1" dirty="0" smtClean="0">
                    <a:solidFill>
                      <a:prstClr val="white"/>
                    </a:solidFill>
                  </a:rPr>
                  <a:t>logic</a:t>
                </a:r>
                <a:endParaRPr lang="en-SG" b="1" dirty="0" smtClean="0">
                  <a:solidFill>
                    <a:prstClr val="white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̿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𝑨𝑨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e>
                      </m:acc>
                      <m:d>
                        <m:d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𝑯𝑰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21" y="990522"/>
                <a:ext cx="9829153" cy="947247"/>
              </a:xfrm>
              <a:prstGeom prst="rect">
                <a:avLst/>
              </a:prstGeom>
              <a:blipFill>
                <a:blip r:embed="rId4"/>
                <a:stretch>
                  <a:fillRect l="-496" t="-320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4385137" y="2374133"/>
            <a:ext cx="396413" cy="488208"/>
          </a:xfrm>
          <a:prstGeom prst="straightConnector1">
            <a:avLst/>
          </a:prstGeom>
          <a:ln w="25400">
            <a:solidFill>
              <a:srgbClr val="FFFF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05350" y="2070126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AA</a:t>
            </a:r>
            <a:endParaRPr lang="en-SG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274598" y="2425756"/>
            <a:ext cx="976570" cy="484267"/>
          </a:xfrm>
          <a:prstGeom prst="straightConnector1">
            <a:avLst/>
          </a:prstGeom>
          <a:ln w="25400">
            <a:solidFill>
              <a:srgbClr val="FFFF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94764" y="214904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SG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705628" y="2165330"/>
            <a:ext cx="540120" cy="148299"/>
          </a:xfrm>
          <a:prstGeom prst="straightConnector1">
            <a:avLst/>
          </a:prstGeom>
          <a:ln w="25400">
            <a:solidFill>
              <a:srgbClr val="FFFF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96192" y="196073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SG" dirty="0"/>
          </a:p>
        </p:txBody>
      </p:sp>
      <p:sp>
        <p:nvSpPr>
          <p:cNvPr id="16" name="TextBox 15"/>
          <p:cNvSpPr txBox="1"/>
          <p:nvPr/>
        </p:nvSpPr>
        <p:spPr>
          <a:xfrm>
            <a:off x="8063391" y="2180296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SG" dirty="0"/>
          </a:p>
        </p:txBody>
      </p:sp>
      <p:cxnSp>
        <p:nvCxnSpPr>
          <p:cNvPr id="18" name="Straight Arrow Connector 17"/>
          <p:cNvCxnSpPr>
            <a:endCxn id="11" idx="3"/>
          </p:cNvCxnSpPr>
          <p:nvPr/>
        </p:nvCxnSpPr>
        <p:spPr>
          <a:xfrm flipV="1">
            <a:off x="7034777" y="3464107"/>
            <a:ext cx="1450729" cy="44784"/>
          </a:xfrm>
          <a:prstGeom prst="straightConnector1">
            <a:avLst/>
          </a:prstGeom>
          <a:ln w="25400">
            <a:solidFill>
              <a:srgbClr val="FFFF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479545" y="329257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SG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795667" y="2472062"/>
            <a:ext cx="388600" cy="314303"/>
          </a:xfrm>
          <a:prstGeom prst="straightConnector1">
            <a:avLst/>
          </a:prstGeom>
          <a:ln w="25400">
            <a:solidFill>
              <a:srgbClr val="FFFF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853386" y="4102607"/>
                <a:ext cx="3044423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386" y="4102607"/>
                <a:ext cx="3044423" cy="369909"/>
              </a:xfrm>
              <a:prstGeom prst="rect">
                <a:avLst/>
              </a:prstGeom>
              <a:blipFill>
                <a:blip r:embed="rId5"/>
                <a:stretch>
                  <a:fillRect r="-3200" b="-131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878175" y="3732439"/>
                <a:ext cx="3097323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175" y="3732439"/>
                <a:ext cx="3097323" cy="369909"/>
              </a:xfrm>
              <a:prstGeom prst="rect">
                <a:avLst/>
              </a:prstGeom>
              <a:blipFill>
                <a:blip r:embed="rId6"/>
                <a:stretch>
                  <a:fillRect r="-413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836045" y="4616498"/>
                <a:ext cx="3044423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045" y="4616498"/>
                <a:ext cx="3044423" cy="369909"/>
              </a:xfrm>
              <a:prstGeom prst="rect">
                <a:avLst/>
              </a:prstGeom>
              <a:blipFill>
                <a:blip r:embed="rId7"/>
                <a:stretch>
                  <a:fillRect r="-3200" b="-1475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endCxn id="34" idx="0"/>
          </p:cNvCxnSpPr>
          <p:nvPr/>
        </p:nvCxnSpPr>
        <p:spPr>
          <a:xfrm flipV="1">
            <a:off x="4783881" y="4616498"/>
            <a:ext cx="574376" cy="423695"/>
          </a:xfrm>
          <a:prstGeom prst="straightConnector1">
            <a:avLst/>
          </a:prstGeom>
          <a:ln w="25400">
            <a:solidFill>
              <a:srgbClr val="FFFF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74598" y="43598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3863120" y="2945719"/>
                <a:ext cx="4608185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𝑯𝑰</m:t>
                          </m:r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120" y="2945719"/>
                <a:ext cx="4608185" cy="369909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3863120" y="5065330"/>
                <a:ext cx="2521844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120" y="5065330"/>
                <a:ext cx="2521844" cy="369909"/>
              </a:xfrm>
              <a:prstGeom prst="rect">
                <a:avLst/>
              </a:prstGeom>
              <a:blipFill>
                <a:blip r:embed="rId9"/>
                <a:stretch>
                  <a:fillRect r="-5085" b="-131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863120" y="5394266"/>
                <a:ext cx="2185214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120" y="5394266"/>
                <a:ext cx="2185214" cy="369909"/>
              </a:xfrm>
              <a:prstGeom prst="rect">
                <a:avLst/>
              </a:prstGeom>
              <a:blipFill>
                <a:blip r:embed="rId10"/>
                <a:stretch>
                  <a:fillRect r="-586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883081" y="5764175"/>
                <a:ext cx="2185214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081" y="5764175"/>
                <a:ext cx="2185214" cy="369909"/>
              </a:xfrm>
              <a:prstGeom prst="rect">
                <a:avLst/>
              </a:prstGeom>
              <a:blipFill>
                <a:blip r:embed="rId11"/>
                <a:stretch>
                  <a:fillRect r="-586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V="1">
            <a:off x="4975688" y="5856219"/>
            <a:ext cx="1409276" cy="115303"/>
          </a:xfrm>
          <a:prstGeom prst="straightConnector1">
            <a:avLst/>
          </a:prstGeom>
          <a:ln w="25400">
            <a:solidFill>
              <a:srgbClr val="FFFF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384964" y="5718446"/>
                <a:ext cx="7162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964" y="5718446"/>
                <a:ext cx="716286" cy="276999"/>
              </a:xfrm>
              <a:prstGeom prst="rect">
                <a:avLst/>
              </a:prstGeom>
              <a:blipFill>
                <a:blip r:embed="rId12"/>
                <a:stretch>
                  <a:fillRect l="-5932" r="-5932" b="-2391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3903042" y="6109295"/>
                <a:ext cx="1923925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042" y="6109295"/>
                <a:ext cx="1923925" cy="369909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54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Simplifying logic gate 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92362" y="1798677"/>
                <a:ext cx="23403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SG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𝑩𝑪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𝑨𝑩𝑪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62" y="1798677"/>
                <a:ext cx="2340384" cy="276999"/>
              </a:xfrm>
              <a:prstGeom prst="rect">
                <a:avLst/>
              </a:prstGeom>
              <a:blipFill>
                <a:blip r:embed="rId2"/>
                <a:stretch>
                  <a:fillRect l="-1828" t="-2222" r="-7572" b="-288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92362" y="1162645"/>
            <a:ext cx="2814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Example:2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Simplify the following logic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283662" y="1964055"/>
                <a:ext cx="3135024" cy="335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  <m:acc>
                                <m:accPr>
                                  <m:chr m:val="̅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acc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acc>
                            </m:e>
                          </m:acc>
                        </m:e>
                      </m:d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662" y="1964055"/>
                <a:ext cx="3135024" cy="335605"/>
              </a:xfrm>
              <a:prstGeom prst="rect">
                <a:avLst/>
              </a:prstGeom>
              <a:blipFill>
                <a:blip r:embed="rId3"/>
                <a:stretch>
                  <a:fillRect l="-1362" r="-8366" b="-36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182843" y="1310483"/>
            <a:ext cx="2814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Example:3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Simplify the following logic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52864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498D-A9A2-4FAA-B8C9-142C7BB4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61" y="2711147"/>
            <a:ext cx="9905998" cy="1478570"/>
          </a:xfrm>
        </p:spPr>
        <p:txBody>
          <a:bodyPr/>
          <a:lstStyle/>
          <a:p>
            <a:pPr algn="ctr"/>
            <a:r>
              <a:rPr lang="en-SG" b="1" dirty="0">
                <a:solidFill>
                  <a:srgbClr val="FFFF00"/>
                </a:solidFill>
              </a:rPr>
              <a:t> </a:t>
            </a:r>
            <a:r>
              <a:rPr lang="en-SG" b="1" dirty="0" smtClean="0">
                <a:solidFill>
                  <a:srgbClr val="FFFF00"/>
                </a:solidFill>
              </a:rPr>
              <a:t>Sum-Over-Product (SOP) , Product-Over-Sum (POS) and K-Map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3377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Sum-Over-Product (SOP)  </a:t>
            </a:r>
            <a:r>
              <a:rPr lang="en-US" dirty="0" smtClean="0"/>
              <a:t>and Product-Over-Sum </a:t>
            </a:r>
            <a:r>
              <a:rPr lang="en-US" dirty="0"/>
              <a:t>(POS)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901912" y="1676995"/>
            <a:ext cx="92517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Sum-Over-Product (SOP), Product-Over-Sum (POS) and K-map are 3 methods we can use to implement a Boolean expression from a </a:t>
            </a:r>
            <a:r>
              <a:rPr lang="en-US" sz="2400" b="1" dirty="0"/>
              <a:t>t</a:t>
            </a:r>
            <a:r>
              <a:rPr lang="en-US" sz="2400" b="1" dirty="0" smtClean="0"/>
              <a:t>ruth table</a:t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Both SOP and POS’s Boolean expression are not in its simplest form.</a:t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SOP, POS and K-map can be use to implement a Boolean expression for any number of inputs correspond to one output</a:t>
            </a:r>
          </a:p>
        </p:txBody>
      </p:sp>
    </p:spTree>
    <p:extLst>
      <p:ext uri="{BB962C8B-B14F-4D97-AF65-F5344CB8AC3E}">
        <p14:creationId xmlns:p14="http://schemas.microsoft.com/office/powerpoint/2010/main" val="56743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7700" y="1478570"/>
            <a:ext cx="10408588" cy="50174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Sum-Over-Product (SOP)  </a:t>
            </a:r>
            <a:r>
              <a:rPr lang="en-US" dirty="0" smtClean="0"/>
              <a:t>and Product-Over-Sum </a:t>
            </a:r>
            <a:r>
              <a:rPr lang="en-US" dirty="0"/>
              <a:t>(POS)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901911" y="1676995"/>
            <a:ext cx="97279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prstClr val="white"/>
                </a:solidFill>
              </a:rPr>
              <a:t>Example:1</a:t>
            </a:r>
            <a:br>
              <a:rPr lang="en-US" b="1" dirty="0">
                <a:solidFill>
                  <a:prstClr val="white"/>
                </a:solidFill>
              </a:rPr>
            </a:br>
            <a:r>
              <a:rPr lang="en-US" b="1" dirty="0" smtClean="0">
                <a:solidFill>
                  <a:prstClr val="white"/>
                </a:solidFill>
              </a:rPr>
              <a:t>Write the Boolean Expression of the following truth table using Sum-Over-Product (SOP) and Product-Over-Sum (POS)</a:t>
            </a:r>
            <a:endParaRPr lang="en-SG" b="1" dirty="0">
              <a:solidFill>
                <a:prstClr val="white"/>
              </a:solidFill>
            </a:endParaRPr>
          </a:p>
          <a:p>
            <a:endParaRPr lang="en-US" sz="2400" b="1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51947"/>
              </p:ext>
            </p:extLst>
          </p:nvPr>
        </p:nvGraphicFramePr>
        <p:xfrm>
          <a:off x="978106" y="2567233"/>
          <a:ext cx="347959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899">
                  <a:extLst>
                    <a:ext uri="{9D8B030D-6E8A-4147-A177-3AD203B41FA5}">
                      <a16:colId xmlns:a16="http://schemas.microsoft.com/office/drawing/2014/main" val="1219713533"/>
                    </a:ext>
                  </a:extLst>
                </a:gridCol>
                <a:gridCol w="869899">
                  <a:extLst>
                    <a:ext uri="{9D8B030D-6E8A-4147-A177-3AD203B41FA5}">
                      <a16:colId xmlns:a16="http://schemas.microsoft.com/office/drawing/2014/main" val="2827647151"/>
                    </a:ext>
                  </a:extLst>
                </a:gridCol>
                <a:gridCol w="869899">
                  <a:extLst>
                    <a:ext uri="{9D8B030D-6E8A-4147-A177-3AD203B41FA5}">
                      <a16:colId xmlns:a16="http://schemas.microsoft.com/office/drawing/2014/main" val="1982170090"/>
                    </a:ext>
                  </a:extLst>
                </a:gridCol>
                <a:gridCol w="869899">
                  <a:extLst>
                    <a:ext uri="{9D8B030D-6E8A-4147-A177-3AD203B41FA5}">
                      <a16:colId xmlns:a16="http://schemas.microsoft.com/office/drawing/2014/main" val="235523077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Inputs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04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31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47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51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792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8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045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6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3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54596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78754" y="3387184"/>
                <a:ext cx="3135962" cy="6469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acc>
                        <m:accPr>
                          <m:chr m:val="̅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𝑨𝑩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𝑨𝑩𝑪</m:t>
                      </m:r>
                    </m:oMath>
                  </m:oMathPara>
                </a14:m>
                <a:endParaRPr lang="en-SG" b="1" dirty="0"/>
              </a:p>
              <a:p>
                <a:endParaRPr lang="en-SG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754" y="3387184"/>
                <a:ext cx="3135962" cy="646908"/>
              </a:xfrm>
              <a:prstGeom prst="rect">
                <a:avLst/>
              </a:prstGeom>
              <a:blipFill>
                <a:blip r:embed="rId2"/>
                <a:stretch>
                  <a:fillRect l="-2140" t="-1887" r="-214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12079" y="4319292"/>
                <a:ext cx="5361748" cy="6469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)(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b="1" dirty="0"/>
              </a:p>
              <a:p>
                <a:endParaRPr lang="en-SG" sz="24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079" y="4319292"/>
                <a:ext cx="5361748" cy="646908"/>
              </a:xfrm>
              <a:prstGeom prst="rect">
                <a:avLst/>
              </a:prstGeom>
              <a:blipFill>
                <a:blip r:embed="rId3"/>
                <a:stretch>
                  <a:fillRect l="-341" t="-1887" r="-48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4912079" y="2929054"/>
            <a:ext cx="108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</a:rPr>
              <a:t>Answers: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6695491" y="3624173"/>
            <a:ext cx="1496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</a:rPr>
              <a:t>(SOP answer)</a:t>
            </a:r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8826268" y="4592756"/>
            <a:ext cx="1496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</a:rPr>
              <a:t>(POS answer)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4748213" y="5593014"/>
            <a:ext cx="60055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</a:rPr>
              <a:t>*NOTE</a:t>
            </a:r>
            <a:br>
              <a:rPr lang="en-US" sz="1400" b="1" dirty="0" smtClean="0">
                <a:solidFill>
                  <a:srgbClr val="FFC000"/>
                </a:solidFill>
              </a:rPr>
            </a:br>
            <a:r>
              <a:rPr lang="en-US" sz="1400" b="1" dirty="0" smtClean="0">
                <a:solidFill>
                  <a:srgbClr val="FFC000"/>
                </a:solidFill>
              </a:rPr>
              <a:t>Although we get a Boolean expression using SOP and POS but it is not in is simplest form. We still can simply it further.</a:t>
            </a:r>
            <a:endParaRPr lang="en-SG" sz="1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73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Binary 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214146" y="1184276"/>
            <a:ext cx="521406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Decimal number system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- In the decimal number system, each </a:t>
            </a:r>
            <a:r>
              <a:rPr lang="en-US" sz="2000" b="1" dirty="0">
                <a:solidFill>
                  <a:srgbClr val="FFFF00"/>
                </a:solidFill>
              </a:rPr>
              <a:t>D</a:t>
            </a:r>
            <a:r>
              <a:rPr lang="en-US" sz="2000" b="1" dirty="0" smtClean="0">
                <a:solidFill>
                  <a:srgbClr val="FFFF00"/>
                </a:solidFill>
              </a:rPr>
              <a:t>igit (D)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smtClean="0"/>
              <a:t>has a </a:t>
            </a:r>
            <a:r>
              <a:rPr lang="en-US" sz="2000" b="1" dirty="0" smtClean="0">
                <a:solidFill>
                  <a:srgbClr val="FFFF00"/>
                </a:solidFill>
              </a:rPr>
              <a:t>position value (PV) </a:t>
            </a:r>
            <a:r>
              <a:rPr lang="en-US" sz="2000" dirty="0" smtClean="0"/>
              <a:t>of 10</a:t>
            </a:r>
            <a:r>
              <a:rPr lang="en-US" sz="2000" baseline="30000" dirty="0" smtClean="0"/>
              <a:t>n</a:t>
            </a:r>
            <a:r>
              <a:rPr lang="en-US" sz="2000" dirty="0" smtClean="0"/>
              <a:t> where n is the position number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- Each </a:t>
            </a:r>
            <a:r>
              <a:rPr lang="en-US" sz="2000" b="1" dirty="0" smtClean="0">
                <a:solidFill>
                  <a:srgbClr val="FFFF00"/>
                </a:solidFill>
              </a:rPr>
              <a:t>Digit (D) </a:t>
            </a:r>
            <a:r>
              <a:rPr lang="en-US" sz="2000" dirty="0" smtClean="0"/>
              <a:t>has 10 symbols </a:t>
            </a:r>
            <a:br>
              <a:rPr lang="en-US" sz="2000" dirty="0" smtClean="0"/>
            </a:br>
            <a:r>
              <a:rPr lang="en-US" sz="2000" dirty="0" smtClean="0"/>
              <a:t>(0, 1, 2, 3, 4, 5, 6, 7, 8, 9)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- The Digit at the right end has a position number of 0. It is called the “ones place”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- The </a:t>
            </a:r>
            <a:r>
              <a:rPr lang="en-US" sz="2000" b="1" dirty="0" smtClean="0">
                <a:solidFill>
                  <a:srgbClr val="FFFF00"/>
                </a:solidFill>
              </a:rPr>
              <a:t>Value of Digit (VD) </a:t>
            </a:r>
            <a:r>
              <a:rPr lang="en-US" sz="2000" dirty="0" smtClean="0"/>
              <a:t>is equal to </a:t>
            </a:r>
            <a:r>
              <a:rPr lang="en-US" sz="2000" b="1" dirty="0" smtClean="0">
                <a:solidFill>
                  <a:srgbClr val="FFFF00"/>
                </a:solidFill>
              </a:rPr>
              <a:t>Position Value (PV) </a:t>
            </a:r>
            <a:r>
              <a:rPr lang="en-US" sz="2000" dirty="0" smtClean="0"/>
              <a:t>multiply by the </a:t>
            </a:r>
            <a:r>
              <a:rPr lang="en-US" sz="2000" b="1" dirty="0" smtClean="0">
                <a:solidFill>
                  <a:srgbClr val="FFFF00"/>
                </a:solidFill>
              </a:rPr>
              <a:t>Digit (D)</a:t>
            </a:r>
            <a:br>
              <a:rPr lang="en-US" sz="2000" b="1" dirty="0" smtClean="0">
                <a:solidFill>
                  <a:srgbClr val="FFFF00"/>
                </a:solidFill>
              </a:rPr>
            </a:br>
            <a:r>
              <a:rPr lang="en-US" sz="2000" b="1" dirty="0" smtClean="0"/>
              <a:t>VD = PV x D</a:t>
            </a:r>
            <a:endParaRPr lang="en-SG" b="1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211" y="1306855"/>
            <a:ext cx="6574628" cy="38636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75314" y="5293095"/>
            <a:ext cx="53078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Example: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4057 = VD</a:t>
            </a:r>
            <a:r>
              <a:rPr lang="en-US" b="1" baseline="-25000" dirty="0" smtClean="0"/>
              <a:t>3</a:t>
            </a:r>
            <a:r>
              <a:rPr lang="en-US" b="1" dirty="0" smtClean="0"/>
              <a:t> + VD</a:t>
            </a:r>
            <a:r>
              <a:rPr lang="en-US" b="1" baseline="-25000" dirty="0" smtClean="0"/>
              <a:t>2</a:t>
            </a:r>
            <a:r>
              <a:rPr lang="en-US" b="1" dirty="0" smtClean="0"/>
              <a:t> + VD</a:t>
            </a:r>
            <a:r>
              <a:rPr lang="en-US" b="1" baseline="-25000" dirty="0" smtClean="0"/>
              <a:t>1</a:t>
            </a:r>
            <a:r>
              <a:rPr lang="en-US" b="1" dirty="0" smtClean="0"/>
              <a:t> + VD</a:t>
            </a:r>
            <a:r>
              <a:rPr lang="en-US" b="1" baseline="-25000" dirty="0" smtClean="0"/>
              <a:t>0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4057 = (D x PV)</a:t>
            </a:r>
            <a:r>
              <a:rPr lang="en-US" b="1" baseline="-25000" dirty="0" smtClean="0"/>
              <a:t>3</a:t>
            </a:r>
            <a:r>
              <a:rPr lang="en-US" b="1" dirty="0" smtClean="0"/>
              <a:t> + (</a:t>
            </a:r>
            <a:r>
              <a:rPr lang="en-US" b="1" dirty="0"/>
              <a:t>D x </a:t>
            </a:r>
            <a:r>
              <a:rPr lang="en-US" b="1" dirty="0" smtClean="0"/>
              <a:t>PV)</a:t>
            </a:r>
            <a:r>
              <a:rPr lang="en-US" b="1" baseline="-25000" dirty="0" smtClean="0"/>
              <a:t>2</a:t>
            </a:r>
            <a:r>
              <a:rPr lang="en-US" b="1" dirty="0" smtClean="0"/>
              <a:t> + (</a:t>
            </a:r>
            <a:r>
              <a:rPr lang="en-US" b="1" dirty="0"/>
              <a:t>D x </a:t>
            </a:r>
            <a:r>
              <a:rPr lang="en-US" b="1" dirty="0" smtClean="0"/>
              <a:t>PV)</a:t>
            </a:r>
            <a:r>
              <a:rPr lang="en-US" b="1" baseline="-25000" dirty="0" smtClean="0"/>
              <a:t>1</a:t>
            </a:r>
            <a:r>
              <a:rPr lang="en-US" b="1" dirty="0" smtClean="0"/>
              <a:t> + (</a:t>
            </a:r>
            <a:r>
              <a:rPr lang="en-US" b="1" dirty="0"/>
              <a:t>D x </a:t>
            </a:r>
            <a:r>
              <a:rPr lang="en-US" b="1" dirty="0" smtClean="0"/>
              <a:t>PV)</a:t>
            </a:r>
            <a:r>
              <a:rPr lang="en-US" b="1" baseline="-25000" dirty="0" smtClean="0"/>
              <a:t>0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4057 </a:t>
            </a:r>
            <a:r>
              <a:rPr lang="en-US" b="1" dirty="0"/>
              <a:t>= (4 x 10</a:t>
            </a:r>
            <a:r>
              <a:rPr lang="en-US" b="1" baseline="30000" dirty="0"/>
              <a:t>3</a:t>
            </a:r>
            <a:r>
              <a:rPr lang="en-US" b="1" dirty="0"/>
              <a:t>) + </a:t>
            </a:r>
            <a:r>
              <a:rPr lang="en-US" b="1" dirty="0" smtClean="0"/>
              <a:t>(0 </a:t>
            </a:r>
            <a:r>
              <a:rPr lang="en-US" b="1" dirty="0"/>
              <a:t>x </a:t>
            </a:r>
            <a:r>
              <a:rPr lang="en-US" b="1" dirty="0" smtClean="0"/>
              <a:t>10</a:t>
            </a:r>
            <a:r>
              <a:rPr lang="en-US" b="1" baseline="30000" dirty="0" smtClean="0"/>
              <a:t>2</a:t>
            </a:r>
            <a:r>
              <a:rPr lang="en-US" b="1" dirty="0" smtClean="0"/>
              <a:t>) </a:t>
            </a:r>
            <a:r>
              <a:rPr lang="en-US" b="1" dirty="0"/>
              <a:t>+ </a:t>
            </a:r>
            <a:r>
              <a:rPr lang="en-US" b="1" dirty="0" smtClean="0"/>
              <a:t>(5 </a:t>
            </a:r>
            <a:r>
              <a:rPr lang="en-US" b="1" dirty="0"/>
              <a:t>x </a:t>
            </a:r>
            <a:r>
              <a:rPr lang="en-US" b="1" dirty="0" smtClean="0"/>
              <a:t>10</a:t>
            </a:r>
            <a:r>
              <a:rPr lang="en-US" b="1" baseline="30000" dirty="0" smtClean="0"/>
              <a:t>1</a:t>
            </a:r>
            <a:r>
              <a:rPr lang="en-US" b="1" dirty="0" smtClean="0"/>
              <a:t>) </a:t>
            </a:r>
            <a:r>
              <a:rPr lang="en-US" b="1" dirty="0"/>
              <a:t>+ </a:t>
            </a:r>
            <a:r>
              <a:rPr lang="en-US" b="1" dirty="0" smtClean="0"/>
              <a:t>(7 </a:t>
            </a:r>
            <a:r>
              <a:rPr lang="en-US" b="1" dirty="0"/>
              <a:t>x </a:t>
            </a:r>
            <a:r>
              <a:rPr lang="en-US" b="1" dirty="0" smtClean="0"/>
              <a:t>10</a:t>
            </a:r>
            <a:r>
              <a:rPr lang="en-US" b="1" baseline="30000" dirty="0" smtClean="0"/>
              <a:t>0</a:t>
            </a:r>
            <a:r>
              <a:rPr lang="en-US" b="1" dirty="0" smtClean="0"/>
              <a:t>)</a:t>
            </a:r>
            <a:br>
              <a:rPr lang="en-US" b="1" dirty="0" smtClean="0"/>
            </a:br>
            <a:r>
              <a:rPr lang="en-US" b="1" dirty="0" smtClean="0"/>
              <a:t>4057 = 4057</a:t>
            </a:r>
            <a:r>
              <a:rPr lang="en-US" dirty="0"/>
              <a:t/>
            </a:r>
            <a:br>
              <a:rPr lang="en-US" dirty="0"/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9760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Sum-Over-Product (SOP)  </a:t>
            </a:r>
            <a:r>
              <a:rPr lang="en-US" dirty="0" smtClean="0"/>
              <a:t>and Product-Over-Sum </a:t>
            </a:r>
            <a:r>
              <a:rPr lang="en-US" dirty="0"/>
              <a:t>(POS)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702422" y="2191374"/>
            <a:ext cx="51083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SOP, we look at the inputs state that correspond to a </a:t>
            </a:r>
            <a:r>
              <a:rPr lang="en-US" sz="2400" b="1" dirty="0" smtClean="0">
                <a:solidFill>
                  <a:srgbClr val="C00000"/>
                </a:solidFill>
              </a:rPr>
              <a:t>logic HIGH </a:t>
            </a:r>
            <a:r>
              <a:rPr lang="en-US" sz="2400" dirty="0" smtClean="0"/>
              <a:t>output and </a:t>
            </a:r>
            <a:r>
              <a:rPr lang="en-US" sz="2400" dirty="0" err="1" smtClean="0"/>
              <a:t>AND</a:t>
            </a:r>
            <a:r>
              <a:rPr lang="en-US" sz="2400" dirty="0" smtClean="0"/>
              <a:t> them together.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For those inputs that are </a:t>
            </a:r>
            <a:r>
              <a:rPr lang="en-US" sz="2400" b="1" dirty="0" smtClean="0">
                <a:solidFill>
                  <a:srgbClr val="C00000"/>
                </a:solidFill>
              </a:rPr>
              <a:t>logic LOW</a:t>
            </a:r>
            <a:r>
              <a:rPr lang="en-US" sz="2400" dirty="0" smtClean="0"/>
              <a:t>, we will </a:t>
            </a:r>
            <a:r>
              <a:rPr lang="en-US" sz="2400" b="1" dirty="0" smtClean="0">
                <a:solidFill>
                  <a:srgbClr val="C00000"/>
                </a:solidFill>
              </a:rPr>
              <a:t>invert</a:t>
            </a:r>
            <a:r>
              <a:rPr lang="en-US" sz="2400" dirty="0" smtClean="0"/>
              <a:t> them before we AND them</a:t>
            </a:r>
          </a:p>
          <a:p>
            <a:endParaRPr lang="en-US" sz="2400" dirty="0"/>
          </a:p>
          <a:p>
            <a:r>
              <a:rPr lang="en-US" sz="2400" dirty="0" smtClean="0"/>
              <a:t>To get the Boolean expression, we OR those AND expression together as shown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594889"/>
              </p:ext>
            </p:extLst>
          </p:nvPr>
        </p:nvGraphicFramePr>
        <p:xfrm>
          <a:off x="6235906" y="1631175"/>
          <a:ext cx="347959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899">
                  <a:extLst>
                    <a:ext uri="{9D8B030D-6E8A-4147-A177-3AD203B41FA5}">
                      <a16:colId xmlns:a16="http://schemas.microsoft.com/office/drawing/2014/main" val="1219713533"/>
                    </a:ext>
                  </a:extLst>
                </a:gridCol>
                <a:gridCol w="869899">
                  <a:extLst>
                    <a:ext uri="{9D8B030D-6E8A-4147-A177-3AD203B41FA5}">
                      <a16:colId xmlns:a16="http://schemas.microsoft.com/office/drawing/2014/main" val="2827647151"/>
                    </a:ext>
                  </a:extLst>
                </a:gridCol>
                <a:gridCol w="869899">
                  <a:extLst>
                    <a:ext uri="{9D8B030D-6E8A-4147-A177-3AD203B41FA5}">
                      <a16:colId xmlns:a16="http://schemas.microsoft.com/office/drawing/2014/main" val="1982170090"/>
                    </a:ext>
                  </a:extLst>
                </a:gridCol>
                <a:gridCol w="869899">
                  <a:extLst>
                    <a:ext uri="{9D8B030D-6E8A-4147-A177-3AD203B41FA5}">
                      <a16:colId xmlns:a16="http://schemas.microsoft.com/office/drawing/2014/main" val="235523077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Inputs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04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31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47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51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792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8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045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6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3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545964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6235906" y="3121592"/>
            <a:ext cx="2697812" cy="3958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Oval 5"/>
          <p:cNvSpPr/>
          <p:nvPr/>
        </p:nvSpPr>
        <p:spPr>
          <a:xfrm>
            <a:off x="6235174" y="3834713"/>
            <a:ext cx="2697812" cy="3958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/>
          <p:cNvSpPr/>
          <p:nvPr/>
        </p:nvSpPr>
        <p:spPr>
          <a:xfrm>
            <a:off x="6235174" y="4566049"/>
            <a:ext cx="2697812" cy="3958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/>
          <p:cNvSpPr/>
          <p:nvPr/>
        </p:nvSpPr>
        <p:spPr>
          <a:xfrm>
            <a:off x="6172512" y="4958165"/>
            <a:ext cx="2697812" cy="3958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725651" y="2743936"/>
            <a:ext cx="2202799" cy="414147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792326" y="3485387"/>
            <a:ext cx="2202799" cy="414147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7" idx="1"/>
          </p:cNvCxnSpPr>
          <p:nvPr/>
        </p:nvCxnSpPr>
        <p:spPr>
          <a:xfrm flipV="1">
            <a:off x="8677496" y="4180799"/>
            <a:ext cx="2346823" cy="47839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8" idx="2"/>
          </p:cNvCxnSpPr>
          <p:nvPr/>
        </p:nvCxnSpPr>
        <p:spPr>
          <a:xfrm flipH="1">
            <a:off x="11440853" y="4898387"/>
            <a:ext cx="251903" cy="1354845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995125" y="2532864"/>
                <a:ext cx="700513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𝑩</m:t>
                      </m:r>
                      <m:acc>
                        <m:accPr>
                          <m:chr m:val="̅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5125" y="2532864"/>
                <a:ext cx="700513" cy="370101"/>
              </a:xfrm>
              <a:prstGeom prst="rect">
                <a:avLst/>
              </a:prstGeom>
              <a:blipFill>
                <a:blip r:embed="rId2"/>
                <a:stretch>
                  <a:fillRect l="-9565" t="-1639" r="-72174" b="-81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0995125" y="3264306"/>
                <a:ext cx="700513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̅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5125" y="3264306"/>
                <a:ext cx="700513" cy="370101"/>
              </a:xfrm>
              <a:prstGeom prst="rect">
                <a:avLst/>
              </a:prstGeom>
              <a:blipFill>
                <a:blip r:embed="rId3"/>
                <a:stretch>
                  <a:fillRect l="-9565" t="-1639" r="-72174" b="-81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024319" y="3995748"/>
                <a:ext cx="700513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𝑨𝑩</m:t>
                      </m:r>
                      <m:acc>
                        <m:accPr>
                          <m:chr m:val="̅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4319" y="3995748"/>
                <a:ext cx="700513" cy="370101"/>
              </a:xfrm>
              <a:prstGeom prst="rect">
                <a:avLst/>
              </a:prstGeom>
              <a:blipFill>
                <a:blip r:embed="rId4"/>
                <a:stretch>
                  <a:fillRect l="-8696" t="-1639" r="-73043" b="-81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342499" y="4529055"/>
                <a:ext cx="7005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𝑨𝑩𝑪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2499" y="4529055"/>
                <a:ext cx="700513" cy="369332"/>
              </a:xfrm>
              <a:prstGeom prst="rect">
                <a:avLst/>
              </a:prstGeom>
              <a:blipFill>
                <a:blip r:embed="rId5"/>
                <a:stretch>
                  <a:fillRect l="-9565" r="-7826" b="-49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466484" y="6267692"/>
                <a:ext cx="4498035" cy="7394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𝑩</m:t>
                      </m:r>
                      <m:acc>
                        <m:accPr>
                          <m:chr m:val="̅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̅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𝑨𝑩</m:t>
                      </m:r>
                      <m:acc>
                        <m:accPr>
                          <m:chr m:val="̅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𝑨𝑩𝑪</m:t>
                      </m:r>
                    </m:oMath>
                  </m:oMathPara>
                </a14:m>
                <a:endParaRPr lang="en-SG" sz="2400" b="1" dirty="0"/>
              </a:p>
              <a:p>
                <a:endParaRPr lang="en-SG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484" y="6267692"/>
                <a:ext cx="4498035" cy="739433"/>
              </a:xfrm>
              <a:prstGeom prst="rect">
                <a:avLst/>
              </a:prstGeom>
              <a:blipFill>
                <a:blip r:embed="rId6"/>
                <a:stretch>
                  <a:fillRect t="-82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5" idx="2"/>
          </p:cNvCxnSpPr>
          <p:nvPr/>
        </p:nvCxnSpPr>
        <p:spPr>
          <a:xfrm flipH="1">
            <a:off x="8582025" y="2902965"/>
            <a:ext cx="2763357" cy="3350267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591675" y="3634408"/>
            <a:ext cx="1731793" cy="255842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0514851" y="4419995"/>
            <a:ext cx="614796" cy="1772835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1"/>
          </p:cNvCxnSpPr>
          <p:nvPr/>
        </p:nvCxnSpPr>
        <p:spPr>
          <a:xfrm flipV="1">
            <a:off x="8870324" y="4713721"/>
            <a:ext cx="2472175" cy="457603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02421" y="1418755"/>
            <a:ext cx="5108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SUM-OVER-PRODUCT (SOP)</a:t>
            </a:r>
          </a:p>
        </p:txBody>
      </p:sp>
    </p:spTree>
    <p:extLst>
      <p:ext uri="{BB962C8B-B14F-4D97-AF65-F5344CB8AC3E}">
        <p14:creationId xmlns:p14="http://schemas.microsoft.com/office/powerpoint/2010/main" val="349678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586251"/>
              </p:ext>
            </p:extLst>
          </p:nvPr>
        </p:nvGraphicFramePr>
        <p:xfrm>
          <a:off x="6235906" y="1631175"/>
          <a:ext cx="347959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899">
                  <a:extLst>
                    <a:ext uri="{9D8B030D-6E8A-4147-A177-3AD203B41FA5}">
                      <a16:colId xmlns:a16="http://schemas.microsoft.com/office/drawing/2014/main" val="1219713533"/>
                    </a:ext>
                  </a:extLst>
                </a:gridCol>
                <a:gridCol w="869899">
                  <a:extLst>
                    <a:ext uri="{9D8B030D-6E8A-4147-A177-3AD203B41FA5}">
                      <a16:colId xmlns:a16="http://schemas.microsoft.com/office/drawing/2014/main" val="2827647151"/>
                    </a:ext>
                  </a:extLst>
                </a:gridCol>
                <a:gridCol w="869899">
                  <a:extLst>
                    <a:ext uri="{9D8B030D-6E8A-4147-A177-3AD203B41FA5}">
                      <a16:colId xmlns:a16="http://schemas.microsoft.com/office/drawing/2014/main" val="1982170090"/>
                    </a:ext>
                  </a:extLst>
                </a:gridCol>
                <a:gridCol w="869899">
                  <a:extLst>
                    <a:ext uri="{9D8B030D-6E8A-4147-A177-3AD203B41FA5}">
                      <a16:colId xmlns:a16="http://schemas.microsoft.com/office/drawing/2014/main" val="235523077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Inputs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04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31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47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51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792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8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045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6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3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545964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 flipH="1">
            <a:off x="8114949" y="2935569"/>
            <a:ext cx="2388271" cy="3332051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Sum-Over-Product (SOP)  </a:t>
            </a:r>
            <a:r>
              <a:rPr lang="en-US" dirty="0" smtClean="0"/>
              <a:t>and Product-Over-Sum </a:t>
            </a:r>
            <a:r>
              <a:rPr lang="en-US" dirty="0"/>
              <a:t>(POS)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702422" y="2191374"/>
            <a:ext cx="51083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POS, we look at the inputs state that correspond to a </a:t>
            </a:r>
            <a:r>
              <a:rPr lang="en-US" sz="2400" b="1" dirty="0" smtClean="0">
                <a:solidFill>
                  <a:srgbClr val="C00000"/>
                </a:solidFill>
              </a:rPr>
              <a:t>logic LOW </a:t>
            </a:r>
            <a:r>
              <a:rPr lang="en-US" sz="2400" dirty="0" smtClean="0"/>
              <a:t>output and OR them together.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For those inputs that are </a:t>
            </a:r>
            <a:r>
              <a:rPr lang="en-US" sz="2400" b="1" dirty="0" smtClean="0">
                <a:solidFill>
                  <a:srgbClr val="C00000"/>
                </a:solidFill>
              </a:rPr>
              <a:t>logic HIGH</a:t>
            </a:r>
            <a:r>
              <a:rPr lang="en-US" sz="2400" dirty="0" smtClean="0"/>
              <a:t>, we will </a:t>
            </a:r>
            <a:r>
              <a:rPr lang="en-US" sz="2400" b="1" dirty="0" smtClean="0">
                <a:solidFill>
                  <a:srgbClr val="C00000"/>
                </a:solidFill>
              </a:rPr>
              <a:t>invert</a:t>
            </a:r>
            <a:r>
              <a:rPr lang="en-US" sz="2400" dirty="0" smtClean="0"/>
              <a:t> them before we AND them</a:t>
            </a:r>
          </a:p>
          <a:p>
            <a:endParaRPr lang="en-US" sz="2400" dirty="0"/>
          </a:p>
          <a:p>
            <a:r>
              <a:rPr lang="en-US" sz="2400" dirty="0" smtClean="0"/>
              <a:t>To get the Boolean expression, we AND those OR expression together as shown</a:t>
            </a:r>
          </a:p>
        </p:txBody>
      </p:sp>
      <p:sp>
        <p:nvSpPr>
          <p:cNvPr id="5" name="Oval 4"/>
          <p:cNvSpPr/>
          <p:nvPr/>
        </p:nvSpPr>
        <p:spPr>
          <a:xfrm>
            <a:off x="6235174" y="2349943"/>
            <a:ext cx="2697812" cy="3958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Oval 5"/>
          <p:cNvSpPr/>
          <p:nvPr/>
        </p:nvSpPr>
        <p:spPr>
          <a:xfrm>
            <a:off x="6235174" y="2720044"/>
            <a:ext cx="2697812" cy="3958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/>
          <p:cNvSpPr/>
          <p:nvPr/>
        </p:nvSpPr>
        <p:spPr>
          <a:xfrm>
            <a:off x="6196233" y="3462704"/>
            <a:ext cx="2697812" cy="3958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/>
          <p:cNvSpPr/>
          <p:nvPr/>
        </p:nvSpPr>
        <p:spPr>
          <a:xfrm>
            <a:off x="6159714" y="4196225"/>
            <a:ext cx="2697812" cy="3958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Arrow Connector 8"/>
          <p:cNvCxnSpPr>
            <a:endCxn id="15" idx="1"/>
          </p:cNvCxnSpPr>
          <p:nvPr/>
        </p:nvCxnSpPr>
        <p:spPr>
          <a:xfrm flipV="1">
            <a:off x="8962918" y="1691976"/>
            <a:ext cx="1332044" cy="8672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6" idx="1"/>
          </p:cNvCxnSpPr>
          <p:nvPr/>
        </p:nvCxnSpPr>
        <p:spPr>
          <a:xfrm flipV="1">
            <a:off x="8958207" y="2659088"/>
            <a:ext cx="1454925" cy="273463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7" idx="1"/>
          </p:cNvCxnSpPr>
          <p:nvPr/>
        </p:nvCxnSpPr>
        <p:spPr>
          <a:xfrm flipV="1">
            <a:off x="8932986" y="3326624"/>
            <a:ext cx="1570234" cy="38940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8" idx="2"/>
          </p:cNvCxnSpPr>
          <p:nvPr/>
        </p:nvCxnSpPr>
        <p:spPr>
          <a:xfrm>
            <a:off x="11219538" y="4197974"/>
            <a:ext cx="43533" cy="2132056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294962" y="1507310"/>
                <a:ext cx="14326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4962" y="1507310"/>
                <a:ext cx="1432636" cy="369332"/>
              </a:xfrm>
              <a:prstGeom prst="rect">
                <a:avLst/>
              </a:prstGeom>
              <a:blipFill>
                <a:blip r:embed="rId2"/>
                <a:stretch>
                  <a:fillRect l="-4255" r="-3830" b="-65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0413132" y="2474037"/>
                <a:ext cx="1432636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3132" y="2474037"/>
                <a:ext cx="1432636" cy="370101"/>
              </a:xfrm>
              <a:prstGeom prst="rect">
                <a:avLst/>
              </a:prstGeom>
              <a:blipFill>
                <a:blip r:embed="rId3"/>
                <a:stretch>
                  <a:fillRect l="-3830" t="-3279" r="-36170" b="-65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503220" y="3141573"/>
                <a:ext cx="1432636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3220" y="3141573"/>
                <a:ext cx="1432636" cy="370101"/>
              </a:xfrm>
              <a:prstGeom prst="rect">
                <a:avLst/>
              </a:prstGeom>
              <a:blipFill>
                <a:blip r:embed="rId4"/>
                <a:stretch>
                  <a:fillRect l="-4255" t="-1639" r="-35745" b="-81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503220" y="3827873"/>
                <a:ext cx="1432635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3220" y="3827873"/>
                <a:ext cx="1432635" cy="370101"/>
              </a:xfrm>
              <a:prstGeom prst="rect">
                <a:avLst/>
              </a:prstGeom>
              <a:blipFill>
                <a:blip r:embed="rId5"/>
                <a:stretch>
                  <a:fillRect l="-4255" t="-3279" r="-35745" b="-65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150540" y="6330030"/>
                <a:ext cx="10814230" cy="7394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)(</m:t>
                      </m:r>
                      <m:acc>
                        <m:accPr>
                          <m:chr m:val="̅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400" b="1" dirty="0"/>
              </a:p>
              <a:p>
                <a:endParaRPr lang="en-SG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540" y="6330030"/>
                <a:ext cx="10814230" cy="739433"/>
              </a:xfrm>
              <a:prstGeom prst="rect">
                <a:avLst/>
              </a:prstGeom>
              <a:blipFill>
                <a:blip r:embed="rId6"/>
                <a:stretch>
                  <a:fillRect t="-82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H="1">
            <a:off x="6598510" y="1937283"/>
            <a:ext cx="3833310" cy="4374093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9573844" y="3557506"/>
            <a:ext cx="1000776" cy="271011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1"/>
          </p:cNvCxnSpPr>
          <p:nvPr/>
        </p:nvCxnSpPr>
        <p:spPr>
          <a:xfrm flipV="1">
            <a:off x="8932986" y="4012924"/>
            <a:ext cx="1570234" cy="381236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02421" y="1418755"/>
            <a:ext cx="5108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PRODUCT-OVER-SUM (POS)</a:t>
            </a:r>
          </a:p>
        </p:txBody>
      </p:sp>
    </p:spTree>
    <p:extLst>
      <p:ext uri="{BB962C8B-B14F-4D97-AF65-F5344CB8AC3E}">
        <p14:creationId xmlns:p14="http://schemas.microsoft.com/office/powerpoint/2010/main" val="96499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K-Maps (</a:t>
            </a:r>
            <a:r>
              <a:rPr lang="en-US" dirty="0" err="1"/>
              <a:t>Karnaugh</a:t>
            </a:r>
            <a:r>
              <a:rPr lang="en-US" dirty="0"/>
              <a:t> map)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901912" y="1588659"/>
            <a:ext cx="9251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K-Maps (</a:t>
            </a:r>
            <a:r>
              <a:rPr lang="en-US" sz="2400" b="1" dirty="0" err="1"/>
              <a:t>Karnaugh</a:t>
            </a:r>
            <a:r>
              <a:rPr lang="en-US" sz="2400" b="1" dirty="0"/>
              <a:t> map) </a:t>
            </a:r>
            <a:r>
              <a:rPr lang="en-US" sz="2400" b="1" dirty="0" smtClean="0"/>
              <a:t>can be use to implement a Boolean expression in its simplest form.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Below shows a K-map for 2 inputs, 3 inputs and 4 inputs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12" y="3559380"/>
            <a:ext cx="2093019" cy="1835796"/>
          </a:xfrm>
          <a:prstGeom prst="rect">
            <a:avLst/>
          </a:prstGeom>
          <a:noFill/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311" y="3559380"/>
            <a:ext cx="3777964" cy="1835796"/>
          </a:xfrm>
          <a:prstGeom prst="rect">
            <a:avLst/>
          </a:prstGeom>
          <a:noFill/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205" y="3008729"/>
            <a:ext cx="2776265" cy="2434868"/>
          </a:xfrm>
          <a:prstGeom prst="rect">
            <a:avLst/>
          </a:prstGeom>
          <a:noFill/>
        </p:spPr>
      </p:pic>
      <p:sp>
        <p:nvSpPr>
          <p:cNvPr id="74" name="TextBox 73"/>
          <p:cNvSpPr txBox="1"/>
          <p:nvPr/>
        </p:nvSpPr>
        <p:spPr>
          <a:xfrm>
            <a:off x="901912" y="5707901"/>
            <a:ext cx="2483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2 inputs K-map</a:t>
            </a:r>
            <a:endParaRPr lang="en-SG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4430058" y="5707901"/>
            <a:ext cx="2483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3 inputs K-map</a:t>
            </a:r>
            <a:endParaRPr lang="en-SG" sz="28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8251098" y="5707901"/>
            <a:ext cx="2483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4 inputs K-map</a:t>
            </a:r>
            <a:endParaRPr lang="en-SG" sz="2800" b="1" dirty="0"/>
          </a:p>
        </p:txBody>
      </p:sp>
    </p:spTree>
    <p:extLst>
      <p:ext uri="{BB962C8B-B14F-4D97-AF65-F5344CB8AC3E}">
        <p14:creationId xmlns:p14="http://schemas.microsoft.com/office/powerpoint/2010/main" val="418849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7700" y="1478570"/>
            <a:ext cx="10408588" cy="50174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SG" dirty="0"/>
              <a:t>K-Maps (</a:t>
            </a:r>
            <a:r>
              <a:rPr lang="en-SG" dirty="0" err="1"/>
              <a:t>Karnaugh</a:t>
            </a:r>
            <a:r>
              <a:rPr lang="en-SG" dirty="0"/>
              <a:t> map)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1911" y="1676995"/>
            <a:ext cx="97279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>
                <a:solidFill>
                  <a:prstClr val="white"/>
                </a:solidFill>
              </a:rPr>
              <a:t>Example:2</a:t>
            </a:r>
            <a:r>
              <a:rPr lang="en-US" b="1" dirty="0">
                <a:solidFill>
                  <a:prstClr val="white"/>
                </a:solidFill>
              </a:rPr>
              <a:t/>
            </a:r>
            <a:br>
              <a:rPr lang="en-US" b="1" dirty="0">
                <a:solidFill>
                  <a:prstClr val="white"/>
                </a:solidFill>
              </a:rPr>
            </a:br>
            <a:r>
              <a:rPr lang="en-US" b="1" dirty="0" smtClean="0">
                <a:solidFill>
                  <a:prstClr val="white"/>
                </a:solidFill>
              </a:rPr>
              <a:t>Write the Boolean Expression for the following truth table using a K-map</a:t>
            </a:r>
            <a:endParaRPr lang="en-SG" b="1" dirty="0">
              <a:solidFill>
                <a:prstClr val="white"/>
              </a:solidFill>
            </a:endParaRPr>
          </a:p>
          <a:p>
            <a:endParaRPr lang="en-US" sz="2400" b="1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902509"/>
              </p:ext>
            </p:extLst>
          </p:nvPr>
        </p:nvGraphicFramePr>
        <p:xfrm>
          <a:off x="978106" y="2567233"/>
          <a:ext cx="26096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899">
                  <a:extLst>
                    <a:ext uri="{9D8B030D-6E8A-4147-A177-3AD203B41FA5}">
                      <a16:colId xmlns:a16="http://schemas.microsoft.com/office/drawing/2014/main" val="1219713533"/>
                    </a:ext>
                  </a:extLst>
                </a:gridCol>
                <a:gridCol w="869899">
                  <a:extLst>
                    <a:ext uri="{9D8B030D-6E8A-4147-A177-3AD203B41FA5}">
                      <a16:colId xmlns:a16="http://schemas.microsoft.com/office/drawing/2014/main" val="2827647151"/>
                    </a:ext>
                  </a:extLst>
                </a:gridCol>
                <a:gridCol w="869899">
                  <a:extLst>
                    <a:ext uri="{9D8B030D-6E8A-4147-A177-3AD203B41FA5}">
                      <a16:colId xmlns:a16="http://schemas.microsoft.com/office/drawing/2014/main" val="235523077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Inputs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04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31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47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51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792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84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28145" y="4937761"/>
            <a:ext cx="98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Answer: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28145" y="5347573"/>
                <a:ext cx="14250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SG" sz="36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145" y="5347573"/>
                <a:ext cx="1425070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02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747" y="2699808"/>
            <a:ext cx="3621338" cy="31762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SG" dirty="0"/>
              <a:t>K-Maps (</a:t>
            </a:r>
            <a:r>
              <a:rPr lang="en-SG" dirty="0" err="1"/>
              <a:t>Karnaugh</a:t>
            </a:r>
            <a:r>
              <a:rPr lang="en-SG" dirty="0"/>
              <a:t> map)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1911" y="1676995"/>
            <a:ext cx="9727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 smtClean="0">
                <a:solidFill>
                  <a:srgbClr val="FFFF00"/>
                </a:solidFill>
              </a:rPr>
              <a:t>Step 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897581"/>
              </p:ext>
            </p:extLst>
          </p:nvPr>
        </p:nvGraphicFramePr>
        <p:xfrm>
          <a:off x="1150289" y="3595933"/>
          <a:ext cx="26096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899">
                  <a:extLst>
                    <a:ext uri="{9D8B030D-6E8A-4147-A177-3AD203B41FA5}">
                      <a16:colId xmlns:a16="http://schemas.microsoft.com/office/drawing/2014/main" val="1219713533"/>
                    </a:ext>
                  </a:extLst>
                </a:gridCol>
                <a:gridCol w="869899">
                  <a:extLst>
                    <a:ext uri="{9D8B030D-6E8A-4147-A177-3AD203B41FA5}">
                      <a16:colId xmlns:a16="http://schemas.microsoft.com/office/drawing/2014/main" val="2827647151"/>
                    </a:ext>
                  </a:extLst>
                </a:gridCol>
                <a:gridCol w="869899">
                  <a:extLst>
                    <a:ext uri="{9D8B030D-6E8A-4147-A177-3AD203B41FA5}">
                      <a16:colId xmlns:a16="http://schemas.microsoft.com/office/drawing/2014/main" val="235523077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Inputs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04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31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47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51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792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84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1911" y="2162055"/>
            <a:ext cx="8467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Copy the logic values of the output to the corresponding inputs on the K-map</a:t>
            </a:r>
            <a:endParaRPr lang="en-SG" sz="2400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392845" y="4160570"/>
            <a:ext cx="4074755" cy="36565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392845" y="4160570"/>
            <a:ext cx="5541605" cy="731316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469045" y="5200650"/>
            <a:ext cx="3998555" cy="730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469045" y="5237172"/>
            <a:ext cx="5379680" cy="41833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86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11" y="3108780"/>
            <a:ext cx="3621338" cy="31762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SG" dirty="0"/>
              <a:t>K-Maps (</a:t>
            </a:r>
            <a:r>
              <a:rPr lang="en-SG" dirty="0" err="1"/>
              <a:t>Karnaugh</a:t>
            </a:r>
            <a:r>
              <a:rPr lang="en-SG" dirty="0"/>
              <a:t> map)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1911" y="1676995"/>
            <a:ext cx="9727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 smtClean="0">
                <a:solidFill>
                  <a:srgbClr val="FFFF00"/>
                </a:solidFill>
              </a:rPr>
              <a:t>Step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1911" y="2162055"/>
            <a:ext cx="846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Group the ones together in groups of 2, 4, 8 or 16 as shown</a:t>
            </a:r>
            <a:endParaRPr lang="en-SG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081" y="3108780"/>
            <a:ext cx="3621338" cy="3176291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135449" y="4552950"/>
            <a:ext cx="2198801" cy="86677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5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5418" y="5297767"/>
            <a:ext cx="4397531" cy="707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SG" dirty="0"/>
              <a:t>K-Maps (</a:t>
            </a:r>
            <a:r>
              <a:rPr lang="en-SG" dirty="0" err="1"/>
              <a:t>Karnaugh</a:t>
            </a:r>
            <a:r>
              <a:rPr lang="en-SG" dirty="0"/>
              <a:t> map)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1911" y="1676995"/>
            <a:ext cx="9727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 smtClean="0">
                <a:solidFill>
                  <a:srgbClr val="FFFF00"/>
                </a:solidFill>
              </a:rPr>
              <a:t>Step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1911" y="2162055"/>
            <a:ext cx="8467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For each group, AND the input(s) that is common to the group. If the input is logic LOW, Invert it before AND them</a:t>
            </a:r>
            <a:endParaRPr lang="en-SG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189" y="3221978"/>
            <a:ext cx="3621338" cy="3176291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552950" y="4430415"/>
            <a:ext cx="369287" cy="360263"/>
          </a:xfrm>
          <a:prstGeom prst="ellipse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Arrow Connector 8"/>
          <p:cNvCxnSpPr>
            <a:stCxn id="10" idx="0"/>
            <a:endCxn id="8" idx="3"/>
          </p:cNvCxnSpPr>
          <p:nvPr/>
        </p:nvCxnSpPr>
        <p:spPr>
          <a:xfrm flipV="1">
            <a:off x="2381225" y="4737919"/>
            <a:ext cx="2225806" cy="559848"/>
          </a:xfrm>
          <a:prstGeom prst="straightConnector1">
            <a:avLst/>
          </a:prstGeom>
          <a:ln w="38100">
            <a:solidFill>
              <a:srgbClr val="9ACD4C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9500" y="5297767"/>
                <a:ext cx="4343450" cy="707886"/>
              </a:xfrm>
              <a:prstGeom prst="rect">
                <a:avLst/>
              </a:prstGeom>
              <a:noFill/>
              <a:ln w="38100">
                <a:solidFill>
                  <a:srgbClr val="9ACD4C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A in logic LOW is common to the group</a:t>
                </a:r>
              </a:p>
              <a:p>
                <a:r>
                  <a:rPr lang="en-US" sz="2000" b="1" dirty="0" smtClean="0"/>
                  <a:t>Hence the Boolean expression 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endParaRPr lang="en-SG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00" y="5297767"/>
                <a:ext cx="4343450" cy="707886"/>
              </a:xfrm>
              <a:prstGeom prst="rect">
                <a:avLst/>
              </a:prstGeom>
              <a:blipFill>
                <a:blip r:embed="rId3"/>
                <a:stretch>
                  <a:fillRect l="-974" t="-1639" r="-695" b="-12295"/>
                </a:stretch>
              </a:blipFill>
              <a:ln w="38100">
                <a:solidFill>
                  <a:srgbClr val="9ACD4C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01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SG" dirty="0"/>
              <a:t>K-Maps (</a:t>
            </a:r>
            <a:r>
              <a:rPr lang="en-SG" dirty="0" err="1"/>
              <a:t>Karnaugh</a:t>
            </a:r>
            <a:r>
              <a:rPr lang="en-SG" dirty="0"/>
              <a:t> map)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1911" y="1676995"/>
            <a:ext cx="9727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 smtClean="0">
                <a:solidFill>
                  <a:srgbClr val="FFFF00"/>
                </a:solidFill>
              </a:rPr>
              <a:t>Step 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1911" y="2162055"/>
            <a:ext cx="846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OR all the groups Boolean expression</a:t>
            </a:r>
            <a:endParaRPr lang="en-SG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39" y="3108780"/>
            <a:ext cx="3621338" cy="31762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003905" y="4219575"/>
                <a:ext cx="6782626" cy="708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Since there is only one group which Boolean expression 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2000" dirty="0" smtClean="0"/>
                  <a:t> , The</a:t>
                </a:r>
              </a:p>
              <a:p>
                <a:r>
                  <a:rPr lang="en-US" sz="2000" dirty="0" smtClean="0"/>
                  <a:t>Boolean expression for the Truth Table is </a:t>
                </a:r>
                <a:endParaRPr lang="en-SG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905" y="4219575"/>
                <a:ext cx="6782626" cy="708592"/>
              </a:xfrm>
              <a:prstGeom prst="rect">
                <a:avLst/>
              </a:prstGeom>
              <a:blipFill>
                <a:blip r:embed="rId3"/>
                <a:stretch>
                  <a:fillRect l="-989" t="-3448" b="-1465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62775" y="5078975"/>
                <a:ext cx="14250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SG" sz="36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775" y="5078975"/>
                <a:ext cx="142507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76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7700" y="1478570"/>
            <a:ext cx="10408588" cy="50174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SG" dirty="0"/>
              <a:t>K-Maps (</a:t>
            </a:r>
            <a:r>
              <a:rPr lang="en-SG" dirty="0" err="1"/>
              <a:t>Karnaugh</a:t>
            </a:r>
            <a:r>
              <a:rPr lang="en-SG" dirty="0"/>
              <a:t> map)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1911" y="1676995"/>
            <a:ext cx="97279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>
                <a:solidFill>
                  <a:prstClr val="white"/>
                </a:solidFill>
              </a:rPr>
              <a:t>Example:3</a:t>
            </a:r>
            <a:r>
              <a:rPr lang="en-US" b="1" dirty="0">
                <a:solidFill>
                  <a:prstClr val="white"/>
                </a:solidFill>
              </a:rPr>
              <a:t/>
            </a:r>
            <a:br>
              <a:rPr lang="en-US" b="1" dirty="0">
                <a:solidFill>
                  <a:prstClr val="white"/>
                </a:solidFill>
              </a:rPr>
            </a:br>
            <a:r>
              <a:rPr lang="en-US" b="1" dirty="0" smtClean="0">
                <a:solidFill>
                  <a:prstClr val="white"/>
                </a:solidFill>
              </a:rPr>
              <a:t>Write the Boolean Expression for the following truth table using a K-map</a:t>
            </a:r>
            <a:endParaRPr lang="en-SG" b="1" dirty="0">
              <a:solidFill>
                <a:prstClr val="white"/>
              </a:solidFill>
            </a:endParaRPr>
          </a:p>
          <a:p>
            <a:endParaRPr lang="en-US" sz="2400" b="1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51947"/>
              </p:ext>
            </p:extLst>
          </p:nvPr>
        </p:nvGraphicFramePr>
        <p:xfrm>
          <a:off x="978106" y="2567233"/>
          <a:ext cx="347959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899">
                  <a:extLst>
                    <a:ext uri="{9D8B030D-6E8A-4147-A177-3AD203B41FA5}">
                      <a16:colId xmlns:a16="http://schemas.microsoft.com/office/drawing/2014/main" val="1219713533"/>
                    </a:ext>
                  </a:extLst>
                </a:gridCol>
                <a:gridCol w="869899">
                  <a:extLst>
                    <a:ext uri="{9D8B030D-6E8A-4147-A177-3AD203B41FA5}">
                      <a16:colId xmlns:a16="http://schemas.microsoft.com/office/drawing/2014/main" val="2827647151"/>
                    </a:ext>
                  </a:extLst>
                </a:gridCol>
                <a:gridCol w="869899">
                  <a:extLst>
                    <a:ext uri="{9D8B030D-6E8A-4147-A177-3AD203B41FA5}">
                      <a16:colId xmlns:a16="http://schemas.microsoft.com/office/drawing/2014/main" val="1982170090"/>
                    </a:ext>
                  </a:extLst>
                </a:gridCol>
                <a:gridCol w="869899">
                  <a:extLst>
                    <a:ext uri="{9D8B030D-6E8A-4147-A177-3AD203B41FA5}">
                      <a16:colId xmlns:a16="http://schemas.microsoft.com/office/drawing/2014/main" val="235523077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Inputs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04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31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47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51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792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8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045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6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3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54596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28145" y="4937761"/>
            <a:ext cx="98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Answer: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10016" y="5346291"/>
                <a:ext cx="4638675" cy="555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̅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𝑨𝑩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𝑩</m:t>
                      </m:r>
                      <m:acc>
                        <m:accPr>
                          <m:chr m:val="̅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</m:oMath>
                  </m:oMathPara>
                </a14:m>
                <a:endParaRPr lang="en-SG" sz="36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016" y="5346291"/>
                <a:ext cx="4638675" cy="5552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79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116322"/>
              </p:ext>
            </p:extLst>
          </p:nvPr>
        </p:nvGraphicFramePr>
        <p:xfrm>
          <a:off x="929960" y="2993052"/>
          <a:ext cx="347959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899">
                  <a:extLst>
                    <a:ext uri="{9D8B030D-6E8A-4147-A177-3AD203B41FA5}">
                      <a16:colId xmlns:a16="http://schemas.microsoft.com/office/drawing/2014/main" val="1219713533"/>
                    </a:ext>
                  </a:extLst>
                </a:gridCol>
                <a:gridCol w="869899">
                  <a:extLst>
                    <a:ext uri="{9D8B030D-6E8A-4147-A177-3AD203B41FA5}">
                      <a16:colId xmlns:a16="http://schemas.microsoft.com/office/drawing/2014/main" val="2827647151"/>
                    </a:ext>
                  </a:extLst>
                </a:gridCol>
                <a:gridCol w="869899">
                  <a:extLst>
                    <a:ext uri="{9D8B030D-6E8A-4147-A177-3AD203B41FA5}">
                      <a16:colId xmlns:a16="http://schemas.microsoft.com/office/drawing/2014/main" val="1982170090"/>
                    </a:ext>
                  </a:extLst>
                </a:gridCol>
                <a:gridCol w="869899">
                  <a:extLst>
                    <a:ext uri="{9D8B030D-6E8A-4147-A177-3AD203B41FA5}">
                      <a16:colId xmlns:a16="http://schemas.microsoft.com/office/drawing/2014/main" val="235523077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Inputs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04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31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47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51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792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8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045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6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3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54596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468" y="3237851"/>
            <a:ext cx="4975389" cy="24176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SG" dirty="0"/>
              <a:t>K-Maps (</a:t>
            </a:r>
            <a:r>
              <a:rPr lang="en-SG" dirty="0" err="1"/>
              <a:t>Karnaugh</a:t>
            </a:r>
            <a:r>
              <a:rPr lang="en-SG" dirty="0"/>
              <a:t> map)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1911" y="1676995"/>
            <a:ext cx="9727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 smtClean="0">
                <a:solidFill>
                  <a:srgbClr val="FFFF00"/>
                </a:solidFill>
              </a:rPr>
              <a:t>Step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1911" y="2162055"/>
            <a:ext cx="8467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Copy the logic values of the output to the corresponding inputs on the K-map</a:t>
            </a:r>
            <a:endParaRPr lang="en-SG" sz="2400" b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065910" y="3923846"/>
            <a:ext cx="2658740" cy="223991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118470" y="4289504"/>
            <a:ext cx="3587255" cy="2667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118470" y="4521524"/>
            <a:ext cx="5816105" cy="16030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118470" y="4446676"/>
            <a:ext cx="4720730" cy="581106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065910" y="5272581"/>
            <a:ext cx="2582540" cy="14042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142110" y="5271431"/>
            <a:ext cx="3563615" cy="50532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065910" y="5367827"/>
            <a:ext cx="6002015" cy="77451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065910" y="5271431"/>
            <a:ext cx="4773290" cy="1237986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75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Binary 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214146" y="1184276"/>
            <a:ext cx="507733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Binary number system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In a Binary number system, each </a:t>
            </a:r>
            <a:r>
              <a:rPr lang="en-US" sz="2000" b="1" dirty="0">
                <a:solidFill>
                  <a:srgbClr val="FFFF00"/>
                </a:solidFill>
              </a:rPr>
              <a:t>D</a:t>
            </a:r>
            <a:r>
              <a:rPr lang="en-US" sz="2000" b="1" dirty="0" smtClean="0">
                <a:solidFill>
                  <a:srgbClr val="FFFF00"/>
                </a:solidFill>
              </a:rPr>
              <a:t>igit (D)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smtClean="0"/>
              <a:t>has a </a:t>
            </a:r>
            <a:r>
              <a:rPr lang="en-US" sz="2000" b="1" dirty="0" smtClean="0">
                <a:solidFill>
                  <a:srgbClr val="FFFF00"/>
                </a:solidFill>
              </a:rPr>
              <a:t>position value (PV) </a:t>
            </a:r>
            <a:r>
              <a:rPr lang="en-US" sz="2000" dirty="0" smtClean="0"/>
              <a:t>of 2</a:t>
            </a:r>
            <a:r>
              <a:rPr lang="en-US" sz="2000" baseline="30000" dirty="0" smtClean="0"/>
              <a:t>n</a:t>
            </a:r>
            <a:r>
              <a:rPr lang="en-US" sz="2000" dirty="0" smtClean="0"/>
              <a:t> where n is the position number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The Digit at the right end has a position number of 0. It is called the “one places”</a:t>
            </a:r>
          </a:p>
          <a:p>
            <a:endParaRPr lang="en-US" sz="2000" dirty="0"/>
          </a:p>
          <a:p>
            <a:r>
              <a:rPr lang="en-US" sz="2000" dirty="0" smtClean="0"/>
              <a:t>In a binary number system, each </a:t>
            </a:r>
            <a:r>
              <a:rPr lang="en-US" sz="2000" b="1" dirty="0" smtClean="0">
                <a:solidFill>
                  <a:srgbClr val="FFFF00"/>
                </a:solidFill>
              </a:rPr>
              <a:t>Digit (D)</a:t>
            </a:r>
            <a:r>
              <a:rPr lang="en-US" sz="2000" dirty="0" smtClean="0"/>
              <a:t> has 2 symbols</a:t>
            </a:r>
            <a:br>
              <a:rPr lang="en-US" sz="2000" dirty="0" smtClean="0"/>
            </a:br>
            <a:r>
              <a:rPr lang="en-US" sz="2000" dirty="0" smtClean="0"/>
              <a:t>(0 and 1)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The </a:t>
            </a:r>
            <a:r>
              <a:rPr lang="en-US" sz="2000" b="1" dirty="0" smtClean="0">
                <a:solidFill>
                  <a:srgbClr val="FFFF00"/>
                </a:solidFill>
              </a:rPr>
              <a:t>Value of Digit (VD) </a:t>
            </a:r>
            <a:r>
              <a:rPr lang="en-US" sz="2000" dirty="0" smtClean="0"/>
              <a:t>is equal to </a:t>
            </a:r>
            <a:r>
              <a:rPr lang="en-US" sz="2000" b="1" dirty="0" smtClean="0">
                <a:solidFill>
                  <a:srgbClr val="FFFF00"/>
                </a:solidFill>
              </a:rPr>
              <a:t>Position (PV) Value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multiply by the </a:t>
            </a:r>
            <a:r>
              <a:rPr lang="en-US" sz="2000" b="1" dirty="0" smtClean="0">
                <a:solidFill>
                  <a:srgbClr val="FFFF00"/>
                </a:solidFill>
              </a:rPr>
              <a:t>Digit (D)</a:t>
            </a:r>
            <a:br>
              <a:rPr lang="en-US" sz="2000" b="1" dirty="0" smtClean="0">
                <a:solidFill>
                  <a:srgbClr val="FFFF00"/>
                </a:solidFill>
              </a:rPr>
            </a:br>
            <a:r>
              <a:rPr lang="en-US" b="1" dirty="0"/>
              <a:t>VD = PV x D</a:t>
            </a:r>
            <a:endParaRPr lang="en-SG" b="1" dirty="0">
              <a:solidFill>
                <a:srgbClr val="FFFF00"/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015" y="954954"/>
            <a:ext cx="6584415" cy="37058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29200" y="4660841"/>
            <a:ext cx="709906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Example: 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1011 0101 = VD</a:t>
            </a:r>
            <a:r>
              <a:rPr lang="en-US" sz="1400" b="1" baseline="-25000" dirty="0"/>
              <a:t>7</a:t>
            </a:r>
            <a:r>
              <a:rPr lang="en-US" sz="1400" b="1" dirty="0" smtClean="0"/>
              <a:t> + VD</a:t>
            </a:r>
            <a:r>
              <a:rPr lang="en-US" sz="1400" b="1" baseline="-25000" dirty="0"/>
              <a:t>6</a:t>
            </a:r>
            <a:r>
              <a:rPr lang="en-US" sz="1400" b="1" dirty="0" smtClean="0"/>
              <a:t> + VD</a:t>
            </a:r>
            <a:r>
              <a:rPr lang="en-US" sz="1400" b="1" baseline="-25000" dirty="0"/>
              <a:t>5</a:t>
            </a:r>
            <a:r>
              <a:rPr lang="en-US" sz="1400" b="1" dirty="0" smtClean="0"/>
              <a:t> + VD</a:t>
            </a:r>
            <a:r>
              <a:rPr lang="en-US" sz="1400" b="1" baseline="-25000" dirty="0"/>
              <a:t>4</a:t>
            </a:r>
            <a:r>
              <a:rPr lang="en-US" sz="1400" b="1" baseline="-25000" dirty="0" smtClean="0"/>
              <a:t> </a:t>
            </a:r>
            <a:r>
              <a:rPr lang="en-US" sz="1400" b="1" dirty="0" smtClean="0"/>
              <a:t>+ </a:t>
            </a:r>
            <a:r>
              <a:rPr lang="en-US" sz="1400" b="1" dirty="0"/>
              <a:t>VD</a:t>
            </a:r>
            <a:r>
              <a:rPr lang="en-US" sz="1400" b="1" baseline="-25000" dirty="0"/>
              <a:t>3</a:t>
            </a:r>
            <a:r>
              <a:rPr lang="en-US" sz="1400" b="1" dirty="0"/>
              <a:t> + VD</a:t>
            </a:r>
            <a:r>
              <a:rPr lang="en-US" sz="1400" b="1" baseline="-25000" dirty="0"/>
              <a:t>2</a:t>
            </a:r>
            <a:r>
              <a:rPr lang="en-US" sz="1400" b="1" dirty="0"/>
              <a:t> + VD</a:t>
            </a:r>
            <a:r>
              <a:rPr lang="en-US" sz="1400" b="1" baseline="-25000" dirty="0"/>
              <a:t>1</a:t>
            </a:r>
            <a:r>
              <a:rPr lang="en-US" sz="1400" b="1" dirty="0"/>
              <a:t> + </a:t>
            </a:r>
            <a:r>
              <a:rPr lang="en-US" sz="1400" b="1" dirty="0" smtClean="0"/>
              <a:t>VD</a:t>
            </a:r>
            <a:r>
              <a:rPr lang="en-US" sz="1400" b="1" baseline="-25000" dirty="0" smtClean="0"/>
              <a:t>0</a:t>
            </a:r>
            <a:br>
              <a:rPr lang="en-US" sz="1400" b="1" baseline="-25000" dirty="0" smtClean="0"/>
            </a:b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/>
              <a:t>1011 0101</a:t>
            </a:r>
            <a:r>
              <a:rPr lang="en-US" sz="1400" b="1" dirty="0" smtClean="0"/>
              <a:t> = (D x PV)</a:t>
            </a:r>
            <a:r>
              <a:rPr lang="en-US" sz="1400" b="1" baseline="-25000" dirty="0"/>
              <a:t>7</a:t>
            </a:r>
            <a:r>
              <a:rPr lang="en-US" sz="1400" b="1" dirty="0" smtClean="0"/>
              <a:t> + (</a:t>
            </a:r>
            <a:r>
              <a:rPr lang="en-US" sz="1400" b="1" dirty="0"/>
              <a:t>D x </a:t>
            </a:r>
            <a:r>
              <a:rPr lang="en-US" sz="1400" b="1" dirty="0" smtClean="0"/>
              <a:t>PV)</a:t>
            </a:r>
            <a:r>
              <a:rPr lang="en-US" sz="1400" b="1" baseline="-25000" dirty="0"/>
              <a:t>6</a:t>
            </a:r>
            <a:r>
              <a:rPr lang="en-US" sz="1400" b="1" dirty="0" smtClean="0"/>
              <a:t> + (</a:t>
            </a:r>
            <a:r>
              <a:rPr lang="en-US" sz="1400" b="1" dirty="0"/>
              <a:t>D x </a:t>
            </a:r>
            <a:r>
              <a:rPr lang="en-US" sz="1400" b="1" dirty="0" smtClean="0"/>
              <a:t>PV)</a:t>
            </a:r>
            <a:r>
              <a:rPr lang="en-US" sz="1400" b="1" baseline="-25000" dirty="0"/>
              <a:t>5</a:t>
            </a:r>
            <a:r>
              <a:rPr lang="en-US" sz="1400" b="1" dirty="0" smtClean="0"/>
              <a:t> + (</a:t>
            </a:r>
            <a:r>
              <a:rPr lang="en-US" sz="1400" b="1" dirty="0"/>
              <a:t>D x </a:t>
            </a:r>
            <a:r>
              <a:rPr lang="en-US" sz="1400" b="1" dirty="0" smtClean="0"/>
              <a:t>PV)</a:t>
            </a:r>
            <a:r>
              <a:rPr lang="en-US" sz="1400" b="1" baseline="-25000" dirty="0" smtClean="0"/>
              <a:t>4 </a:t>
            </a:r>
            <a:r>
              <a:rPr lang="en-US" sz="1400" b="1" baseline="-25000" dirty="0"/>
              <a:t> </a:t>
            </a:r>
            <a:r>
              <a:rPr lang="en-US" sz="1400" b="1" dirty="0" smtClean="0"/>
              <a:t>+ (</a:t>
            </a:r>
            <a:r>
              <a:rPr lang="en-US" sz="1400" b="1" dirty="0"/>
              <a:t>D x PV)</a:t>
            </a:r>
            <a:r>
              <a:rPr lang="en-US" sz="1400" b="1" baseline="-25000" dirty="0"/>
              <a:t>3</a:t>
            </a:r>
            <a:r>
              <a:rPr lang="en-US" sz="1400" b="1" dirty="0"/>
              <a:t> + (D x PV)</a:t>
            </a:r>
            <a:r>
              <a:rPr lang="en-US" sz="1400" b="1" baseline="-25000" dirty="0"/>
              <a:t>2</a:t>
            </a:r>
            <a:r>
              <a:rPr lang="en-US" sz="1400" b="1" dirty="0"/>
              <a:t> 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                  + </a:t>
            </a:r>
            <a:r>
              <a:rPr lang="en-US" sz="1400" b="1" dirty="0"/>
              <a:t>(D x PV)</a:t>
            </a:r>
            <a:r>
              <a:rPr lang="en-US" sz="1400" b="1" baseline="-25000" dirty="0"/>
              <a:t>1</a:t>
            </a:r>
            <a:r>
              <a:rPr lang="en-US" sz="1400" b="1" dirty="0"/>
              <a:t> + (D x </a:t>
            </a:r>
            <a:r>
              <a:rPr lang="en-US" sz="1400" b="1" dirty="0" smtClean="0"/>
              <a:t>PV)</a:t>
            </a:r>
            <a:r>
              <a:rPr lang="en-US" sz="1400" b="1" baseline="-25000" dirty="0" smtClean="0"/>
              <a:t>0</a:t>
            </a:r>
            <a:br>
              <a:rPr lang="en-US" sz="1400" b="1" baseline="-25000" dirty="0" smtClean="0"/>
            </a:b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/>
              <a:t>1011 0101</a:t>
            </a:r>
            <a:r>
              <a:rPr lang="en-US" sz="1400" b="1" dirty="0" smtClean="0"/>
              <a:t> </a:t>
            </a:r>
            <a:r>
              <a:rPr lang="en-US" sz="1400" b="1" dirty="0"/>
              <a:t>= </a:t>
            </a:r>
            <a:r>
              <a:rPr lang="en-US" sz="1400" b="1" dirty="0" smtClean="0"/>
              <a:t>(1 </a:t>
            </a:r>
            <a:r>
              <a:rPr lang="en-US" sz="1400" b="1" dirty="0"/>
              <a:t>x 2</a:t>
            </a:r>
            <a:r>
              <a:rPr lang="en-US" sz="1400" b="1" baseline="30000" dirty="0" smtClean="0"/>
              <a:t>7</a:t>
            </a:r>
            <a:r>
              <a:rPr lang="en-US" sz="1400" b="1" dirty="0" smtClean="0"/>
              <a:t>) </a:t>
            </a:r>
            <a:r>
              <a:rPr lang="en-US" sz="1400" b="1" dirty="0"/>
              <a:t>+ </a:t>
            </a:r>
            <a:r>
              <a:rPr lang="en-US" sz="1400" b="1" dirty="0" smtClean="0"/>
              <a:t>(0 </a:t>
            </a:r>
            <a:r>
              <a:rPr lang="en-US" sz="1400" b="1" dirty="0"/>
              <a:t>x 2</a:t>
            </a:r>
            <a:r>
              <a:rPr lang="en-US" sz="1400" b="1" baseline="30000" dirty="0" smtClean="0"/>
              <a:t>6</a:t>
            </a:r>
            <a:r>
              <a:rPr lang="en-US" sz="1400" b="1" dirty="0" smtClean="0"/>
              <a:t>) </a:t>
            </a:r>
            <a:r>
              <a:rPr lang="en-US" sz="1400" b="1" dirty="0"/>
              <a:t>+ </a:t>
            </a:r>
            <a:r>
              <a:rPr lang="en-US" sz="1400" b="1" dirty="0" smtClean="0"/>
              <a:t>(1 </a:t>
            </a:r>
            <a:r>
              <a:rPr lang="en-US" sz="1400" b="1" dirty="0"/>
              <a:t>x 2</a:t>
            </a:r>
            <a:r>
              <a:rPr lang="en-US" sz="1400" b="1" baseline="30000" dirty="0" smtClean="0"/>
              <a:t>5</a:t>
            </a:r>
            <a:r>
              <a:rPr lang="en-US" sz="1400" b="1" dirty="0" smtClean="0"/>
              <a:t>) </a:t>
            </a:r>
            <a:r>
              <a:rPr lang="en-US" sz="1400" b="1" dirty="0"/>
              <a:t>+ </a:t>
            </a:r>
            <a:r>
              <a:rPr lang="en-US" sz="1400" b="1" dirty="0" smtClean="0"/>
              <a:t>(1 </a:t>
            </a:r>
            <a:r>
              <a:rPr lang="en-US" sz="1400" b="1" dirty="0"/>
              <a:t>x 2</a:t>
            </a:r>
            <a:r>
              <a:rPr lang="en-US" sz="1400" b="1" baseline="30000" dirty="0" smtClean="0"/>
              <a:t>4</a:t>
            </a:r>
            <a:r>
              <a:rPr lang="en-US" sz="1400" b="1" dirty="0" smtClean="0"/>
              <a:t>) +  (0 </a:t>
            </a:r>
            <a:r>
              <a:rPr lang="en-US" sz="1400" b="1" dirty="0"/>
              <a:t>x 10</a:t>
            </a:r>
            <a:r>
              <a:rPr lang="en-US" sz="1400" b="1" baseline="30000" dirty="0"/>
              <a:t>3</a:t>
            </a:r>
            <a:r>
              <a:rPr lang="en-US" sz="1400" b="1" dirty="0"/>
              <a:t>) </a:t>
            </a:r>
            <a:r>
              <a:rPr lang="en-US" sz="1400" b="1" dirty="0" smtClean="0"/>
              <a:t>+ (1 </a:t>
            </a:r>
            <a:r>
              <a:rPr lang="en-US" sz="1400" b="1" dirty="0"/>
              <a:t>x 10</a:t>
            </a:r>
            <a:r>
              <a:rPr lang="en-US" sz="1400" b="1" baseline="30000" dirty="0"/>
              <a:t>2</a:t>
            </a:r>
            <a:r>
              <a:rPr lang="en-US" sz="1400" b="1" dirty="0"/>
              <a:t>) 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                  + </a:t>
            </a:r>
            <a:r>
              <a:rPr lang="en-US" sz="1400" b="1" dirty="0"/>
              <a:t>(5 x </a:t>
            </a:r>
            <a:r>
              <a:rPr lang="en-US" sz="1400" b="1" dirty="0" smtClean="0"/>
              <a:t>0</a:t>
            </a:r>
            <a:r>
              <a:rPr lang="en-US" sz="1400" b="1" baseline="30000" dirty="0" smtClean="0"/>
              <a:t>1</a:t>
            </a:r>
            <a:r>
              <a:rPr lang="en-US" sz="1400" b="1" dirty="0"/>
              <a:t>) + (7 x </a:t>
            </a:r>
            <a:r>
              <a:rPr lang="en-US" sz="1400" b="1" dirty="0" smtClean="0"/>
              <a:t>1</a:t>
            </a:r>
            <a:r>
              <a:rPr lang="en-US" sz="1400" b="1" baseline="30000" dirty="0" smtClean="0"/>
              <a:t>0</a:t>
            </a:r>
            <a:r>
              <a:rPr lang="en-US" sz="1400" b="1" dirty="0"/>
              <a:t>)</a:t>
            </a:r>
            <a:br>
              <a:rPr lang="en-US" sz="1400" b="1" dirty="0"/>
            </a:b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1011 0101</a:t>
            </a:r>
            <a:r>
              <a:rPr lang="en-US" sz="1400" b="1" baseline="-25000" dirty="0" smtClean="0"/>
              <a:t>2</a:t>
            </a:r>
            <a:r>
              <a:rPr lang="en-US" sz="1400" b="1" dirty="0" smtClean="0"/>
              <a:t> = </a:t>
            </a:r>
            <a:r>
              <a:rPr lang="en-US" sz="1400" b="1" dirty="0"/>
              <a:t>1011 </a:t>
            </a:r>
            <a:r>
              <a:rPr lang="en-US" sz="1400" b="1" dirty="0" smtClean="0"/>
              <a:t>0101</a:t>
            </a:r>
            <a:r>
              <a:rPr lang="en-US" sz="1400" b="1" baseline="-25000" dirty="0" smtClean="0"/>
              <a:t>2</a:t>
            </a:r>
            <a:r>
              <a:rPr lang="en-US" sz="1400" b="1" dirty="0" smtClean="0"/>
              <a:t> = 181</a:t>
            </a:r>
            <a:r>
              <a:rPr lang="en-US" sz="1400" b="1" baseline="-25000" dirty="0" smtClean="0"/>
              <a:t>10</a:t>
            </a:r>
            <a:r>
              <a:rPr lang="en-US" dirty="0"/>
              <a:t/>
            </a:r>
            <a:br>
              <a:rPr lang="en-US" dirty="0"/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3881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SG" dirty="0"/>
              <a:t>K-Maps (</a:t>
            </a:r>
            <a:r>
              <a:rPr lang="en-SG" dirty="0" err="1"/>
              <a:t>Karnaugh</a:t>
            </a:r>
            <a:r>
              <a:rPr lang="en-SG" dirty="0"/>
              <a:t> map)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1911" y="1676995"/>
            <a:ext cx="9727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 smtClean="0">
                <a:solidFill>
                  <a:srgbClr val="FFFF00"/>
                </a:solidFill>
              </a:rPr>
              <a:t>Step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1911" y="2162055"/>
            <a:ext cx="8467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Group the ones together in groups of 2, 4, 8 or 16 as shown. Groups can overlap with each other</a:t>
            </a:r>
            <a:endParaRPr lang="en-SG" sz="2400" b="1" dirty="0"/>
          </a:p>
        </p:txBody>
      </p:sp>
      <p:sp>
        <p:nvSpPr>
          <p:cNvPr id="7" name="Right Arrow 6"/>
          <p:cNvSpPr/>
          <p:nvPr/>
        </p:nvSpPr>
        <p:spPr>
          <a:xfrm>
            <a:off x="5003887" y="4067175"/>
            <a:ext cx="2198801" cy="86677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1" y="3398379"/>
            <a:ext cx="3737139" cy="18159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973" y="3458549"/>
            <a:ext cx="3613314" cy="175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7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07" y="2979597"/>
            <a:ext cx="6104372" cy="26968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SG" dirty="0"/>
              <a:t>K-Maps (</a:t>
            </a:r>
            <a:r>
              <a:rPr lang="en-SG" dirty="0" err="1"/>
              <a:t>Karnaugh</a:t>
            </a:r>
            <a:r>
              <a:rPr lang="en-SG" dirty="0"/>
              <a:t> map)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1911" y="1676995"/>
            <a:ext cx="9727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 smtClean="0">
                <a:solidFill>
                  <a:srgbClr val="FFFF00"/>
                </a:solidFill>
              </a:rPr>
              <a:t>Step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1911" y="2162055"/>
            <a:ext cx="8467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For each group, AND the input(s) that is common to the group. If the input is logic LOW, Invert it before AND them</a:t>
            </a:r>
            <a:endParaRPr lang="en-SG" sz="2400" b="1" dirty="0"/>
          </a:p>
        </p:txBody>
      </p:sp>
      <p:cxnSp>
        <p:nvCxnSpPr>
          <p:cNvPr id="11" name="Straight Arrow Connector 10"/>
          <p:cNvCxnSpPr>
            <a:endCxn id="16" idx="1"/>
          </p:cNvCxnSpPr>
          <p:nvPr/>
        </p:nvCxnSpPr>
        <p:spPr>
          <a:xfrm flipV="1">
            <a:off x="5765905" y="4328003"/>
            <a:ext cx="2768495" cy="9252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7" idx="0"/>
          </p:cNvCxnSpPr>
          <p:nvPr/>
        </p:nvCxnSpPr>
        <p:spPr>
          <a:xfrm flipH="1">
            <a:off x="4370837" y="5498900"/>
            <a:ext cx="185393" cy="84475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8" idx="0"/>
          </p:cNvCxnSpPr>
          <p:nvPr/>
        </p:nvCxnSpPr>
        <p:spPr>
          <a:xfrm flipH="1">
            <a:off x="1585306" y="5505150"/>
            <a:ext cx="215296" cy="837795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534400" y="4142952"/>
                <a:ext cx="496931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𝑩</m:t>
                      </m:r>
                      <m:acc>
                        <m:accPr>
                          <m:chr m:val="̅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4142952"/>
                <a:ext cx="496931" cy="370101"/>
              </a:xfrm>
              <a:prstGeom prst="rect">
                <a:avLst/>
              </a:prstGeom>
              <a:blipFill>
                <a:blip r:embed="rId3"/>
                <a:stretch>
                  <a:fillRect l="-12195" t="-3333" r="-60976" b="-8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16761" y="6343650"/>
                <a:ext cx="5081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𝑨𝑩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761" y="6343650"/>
                <a:ext cx="508152" cy="369332"/>
              </a:xfrm>
              <a:prstGeom prst="rect">
                <a:avLst/>
              </a:prstGeom>
              <a:blipFill>
                <a:blip r:embed="rId4"/>
                <a:stretch>
                  <a:fillRect l="-11905" r="-11905"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346458" y="6342945"/>
                <a:ext cx="477695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̅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</m:oMath>
                  </m:oMathPara>
                </a14:m>
                <a:endParaRPr lang="en-SG" sz="2400" b="1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458" y="6342945"/>
                <a:ext cx="477695" cy="370101"/>
              </a:xfrm>
              <a:prstGeom prst="rect">
                <a:avLst/>
              </a:prstGeom>
              <a:blipFill>
                <a:blip r:embed="rId5"/>
                <a:stretch>
                  <a:fillRect l="-14103" t="-3333" r="-60256" b="-8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21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54" y="2623720"/>
            <a:ext cx="6104372" cy="26968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SG" dirty="0"/>
              <a:t>K-Maps (</a:t>
            </a:r>
            <a:r>
              <a:rPr lang="en-SG" dirty="0" err="1"/>
              <a:t>Karnaugh</a:t>
            </a:r>
            <a:r>
              <a:rPr lang="en-SG" dirty="0"/>
              <a:t> map)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1911" y="1676995"/>
            <a:ext cx="9727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 smtClean="0">
                <a:solidFill>
                  <a:srgbClr val="FFFF00"/>
                </a:solidFill>
              </a:rPr>
              <a:t>Step 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1911" y="2162055"/>
            <a:ext cx="846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OR all the groups Boolean expression</a:t>
            </a:r>
            <a:endParaRPr lang="en-SG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437426" y="5110651"/>
                <a:ext cx="4638675" cy="555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̅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𝑨𝑩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𝑩</m:t>
                      </m:r>
                      <m:acc>
                        <m:accPr>
                          <m:chr m:val="̅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</m:oMath>
                  </m:oMathPara>
                </a14:m>
                <a:endParaRPr lang="en-SG" sz="36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426" y="5110651"/>
                <a:ext cx="4638675" cy="5552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8881599" y="4157176"/>
            <a:ext cx="1404430" cy="953475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34055" y="5619628"/>
            <a:ext cx="4396734" cy="55090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830995" y="5571651"/>
            <a:ext cx="5884799" cy="551639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1"/>
          </p:cNvCxnSpPr>
          <p:nvPr/>
        </p:nvCxnSpPr>
        <p:spPr>
          <a:xfrm flipV="1">
            <a:off x="5671252" y="3972126"/>
            <a:ext cx="2768495" cy="9252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9" idx="0"/>
          </p:cNvCxnSpPr>
          <p:nvPr/>
        </p:nvCxnSpPr>
        <p:spPr>
          <a:xfrm flipH="1">
            <a:off x="4276184" y="5143023"/>
            <a:ext cx="185393" cy="84475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0" idx="0"/>
          </p:cNvCxnSpPr>
          <p:nvPr/>
        </p:nvCxnSpPr>
        <p:spPr>
          <a:xfrm flipH="1">
            <a:off x="1490653" y="5149273"/>
            <a:ext cx="215296" cy="837795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8439747" y="3787075"/>
                <a:ext cx="496931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𝑩</m:t>
                      </m:r>
                      <m:acc>
                        <m:accPr>
                          <m:chr m:val="̅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</m:oMath>
                  </m:oMathPara>
                </a14:m>
                <a:endParaRPr lang="en-SG" sz="2400" b="1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747" y="3787075"/>
                <a:ext cx="496931" cy="370101"/>
              </a:xfrm>
              <a:prstGeom prst="rect">
                <a:avLst/>
              </a:prstGeom>
              <a:blipFill>
                <a:blip r:embed="rId4"/>
                <a:stretch>
                  <a:fillRect l="-12195" t="-1639" r="-62195" b="-81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4022108" y="5987773"/>
                <a:ext cx="5081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𝑨𝑩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108" y="5987773"/>
                <a:ext cx="508152" cy="369332"/>
              </a:xfrm>
              <a:prstGeom prst="rect">
                <a:avLst/>
              </a:prstGeom>
              <a:blipFill>
                <a:blip r:embed="rId5"/>
                <a:stretch>
                  <a:fillRect l="-13253" r="-12048" b="-65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1251805" y="5987068"/>
                <a:ext cx="477695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̅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</m:oMath>
                  </m:oMathPara>
                </a14:m>
                <a:endParaRPr lang="en-SG" sz="2400" b="1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805" y="5987068"/>
                <a:ext cx="477695" cy="370101"/>
              </a:xfrm>
              <a:prstGeom prst="rect">
                <a:avLst/>
              </a:prstGeom>
              <a:blipFill>
                <a:blip r:embed="rId6"/>
                <a:stretch>
                  <a:fillRect l="-12658" t="-1639" r="-59494" b="-81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97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" y="0"/>
            <a:ext cx="11056288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802540"/>
              </p:ext>
            </p:extLst>
          </p:nvPr>
        </p:nvGraphicFramePr>
        <p:xfrm>
          <a:off x="292304" y="109783"/>
          <a:ext cx="4413045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609">
                  <a:extLst>
                    <a:ext uri="{9D8B030D-6E8A-4147-A177-3AD203B41FA5}">
                      <a16:colId xmlns:a16="http://schemas.microsoft.com/office/drawing/2014/main" val="1219713533"/>
                    </a:ext>
                  </a:extLst>
                </a:gridCol>
                <a:gridCol w="882609">
                  <a:extLst>
                    <a:ext uri="{9D8B030D-6E8A-4147-A177-3AD203B41FA5}">
                      <a16:colId xmlns:a16="http://schemas.microsoft.com/office/drawing/2014/main" val="2827647151"/>
                    </a:ext>
                  </a:extLst>
                </a:gridCol>
                <a:gridCol w="882609">
                  <a:extLst>
                    <a:ext uri="{9D8B030D-6E8A-4147-A177-3AD203B41FA5}">
                      <a16:colId xmlns:a16="http://schemas.microsoft.com/office/drawing/2014/main" val="1982170090"/>
                    </a:ext>
                  </a:extLst>
                </a:gridCol>
                <a:gridCol w="882609">
                  <a:extLst>
                    <a:ext uri="{9D8B030D-6E8A-4147-A177-3AD203B41FA5}">
                      <a16:colId xmlns:a16="http://schemas.microsoft.com/office/drawing/2014/main" val="937018366"/>
                    </a:ext>
                  </a:extLst>
                </a:gridCol>
                <a:gridCol w="882609">
                  <a:extLst>
                    <a:ext uri="{9D8B030D-6E8A-4147-A177-3AD203B41FA5}">
                      <a16:colId xmlns:a16="http://schemas.microsoft.com/office/drawing/2014/main" val="235523077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Inputs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04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31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47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0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51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0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792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0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8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0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045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0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6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0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3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0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545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1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48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1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851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1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6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1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09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1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04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1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06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1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84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1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916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21462" y="295870"/>
            <a:ext cx="4917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>
                <a:solidFill>
                  <a:prstClr val="white"/>
                </a:solidFill>
              </a:rPr>
              <a:t>Example:4</a:t>
            </a:r>
            <a:br>
              <a:rPr lang="en-US" b="1" dirty="0" smtClean="0">
                <a:solidFill>
                  <a:prstClr val="white"/>
                </a:solidFill>
              </a:rPr>
            </a:br>
            <a:r>
              <a:rPr lang="en-US" b="1" dirty="0">
                <a:solidFill>
                  <a:prstClr val="white"/>
                </a:solidFill>
              </a:rPr>
              <a:t/>
            </a:r>
            <a:br>
              <a:rPr lang="en-US" b="1" dirty="0">
                <a:solidFill>
                  <a:prstClr val="white"/>
                </a:solidFill>
              </a:rPr>
            </a:br>
            <a:r>
              <a:rPr lang="en-US" b="1" dirty="0" smtClean="0">
                <a:solidFill>
                  <a:prstClr val="white"/>
                </a:solidFill>
              </a:rPr>
              <a:t>Write the Boolean Expression of the following truth table using a K-map</a:t>
            </a:r>
            <a:endParaRPr lang="en-SG" b="1" dirty="0">
              <a:solidFill>
                <a:prstClr val="white"/>
              </a:solidFill>
            </a:endParaRPr>
          </a:p>
          <a:p>
            <a:endParaRPr lang="en-US" sz="24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28145" y="5431863"/>
                <a:ext cx="4638675" cy="555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𝑩</m:t>
                      </m:r>
                      <m:acc>
                        <m:accPr>
                          <m:chr m:val="̅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̅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𝑪𝑫</m:t>
                      </m:r>
                    </m:oMath>
                  </m:oMathPara>
                </a14:m>
                <a:endParaRPr lang="en-SG" sz="36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145" y="5431863"/>
                <a:ext cx="4638675" cy="5552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528145" y="4937761"/>
            <a:ext cx="98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Answer: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87991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167" y="1587457"/>
            <a:ext cx="5255207" cy="4688230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917247"/>
              </p:ext>
            </p:extLst>
          </p:nvPr>
        </p:nvGraphicFramePr>
        <p:xfrm>
          <a:off x="292304" y="109783"/>
          <a:ext cx="4413045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609">
                  <a:extLst>
                    <a:ext uri="{9D8B030D-6E8A-4147-A177-3AD203B41FA5}">
                      <a16:colId xmlns:a16="http://schemas.microsoft.com/office/drawing/2014/main" val="1219713533"/>
                    </a:ext>
                  </a:extLst>
                </a:gridCol>
                <a:gridCol w="882609">
                  <a:extLst>
                    <a:ext uri="{9D8B030D-6E8A-4147-A177-3AD203B41FA5}">
                      <a16:colId xmlns:a16="http://schemas.microsoft.com/office/drawing/2014/main" val="2827647151"/>
                    </a:ext>
                  </a:extLst>
                </a:gridCol>
                <a:gridCol w="882609">
                  <a:extLst>
                    <a:ext uri="{9D8B030D-6E8A-4147-A177-3AD203B41FA5}">
                      <a16:colId xmlns:a16="http://schemas.microsoft.com/office/drawing/2014/main" val="1982170090"/>
                    </a:ext>
                  </a:extLst>
                </a:gridCol>
                <a:gridCol w="882609">
                  <a:extLst>
                    <a:ext uri="{9D8B030D-6E8A-4147-A177-3AD203B41FA5}">
                      <a16:colId xmlns:a16="http://schemas.microsoft.com/office/drawing/2014/main" val="937018366"/>
                    </a:ext>
                  </a:extLst>
                </a:gridCol>
                <a:gridCol w="882609">
                  <a:extLst>
                    <a:ext uri="{9D8B030D-6E8A-4147-A177-3AD203B41FA5}">
                      <a16:colId xmlns:a16="http://schemas.microsoft.com/office/drawing/2014/main" val="235523077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Inputs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04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SG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31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47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0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51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0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792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0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8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0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045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0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6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0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3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0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545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1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48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1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851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1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6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1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09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1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04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1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06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1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84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1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916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070581" y="198778"/>
            <a:ext cx="6004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 smtClean="0">
                <a:solidFill>
                  <a:srgbClr val="FFFF00"/>
                </a:solidFill>
              </a:rPr>
              <a:t>Step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0580" y="683838"/>
            <a:ext cx="5225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Copy the logic values of the output to the corresponding inputs on the K-map</a:t>
            </a:r>
            <a:endParaRPr lang="en-SG" sz="2400" b="1" dirty="0"/>
          </a:p>
        </p:txBody>
      </p:sp>
      <p:sp>
        <p:nvSpPr>
          <p:cNvPr id="65" name="Right Arrow 64"/>
          <p:cNvSpPr/>
          <p:nvPr/>
        </p:nvSpPr>
        <p:spPr>
          <a:xfrm>
            <a:off x="5003888" y="4067175"/>
            <a:ext cx="1673138" cy="86677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30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SG" dirty="0"/>
              <a:t>K-Maps (</a:t>
            </a:r>
            <a:r>
              <a:rPr lang="en-SG" dirty="0" err="1"/>
              <a:t>Karnaugh</a:t>
            </a:r>
            <a:r>
              <a:rPr lang="en-SG" dirty="0"/>
              <a:t> map)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1911" y="1676995"/>
            <a:ext cx="9727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 smtClean="0">
                <a:solidFill>
                  <a:srgbClr val="FFFF00"/>
                </a:solidFill>
              </a:rPr>
              <a:t>Step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1911" y="2162055"/>
            <a:ext cx="8467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Group the ones together in groups of 2, 4, 8 or 16 as shown. Groups can overlap with each other</a:t>
            </a:r>
            <a:endParaRPr lang="en-SG" sz="2400" b="1" dirty="0"/>
          </a:p>
        </p:txBody>
      </p:sp>
      <p:sp>
        <p:nvSpPr>
          <p:cNvPr id="7" name="Right Arrow 6"/>
          <p:cNvSpPr/>
          <p:nvPr/>
        </p:nvSpPr>
        <p:spPr>
          <a:xfrm>
            <a:off x="5003887" y="4067175"/>
            <a:ext cx="2198801" cy="86677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289" y="2993052"/>
            <a:ext cx="3153298" cy="28130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602" y="2993052"/>
            <a:ext cx="3153298" cy="281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7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63" y="3013982"/>
            <a:ext cx="3153298" cy="28130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SG" dirty="0"/>
              <a:t>K-Maps (</a:t>
            </a:r>
            <a:r>
              <a:rPr lang="en-SG" dirty="0" err="1"/>
              <a:t>Karnaugh</a:t>
            </a:r>
            <a:r>
              <a:rPr lang="en-SG" dirty="0"/>
              <a:t> map)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1911" y="1676995"/>
            <a:ext cx="9727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 smtClean="0">
                <a:solidFill>
                  <a:srgbClr val="FFFF00"/>
                </a:solidFill>
              </a:rPr>
              <a:t>Step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1911" y="2162055"/>
            <a:ext cx="8467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For each group, AND the input(s) that is common to the group. If the input is logic LOW, Invert it before AND them</a:t>
            </a:r>
            <a:endParaRPr lang="en-SG" sz="2400" b="1" dirty="0"/>
          </a:p>
        </p:txBody>
      </p:sp>
      <p:cxnSp>
        <p:nvCxnSpPr>
          <p:cNvPr id="11" name="Straight Arrow Connector 10"/>
          <p:cNvCxnSpPr>
            <a:endCxn id="16" idx="1"/>
          </p:cNvCxnSpPr>
          <p:nvPr/>
        </p:nvCxnSpPr>
        <p:spPr>
          <a:xfrm flipV="1">
            <a:off x="3394180" y="4190993"/>
            <a:ext cx="2768495" cy="9252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7" idx="0"/>
          </p:cNvCxnSpPr>
          <p:nvPr/>
        </p:nvCxnSpPr>
        <p:spPr>
          <a:xfrm>
            <a:off x="3752850" y="5676900"/>
            <a:ext cx="714168" cy="66675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8" idx="0"/>
          </p:cNvCxnSpPr>
          <p:nvPr/>
        </p:nvCxnSpPr>
        <p:spPr>
          <a:xfrm flipH="1">
            <a:off x="1696715" y="4581525"/>
            <a:ext cx="425357" cy="176142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162675" y="4005942"/>
                <a:ext cx="5049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𝑪𝑫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675" y="4005942"/>
                <a:ext cx="504946" cy="369332"/>
              </a:xfrm>
              <a:prstGeom prst="rect">
                <a:avLst/>
              </a:prstGeom>
              <a:blipFill>
                <a:blip r:embed="rId3"/>
                <a:stretch>
                  <a:fillRect l="-13253" r="-12048" b="-65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16761" y="6343650"/>
                <a:ext cx="7005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̅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761" y="6343650"/>
                <a:ext cx="700513" cy="369332"/>
              </a:xfrm>
              <a:prstGeom prst="rect">
                <a:avLst/>
              </a:prstGeom>
              <a:blipFill>
                <a:blip r:embed="rId4"/>
                <a:stretch>
                  <a:fillRect l="-8696" t="-5000" r="-44348"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346458" y="6342945"/>
                <a:ext cx="700513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𝑩</m:t>
                      </m:r>
                      <m:acc>
                        <m:accPr>
                          <m:chr m:val="̅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458" y="6342945"/>
                <a:ext cx="700513" cy="370101"/>
              </a:xfrm>
              <a:prstGeom prst="rect">
                <a:avLst/>
              </a:prstGeom>
              <a:blipFill>
                <a:blip r:embed="rId5"/>
                <a:stretch>
                  <a:fillRect l="-9565" t="-3333" r="-72174" b="-8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53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26" y="2763501"/>
            <a:ext cx="5767316" cy="3731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SG" dirty="0"/>
              <a:t>K-Maps (</a:t>
            </a:r>
            <a:r>
              <a:rPr lang="en-SG" dirty="0" err="1"/>
              <a:t>Karnaugh</a:t>
            </a:r>
            <a:r>
              <a:rPr lang="en-SG" dirty="0"/>
              <a:t> map)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1911" y="1676995"/>
            <a:ext cx="9727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 smtClean="0">
                <a:solidFill>
                  <a:srgbClr val="FFFF00"/>
                </a:solidFill>
              </a:rPr>
              <a:t>Step 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1911" y="2162055"/>
            <a:ext cx="846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OR all the groups Boolean expression</a:t>
            </a:r>
            <a:endParaRPr lang="en-SG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76800" y="4825034"/>
                <a:ext cx="4638675" cy="555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𝑩</m:t>
                      </m:r>
                      <m:acc>
                        <m:accPr>
                          <m:chr m:val="̅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̅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𝑪𝑫</m:t>
                      </m:r>
                    </m:oMath>
                  </m:oMathPara>
                </a14:m>
                <a:endParaRPr lang="en-SG" sz="36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825034"/>
                <a:ext cx="4638675" cy="5552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6481761" y="3986110"/>
            <a:ext cx="2494507" cy="838924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72011" y="5430637"/>
            <a:ext cx="2843214" cy="902027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003820" y="5380314"/>
            <a:ext cx="4099468" cy="872519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13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7FF498D-A9A2-4FAA-B8C9-142C7BB4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61" y="2711147"/>
            <a:ext cx="9905998" cy="1478570"/>
          </a:xfrm>
        </p:spPr>
        <p:txBody>
          <a:bodyPr/>
          <a:lstStyle/>
          <a:p>
            <a:pPr algn="ctr"/>
            <a:r>
              <a:rPr lang="en-SG" b="1" dirty="0">
                <a:solidFill>
                  <a:srgbClr val="FFFF00"/>
                </a:solidFill>
              </a:rPr>
              <a:t> </a:t>
            </a:r>
            <a:r>
              <a:rPr lang="en-SG" b="1" dirty="0" smtClean="0">
                <a:solidFill>
                  <a:srgbClr val="FFFF00"/>
                </a:solidFill>
              </a:rPr>
              <a:t>The END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6976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144" y="2828070"/>
            <a:ext cx="11664741" cy="389693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Aesef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Decimal to Binary 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214144" y="1012188"/>
            <a:ext cx="116647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Decimal to Binary (Method #1 - Divided by 2)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To convert from Decimal to Binary, we take the decimal number and keep performing a </a:t>
            </a:r>
            <a:r>
              <a:rPr lang="en-US" sz="2000" b="1" dirty="0" smtClean="0"/>
              <a:t>whole number division </a:t>
            </a:r>
            <a:r>
              <a:rPr lang="en-US" sz="2000" dirty="0" smtClean="0"/>
              <a:t>by 2 till we get 0</a:t>
            </a:r>
            <a:endParaRPr lang="en-SG" b="1" dirty="0">
              <a:solidFill>
                <a:srgbClr val="FFFF00"/>
              </a:solidFill>
            </a:endParaRPr>
          </a:p>
          <a:p>
            <a:r>
              <a:rPr lang="en-SG" sz="2000" b="1" dirty="0" smtClean="0">
                <a:solidFill>
                  <a:srgbClr val="FFFF00"/>
                </a:solidFill>
              </a:rPr>
              <a:t>  </a:t>
            </a:r>
          </a:p>
          <a:p>
            <a:r>
              <a:rPr lang="en-US" sz="2000" dirty="0" smtClean="0"/>
              <a:t>The remainders of the quotient will be the binary number. The largest position value is at the bottom   </a:t>
            </a:r>
            <a:endParaRPr lang="en-US" sz="2000" b="1" dirty="0" smtClean="0">
              <a:solidFill>
                <a:srgbClr val="FFFF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028071"/>
              </p:ext>
            </p:extLst>
          </p:nvPr>
        </p:nvGraphicFramePr>
        <p:xfrm>
          <a:off x="280647" y="3680739"/>
          <a:ext cx="8128000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8756">
                  <a:extLst>
                    <a:ext uri="{9D8B030D-6E8A-4147-A177-3AD203B41FA5}">
                      <a16:colId xmlns:a16="http://schemas.microsoft.com/office/drawing/2014/main" val="2664557271"/>
                    </a:ext>
                  </a:extLst>
                </a:gridCol>
                <a:gridCol w="1587732">
                  <a:extLst>
                    <a:ext uri="{9D8B030D-6E8A-4147-A177-3AD203B41FA5}">
                      <a16:colId xmlns:a16="http://schemas.microsoft.com/office/drawing/2014/main" val="514982085"/>
                    </a:ext>
                  </a:extLst>
                </a:gridCol>
                <a:gridCol w="1481512">
                  <a:extLst>
                    <a:ext uri="{9D8B030D-6E8A-4147-A177-3AD203B41FA5}">
                      <a16:colId xmlns:a16="http://schemas.microsoft.com/office/drawing/2014/main" val="3873497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Quotient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remainders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47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114 </a:t>
                      </a:r>
                      <a:r>
                        <a:rPr lang="en-SG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÷</a:t>
                      </a:r>
                      <a:r>
                        <a:rPr lang="en-US" sz="1800" dirty="0" smtClean="0"/>
                        <a:t> 2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42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 </a:t>
                      </a:r>
                      <a:r>
                        <a:rPr lang="en-SG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÷</a:t>
                      </a:r>
                      <a:r>
                        <a:rPr lang="en-US" dirty="0" smtClean="0"/>
                        <a:t> 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447475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 </a:t>
                      </a:r>
                      <a:r>
                        <a:rPr lang="en-SG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÷</a:t>
                      </a:r>
                      <a:r>
                        <a:rPr lang="en-US" dirty="0" smtClean="0"/>
                        <a:t> 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85674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SG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÷</a:t>
                      </a:r>
                      <a:r>
                        <a:rPr lang="en-US" baseline="0" dirty="0" smtClean="0"/>
                        <a:t> 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1636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 </a:t>
                      </a:r>
                      <a:r>
                        <a:rPr lang="en-SG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÷</a:t>
                      </a:r>
                      <a:r>
                        <a:rPr lang="en-US" dirty="0" smtClean="0"/>
                        <a:t> 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0446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</a:t>
                      </a:r>
                      <a:r>
                        <a:rPr lang="en-SG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÷</a:t>
                      </a:r>
                      <a:r>
                        <a:rPr lang="en-US" dirty="0" smtClean="0"/>
                        <a:t> 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9859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</a:t>
                      </a:r>
                      <a:r>
                        <a:rPr lang="en-SG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÷</a:t>
                      </a:r>
                      <a:r>
                        <a:rPr lang="en-US" dirty="0" smtClean="0"/>
                        <a:t> 2</a:t>
                      </a:r>
                      <a:endParaRPr lang="en-S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473421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2619374" y="4267557"/>
            <a:ext cx="3248025" cy="210363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619374" y="4657469"/>
            <a:ext cx="3248025" cy="201891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619374" y="4968519"/>
            <a:ext cx="3343275" cy="266102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619374" y="5339301"/>
            <a:ext cx="3343275" cy="268048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619374" y="5712029"/>
            <a:ext cx="3343275" cy="250978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52574" y="3516622"/>
            <a:ext cx="990601" cy="578226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273" y="2883167"/>
            <a:ext cx="2452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Example:1</a:t>
            </a:r>
            <a:br>
              <a:rPr lang="en-US" b="1" dirty="0" smtClean="0"/>
            </a:br>
            <a:r>
              <a:rPr lang="en-US" b="1" dirty="0" smtClean="0"/>
              <a:t>Convert 114</a:t>
            </a:r>
            <a:r>
              <a:rPr lang="en-US" b="1" baseline="-25000" dirty="0" smtClean="0"/>
              <a:t>10</a:t>
            </a:r>
            <a:r>
              <a:rPr lang="en-US" b="1" dirty="0" smtClean="0"/>
              <a:t> to Binary</a:t>
            </a:r>
            <a:endParaRPr lang="en-SG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9380761" y="3247281"/>
            <a:ext cx="204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Answer: 111 0010</a:t>
            </a:r>
            <a:r>
              <a:rPr lang="en-US" b="1" baseline="-25000" dirty="0" smtClean="0"/>
              <a:t>2</a:t>
            </a:r>
            <a:endParaRPr lang="en-SG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8667749" y="4094848"/>
            <a:ext cx="8536" cy="2527211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704585" y="6141356"/>
            <a:ext cx="2097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1 1 1 0 0 1 0</a:t>
            </a:r>
            <a:endParaRPr lang="en-SG" sz="28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758780" y="6433733"/>
            <a:ext cx="1945805" cy="1186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0753109" y="5373394"/>
            <a:ext cx="0" cy="87158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0464308" y="5718584"/>
            <a:ext cx="1591" cy="51795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1011851" y="4986758"/>
            <a:ext cx="8897" cy="1242488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1301866" y="4590640"/>
            <a:ext cx="0" cy="1645898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11569505" y="4222864"/>
            <a:ext cx="13480" cy="198398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860854" y="4222864"/>
            <a:ext cx="371202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7860854" y="4590640"/>
            <a:ext cx="3441012" cy="388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7860854" y="4977638"/>
            <a:ext cx="3162407" cy="352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860854" y="5361845"/>
            <a:ext cx="2913250" cy="1154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860854" y="5697152"/>
            <a:ext cx="2603454" cy="2143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2625110" y="6114248"/>
            <a:ext cx="3343275" cy="250978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843703" y="6058960"/>
            <a:ext cx="2319109" cy="2958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10155089" y="6088543"/>
            <a:ext cx="7723" cy="20984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88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Decimal to Binary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366374" y="1273085"/>
            <a:ext cx="2452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Example:2</a:t>
            </a:r>
            <a:br>
              <a:rPr lang="en-US" b="1" dirty="0" smtClean="0"/>
            </a:br>
            <a:r>
              <a:rPr lang="en-US" b="1" dirty="0" smtClean="0"/>
              <a:t>Convert 261</a:t>
            </a:r>
            <a:r>
              <a:rPr lang="en-US" b="1" baseline="-25000" dirty="0" smtClean="0"/>
              <a:t>10</a:t>
            </a:r>
            <a:r>
              <a:rPr lang="en-US" b="1" dirty="0" smtClean="0"/>
              <a:t> to Binary</a:t>
            </a:r>
            <a:endParaRPr lang="en-SG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66374" y="3673385"/>
            <a:ext cx="2452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Example:3</a:t>
            </a:r>
            <a:br>
              <a:rPr lang="en-US" b="1" dirty="0" smtClean="0"/>
            </a:br>
            <a:r>
              <a:rPr lang="en-US" b="1" dirty="0" smtClean="0"/>
              <a:t>Convert 199</a:t>
            </a:r>
            <a:r>
              <a:rPr lang="en-US" b="1" baseline="-25000" dirty="0" smtClean="0"/>
              <a:t>10</a:t>
            </a:r>
            <a:r>
              <a:rPr lang="en-US" b="1" dirty="0" smtClean="0"/>
              <a:t> to Binary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86576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145" y="2828070"/>
            <a:ext cx="6624806" cy="389693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Decimal to Binary 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214144" y="1012188"/>
            <a:ext cx="1166474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Decimal to Binary (Method #2 - Tables)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Step 1: We draw a table listing the all </a:t>
            </a:r>
            <a:r>
              <a:rPr lang="en-US" sz="2000" b="1" dirty="0" smtClean="0"/>
              <a:t>position values that </a:t>
            </a:r>
            <a:r>
              <a:rPr lang="en-US" sz="2000" dirty="0" smtClean="0"/>
              <a:t>is smaller than the number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Step 2: fills up “1” to the column correspond to the position values till the sums of all </a:t>
            </a:r>
            <a:r>
              <a:rPr lang="en-US" sz="2000" b="1" dirty="0" smtClean="0"/>
              <a:t>position values </a:t>
            </a:r>
            <a:r>
              <a:rPr lang="en-US" sz="2000" dirty="0" smtClean="0"/>
              <a:t>are equal to the number</a:t>
            </a:r>
            <a:br>
              <a:rPr lang="en-US" sz="2000" dirty="0" smtClean="0"/>
            </a:br>
            <a:endParaRPr lang="en-US" sz="2000" dirty="0" smtClean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273" y="2883167"/>
            <a:ext cx="2452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Example:1</a:t>
            </a:r>
            <a:br>
              <a:rPr lang="en-US" b="1" dirty="0" smtClean="0"/>
            </a:br>
            <a:r>
              <a:rPr lang="en-US" b="1" dirty="0" smtClean="0"/>
              <a:t>Convert 114</a:t>
            </a:r>
            <a:r>
              <a:rPr lang="en-US" b="1" baseline="-25000" dirty="0" smtClean="0"/>
              <a:t>10</a:t>
            </a:r>
            <a:r>
              <a:rPr lang="en-US" b="1" dirty="0" smtClean="0"/>
              <a:t> to Binary</a:t>
            </a:r>
            <a:endParaRPr lang="en-SG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285118" y="5710355"/>
            <a:ext cx="204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Answer: 111 0010</a:t>
            </a:r>
            <a:r>
              <a:rPr lang="en-US" b="1" baseline="-25000" dirty="0" smtClean="0"/>
              <a:t>2</a:t>
            </a:r>
            <a:endParaRPr lang="en-SG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780611" y="4998072"/>
            <a:ext cx="2097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1 1 1 0 0 1 0</a:t>
            </a:r>
            <a:endParaRPr lang="en-SG" sz="28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183980"/>
              </p:ext>
            </p:extLst>
          </p:nvPr>
        </p:nvGraphicFramePr>
        <p:xfrm>
          <a:off x="908050" y="3803841"/>
          <a:ext cx="55315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222">
                  <a:extLst>
                    <a:ext uri="{9D8B030D-6E8A-4147-A177-3AD203B41FA5}">
                      <a16:colId xmlns:a16="http://schemas.microsoft.com/office/drawing/2014/main" val="2145281239"/>
                    </a:ext>
                  </a:extLst>
                </a:gridCol>
                <a:gridCol w="790222">
                  <a:extLst>
                    <a:ext uri="{9D8B030D-6E8A-4147-A177-3AD203B41FA5}">
                      <a16:colId xmlns:a16="http://schemas.microsoft.com/office/drawing/2014/main" val="4017487478"/>
                    </a:ext>
                  </a:extLst>
                </a:gridCol>
                <a:gridCol w="790222">
                  <a:extLst>
                    <a:ext uri="{9D8B030D-6E8A-4147-A177-3AD203B41FA5}">
                      <a16:colId xmlns:a16="http://schemas.microsoft.com/office/drawing/2014/main" val="23224384"/>
                    </a:ext>
                  </a:extLst>
                </a:gridCol>
                <a:gridCol w="790222">
                  <a:extLst>
                    <a:ext uri="{9D8B030D-6E8A-4147-A177-3AD203B41FA5}">
                      <a16:colId xmlns:a16="http://schemas.microsoft.com/office/drawing/2014/main" val="3634712978"/>
                    </a:ext>
                  </a:extLst>
                </a:gridCol>
                <a:gridCol w="790222">
                  <a:extLst>
                    <a:ext uri="{9D8B030D-6E8A-4147-A177-3AD203B41FA5}">
                      <a16:colId xmlns:a16="http://schemas.microsoft.com/office/drawing/2014/main" val="1418837579"/>
                    </a:ext>
                  </a:extLst>
                </a:gridCol>
                <a:gridCol w="790222">
                  <a:extLst>
                    <a:ext uri="{9D8B030D-6E8A-4147-A177-3AD203B41FA5}">
                      <a16:colId xmlns:a16="http://schemas.microsoft.com/office/drawing/2014/main" val="1161930966"/>
                    </a:ext>
                  </a:extLst>
                </a:gridCol>
                <a:gridCol w="790222">
                  <a:extLst>
                    <a:ext uri="{9D8B030D-6E8A-4147-A177-3AD203B41FA5}">
                      <a16:colId xmlns:a16="http://schemas.microsoft.com/office/drawing/2014/main" val="1398010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6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874753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1419225" y="4505269"/>
            <a:ext cx="1476375" cy="590606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113131" y="4469899"/>
            <a:ext cx="1115844" cy="594885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935639" y="4476494"/>
            <a:ext cx="627441" cy="588290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673827" y="4467009"/>
            <a:ext cx="88900" cy="628866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163331" y="4505269"/>
            <a:ext cx="285352" cy="590606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448683" y="4511904"/>
            <a:ext cx="736972" cy="583971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4877660" y="4481235"/>
            <a:ext cx="1212870" cy="614640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5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890</TotalTime>
  <Words>2123</Words>
  <Application>Microsoft Office PowerPoint</Application>
  <PresentationFormat>Widescreen</PresentationFormat>
  <Paragraphs>999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Arial</vt:lpstr>
      <vt:lpstr>Cambria Math</vt:lpstr>
      <vt:lpstr>Trebuchet MS</vt:lpstr>
      <vt:lpstr>Tw Cen MT</vt:lpstr>
      <vt:lpstr>Circuit</vt:lpstr>
      <vt:lpstr>Digital Electronics Crash course – day 1</vt:lpstr>
      <vt:lpstr>Table of content</vt:lpstr>
      <vt:lpstr> Binary/Hexadecimal/BCD </vt:lpstr>
      <vt:lpstr>Binary </vt:lpstr>
      <vt:lpstr>Binary </vt:lpstr>
      <vt:lpstr>Binary </vt:lpstr>
      <vt:lpstr>Decimal to Binary </vt:lpstr>
      <vt:lpstr>Decimal to Binary </vt:lpstr>
      <vt:lpstr>Decimal to Binary </vt:lpstr>
      <vt:lpstr>Decimal to Binary </vt:lpstr>
      <vt:lpstr>Binary to Decimal </vt:lpstr>
      <vt:lpstr>Binary to Decimal </vt:lpstr>
      <vt:lpstr>Decimal to Hexadecimal </vt:lpstr>
      <vt:lpstr>Decimal to Hexadecimal </vt:lpstr>
      <vt:lpstr>Decimal to Hexadecimal </vt:lpstr>
      <vt:lpstr>Hexadecimal to decimal </vt:lpstr>
      <vt:lpstr>Hexadecimal to decimal </vt:lpstr>
      <vt:lpstr>BCD number system </vt:lpstr>
      <vt:lpstr>BCD number system </vt:lpstr>
      <vt:lpstr>BCD number system </vt:lpstr>
      <vt:lpstr> Binary and Hexadecimal addition </vt:lpstr>
      <vt:lpstr>Binary and Hexadecimal addition </vt:lpstr>
      <vt:lpstr>Binary and Hexadecimal addition </vt:lpstr>
      <vt:lpstr>Binary and Hexadecimal addition </vt:lpstr>
      <vt:lpstr> Signed/Unsigned number </vt:lpstr>
      <vt:lpstr>Signed/Unsigned number </vt:lpstr>
      <vt:lpstr>Signed/Unsigned number </vt:lpstr>
      <vt:lpstr>Signed/Unsigned number </vt:lpstr>
      <vt:lpstr> Logic gates </vt:lpstr>
      <vt:lpstr>Logics gates </vt:lpstr>
      <vt:lpstr>Logics gates </vt:lpstr>
      <vt:lpstr>Logics gates </vt:lpstr>
      <vt:lpstr>Logics gates </vt:lpstr>
      <vt:lpstr>Logics gates </vt:lpstr>
      <vt:lpstr>Logics gates </vt:lpstr>
      <vt:lpstr>Logics gates </vt:lpstr>
      <vt:lpstr>Logics gates </vt:lpstr>
      <vt:lpstr>Logics gates </vt:lpstr>
      <vt:lpstr> Implementing/simplifying logics gates </vt:lpstr>
      <vt:lpstr>Implementing Logics gate </vt:lpstr>
      <vt:lpstr>Implementing Logics gate </vt:lpstr>
      <vt:lpstr>Implementing Logics gate </vt:lpstr>
      <vt:lpstr>Simplifying Logics gate </vt:lpstr>
      <vt:lpstr>Simplifying logic gate </vt:lpstr>
      <vt:lpstr>Simplifying Logics gate </vt:lpstr>
      <vt:lpstr>Simplifying logic gate </vt:lpstr>
      <vt:lpstr> Sum-Over-Product (SOP) , Product-Over-Sum (POS) and K-Map</vt:lpstr>
      <vt:lpstr>Sum-Over-Product (SOP)  and Product-Over-Sum (POS)</vt:lpstr>
      <vt:lpstr>Sum-Over-Product (SOP)  and Product-Over-Sum (POS)</vt:lpstr>
      <vt:lpstr>Sum-Over-Product (SOP)  and Product-Over-Sum (POS)</vt:lpstr>
      <vt:lpstr>Sum-Over-Product (SOP)  and Product-Over-Sum (POS)</vt:lpstr>
      <vt:lpstr>K-Maps (Karnaugh map)</vt:lpstr>
      <vt:lpstr>K-Maps (Karnaugh map)</vt:lpstr>
      <vt:lpstr>K-Maps (Karnaugh map)</vt:lpstr>
      <vt:lpstr>K-Maps (Karnaugh map)</vt:lpstr>
      <vt:lpstr>K-Maps (Karnaugh map)</vt:lpstr>
      <vt:lpstr>K-Maps (Karnaugh map)</vt:lpstr>
      <vt:lpstr>K-Maps (Karnaugh map)</vt:lpstr>
      <vt:lpstr>K-Maps (Karnaugh map)</vt:lpstr>
      <vt:lpstr>K-Maps (Karnaugh map)</vt:lpstr>
      <vt:lpstr>K-Maps (Karnaugh map)</vt:lpstr>
      <vt:lpstr>K-Maps (Karnaugh map)</vt:lpstr>
      <vt:lpstr>PowerPoint Presentation</vt:lpstr>
      <vt:lpstr>PowerPoint Presentation</vt:lpstr>
      <vt:lpstr>K-Maps (Karnaugh map)</vt:lpstr>
      <vt:lpstr>K-Maps (Karnaugh map)</vt:lpstr>
      <vt:lpstr>K-Maps (Karnaugh map)</vt:lpstr>
      <vt:lpstr> 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SUTD IEEE Membership 2018</dc:title>
  <dc:creator>Student - Ong Xiang Qian</dc:creator>
  <cp:lastModifiedBy>Koh Yi Min Jason</cp:lastModifiedBy>
  <cp:revision>102</cp:revision>
  <dcterms:created xsi:type="dcterms:W3CDTF">2018-05-23T08:06:24Z</dcterms:created>
  <dcterms:modified xsi:type="dcterms:W3CDTF">2018-08-21T04:00:28Z</dcterms:modified>
</cp:coreProperties>
</file>