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61" r:id="rId2"/>
    <p:sldId id="258" r:id="rId3"/>
    <p:sldId id="307" r:id="rId4"/>
    <p:sldId id="362" r:id="rId5"/>
    <p:sldId id="363" r:id="rId6"/>
    <p:sldId id="364" r:id="rId7"/>
    <p:sldId id="365" r:id="rId8"/>
    <p:sldId id="366" r:id="rId9"/>
    <p:sldId id="368" r:id="rId10"/>
    <p:sldId id="367" r:id="rId11"/>
    <p:sldId id="369" r:id="rId12"/>
    <p:sldId id="372" r:id="rId13"/>
    <p:sldId id="371" r:id="rId14"/>
    <p:sldId id="373" r:id="rId15"/>
    <p:sldId id="374" r:id="rId16"/>
    <p:sldId id="3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413-21E4-4BBC-836E-1376F2C18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 smtClean="0"/>
              <a:t>Digital Electronics Crash course – day 1 Lab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89955" y="42810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21-AUG-2018</a:t>
            </a:r>
            <a:endParaRPr lang="en-SG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78825" y="6037102"/>
            <a:ext cx="1786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Abhimanyu Arora</a:t>
            </a:r>
          </a:p>
          <a:p>
            <a:pPr algn="ctr"/>
            <a:r>
              <a:rPr lang="en-US" dirty="0" smtClean="0"/>
              <a:t>Koh Yi Min Jason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36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2</a:t>
            </a:r>
            <a:endParaRPr lang="en-S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05364" y="1478570"/>
            <a:ext cx="544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Connect the circuit as shown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4" y="1578565"/>
            <a:ext cx="6741055" cy="50071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38689" y="2205432"/>
            <a:ext cx="4486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The Binary full adder circuit is in pervious slide. You need to construct the full adder first before you can construct the 2 bit full adder circuit</a:t>
            </a:r>
            <a:endParaRPr lang="en-SG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5478" y="1209233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bit full adder circuit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16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Sum over product, Product over SUM or K-map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3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Sum over product, Product over SUM or K-map </a:t>
            </a:r>
            <a:endParaRPr lang="en-S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9738" y="2023478"/>
            <a:ext cx="7134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Design a logic circuit with 4 inputs A, B, C and D with A being the MSB and D being the LSB that represent the 4 BCD inputs that will turn ON or OFF </a:t>
            </a:r>
            <a:r>
              <a:rPr lang="en-US" sz="2400" b="1" dirty="0" smtClean="0">
                <a:solidFill>
                  <a:srgbClr val="C00000"/>
                </a:solidFill>
              </a:rPr>
              <a:t>LED A </a:t>
            </a:r>
            <a:r>
              <a:rPr lang="en-US" sz="2400" b="1" dirty="0" smtClean="0"/>
              <a:t>of the common cathode 7-Segment display depending on the BCD input from decimal 0</a:t>
            </a:r>
            <a:r>
              <a:rPr lang="en-US" sz="2400" b="1" baseline="-25000" dirty="0" smtClean="0"/>
              <a:t>10</a:t>
            </a:r>
            <a:r>
              <a:rPr lang="en-US" sz="2400" b="1" dirty="0" smtClean="0"/>
              <a:t> to 9</a:t>
            </a:r>
            <a:r>
              <a:rPr lang="en-US" sz="2400" b="1" baseline="-25000" dirty="0" smtClean="0"/>
              <a:t>10</a:t>
            </a:r>
            <a:r>
              <a:rPr lang="en-US" sz="2400" b="1" dirty="0" smtClean="0"/>
              <a:t>. From 1010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to 1111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which is invalid BCD input, LED A will be OFF. 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99739" y="1478570"/>
            <a:ext cx="64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solidFill>
                  <a:srgbClr val="FFFF00"/>
                </a:solidFill>
              </a:rPr>
              <a:t>DESIGN PROBLEM</a:t>
            </a:r>
            <a:endParaRPr lang="en-S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9" y="4415045"/>
            <a:ext cx="4952099" cy="231312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939" y="4425101"/>
            <a:ext cx="5359348" cy="229301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917" y="1571869"/>
            <a:ext cx="2375370" cy="23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13008"/>
              </p:ext>
            </p:extLst>
          </p:nvPr>
        </p:nvGraphicFramePr>
        <p:xfrm>
          <a:off x="6867524" y="502938"/>
          <a:ext cx="5181599" cy="6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20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672048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729415">
                  <a:extLst>
                    <a:ext uri="{9D8B030D-6E8A-4147-A177-3AD203B41FA5}">
                      <a16:colId xmlns:a16="http://schemas.microsoft.com/office/drawing/2014/main" val="604548214"/>
                    </a:ext>
                  </a:extLst>
                </a:gridCol>
                <a:gridCol w="704827">
                  <a:extLst>
                    <a:ext uri="{9D8B030D-6E8A-4147-A177-3AD203B41FA5}">
                      <a16:colId xmlns:a16="http://schemas.microsoft.com/office/drawing/2014/main" val="1309499275"/>
                    </a:ext>
                  </a:extLst>
                </a:gridCol>
                <a:gridCol w="2491489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33819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Input</a:t>
                      </a:r>
                      <a:endParaRPr lang="en-S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Output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5276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SG" sz="1600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SG" sz="1600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SG" sz="1600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SG" sz="1600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7-Segment</a:t>
                      </a:r>
                      <a:r>
                        <a:rPr lang="en-US" sz="1600" baseline="0" dirty="0" smtClean="0"/>
                        <a:t> display </a:t>
                      </a:r>
                      <a:r>
                        <a:rPr lang="en-US" sz="1600" dirty="0" smtClean="0"/>
                        <a:t>LED</a:t>
                      </a:r>
                      <a:r>
                        <a:rPr lang="en-US" sz="1600" baseline="0" dirty="0" smtClean="0"/>
                        <a:t> A</a:t>
                      </a:r>
                      <a:endParaRPr lang="en-SG" sz="1600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81449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39419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52926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61970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8854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12625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96940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46770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62857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52738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16755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5081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950845"/>
            <a:ext cx="5476875" cy="3724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4850" y="1050022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From the 7-Segment Display table, we will fill out the truth table for LED A as such.</a:t>
            </a:r>
            <a:endParaRPr lang="en-SG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24050" y="2581513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7-Segment Display table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25" y="133606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39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49539"/>
              </p:ext>
            </p:extLst>
          </p:nvPr>
        </p:nvGraphicFramePr>
        <p:xfrm>
          <a:off x="285751" y="1457324"/>
          <a:ext cx="3895724" cy="524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38">
                  <a:extLst>
                    <a:ext uri="{9D8B030D-6E8A-4147-A177-3AD203B41FA5}">
                      <a16:colId xmlns:a16="http://schemas.microsoft.com/office/drawing/2014/main" val="3883735646"/>
                    </a:ext>
                  </a:extLst>
                </a:gridCol>
                <a:gridCol w="505271">
                  <a:extLst>
                    <a:ext uri="{9D8B030D-6E8A-4147-A177-3AD203B41FA5}">
                      <a16:colId xmlns:a16="http://schemas.microsoft.com/office/drawing/2014/main" val="1521201636"/>
                    </a:ext>
                  </a:extLst>
                </a:gridCol>
                <a:gridCol w="548402">
                  <a:extLst>
                    <a:ext uri="{9D8B030D-6E8A-4147-A177-3AD203B41FA5}">
                      <a16:colId xmlns:a16="http://schemas.microsoft.com/office/drawing/2014/main" val="604548214"/>
                    </a:ext>
                  </a:extLst>
                </a:gridCol>
                <a:gridCol w="529916">
                  <a:extLst>
                    <a:ext uri="{9D8B030D-6E8A-4147-A177-3AD203B41FA5}">
                      <a16:colId xmlns:a16="http://schemas.microsoft.com/office/drawing/2014/main" val="1309499275"/>
                    </a:ext>
                  </a:extLst>
                </a:gridCol>
                <a:gridCol w="1873197">
                  <a:extLst>
                    <a:ext uri="{9D8B030D-6E8A-4147-A177-3AD203B41FA5}">
                      <a16:colId xmlns:a16="http://schemas.microsoft.com/office/drawing/2014/main" val="1900351683"/>
                    </a:ext>
                  </a:extLst>
                </a:gridCol>
              </a:tblGrid>
              <a:tr h="28266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Output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01542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SG" sz="1200" b="1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SG" sz="1200" b="1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SG" sz="1200" b="1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7-Segment</a:t>
                      </a:r>
                      <a:r>
                        <a:rPr lang="en-US" sz="1200" b="1" baseline="0" dirty="0" smtClean="0"/>
                        <a:t> display </a:t>
                      </a:r>
                      <a:r>
                        <a:rPr lang="en-US" sz="1200" b="1" dirty="0" smtClean="0"/>
                        <a:t>LED</a:t>
                      </a:r>
                      <a:r>
                        <a:rPr lang="en-US" sz="1200" b="1" baseline="0" dirty="0" smtClean="0"/>
                        <a:t> A</a:t>
                      </a:r>
                      <a:endParaRPr lang="en-SG" sz="1200" b="1" dirty="0"/>
                    </a:p>
                  </a:txBody>
                  <a:tcPr>
                    <a:solidFill>
                      <a:srgbClr val="9ACD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92782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1998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70223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0084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93615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81449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39419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52926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61970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8854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12625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96940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46770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62857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52738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16755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5081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50194" y="1068942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48" y="1068942"/>
            <a:ext cx="6053853" cy="4633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8701" y="284856"/>
            <a:ext cx="52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You can use SOP, POS or K-map to solve, in this example, we will use a K-map</a:t>
            </a:r>
            <a:endParaRPr lang="en-SG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89201" y="6057900"/>
                <a:ext cx="4526399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𝑩𝑫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01" y="6057900"/>
                <a:ext cx="4526399" cy="370101"/>
              </a:xfrm>
              <a:prstGeom prst="rect">
                <a:avLst/>
              </a:prstGeom>
              <a:blipFill>
                <a:blip r:embed="rId3"/>
                <a:stretch>
                  <a:fillRect t="-3333" r="-5518"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3</a:t>
            </a:r>
            <a:endParaRPr lang="en-S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76136" y="1687707"/>
            <a:ext cx="833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 smtClean="0"/>
              <a:t>Implement and connect the circuit below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9664" y="3467100"/>
                <a:ext cx="6087657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𝑩𝑫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SG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64" y="3467100"/>
                <a:ext cx="6087657" cy="555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The 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7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555 Timer</a:t>
            </a:r>
            <a:r>
              <a:rPr lang="en-SG" b="1" dirty="0">
                <a:solidFill>
                  <a:srgbClr val="FFFF00"/>
                </a:solidFill>
              </a:rPr>
              <a:t/>
            </a:r>
            <a:br>
              <a:rPr lang="en-SG" b="1" dirty="0">
                <a:solidFill>
                  <a:srgbClr val="FFFF00"/>
                </a:solidFill>
              </a:rPr>
            </a:br>
            <a:r>
              <a:rPr lang="en-SG" b="1" dirty="0" smtClean="0">
                <a:solidFill>
                  <a:srgbClr val="FFFF00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38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555 Timer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4" y="1138843"/>
            <a:ext cx="71929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555 Timer</a:t>
            </a:r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2400" b="1" dirty="0" smtClean="0"/>
              <a:t>The 555 timer is an 8 pin IC chip that can be use for wave generating, and circuit timing.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There are 3 modes in which the 555 Timer can operate.</a:t>
            </a:r>
          </a:p>
          <a:p>
            <a:pPr marL="342900" lvl="0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</a:rPr>
              <a:t>Astable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</a:rPr>
              <a:t>Bistable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</a:rPr>
              <a:t>Monostable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4432122"/>
            <a:ext cx="2951871" cy="2213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42" y="2308047"/>
            <a:ext cx="4238625" cy="4248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692" y="4711239"/>
            <a:ext cx="3415081" cy="18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555 Timer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3" y="2179405"/>
            <a:ext cx="2891791" cy="24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267" y="2191054"/>
            <a:ext cx="3902132" cy="2538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59" y="2191054"/>
            <a:ext cx="3649320" cy="26137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6791" y="1485787"/>
            <a:ext cx="1702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ASTABLE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8918428" y="1536600"/>
            <a:ext cx="2637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MONOSTABLE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5180472" y="1630970"/>
            <a:ext cx="1746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BISTABLE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84200" y="4804756"/>
            <a:ext cx="236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wave generator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840134" y="480475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and OFF circuit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8119115" y="4975973"/>
            <a:ext cx="391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ON for a while before switching off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08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555 Timer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3" y="2179405"/>
            <a:ext cx="2891791" cy="24901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6791" y="1485787"/>
            <a:ext cx="1702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ASTABLE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84200" y="4804756"/>
            <a:ext cx="236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wave generator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229965" y="2484410"/>
            <a:ext cx="7192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When the 555 is in ASTABLE mode is period (T) is given by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32120" y="4019204"/>
                <a:ext cx="40363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0" y="4019204"/>
                <a:ext cx="403636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1</a:t>
            </a:r>
            <a:endParaRPr lang="en-S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28914" y="1526344"/>
            <a:ext cx="5448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Connect the circuit as shown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You can use any value resistor for R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, R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, R</a:t>
            </a:r>
            <a:r>
              <a:rPr lang="en-US" sz="2400" b="1" baseline="-25000" dirty="0" smtClean="0"/>
              <a:t>out</a:t>
            </a:r>
            <a:r>
              <a:rPr lang="en-US" sz="2400" b="1" dirty="0" smtClean="0"/>
              <a:t> and C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6" y="1295549"/>
            <a:ext cx="4237087" cy="535275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100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Binary adder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28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b="1" dirty="0"/>
              <a:t>Binary adder</a:t>
            </a:r>
          </a:p>
        </p:txBody>
      </p:sp>
      <p:pic>
        <p:nvPicPr>
          <p:cNvPr id="1028" name="Picture 4" descr="Image result for Binary adding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94" y="1596626"/>
            <a:ext cx="3812237" cy="19823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1465065" y="1109238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full adder circuit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352839" y="1529157"/>
            <a:ext cx="4486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A Binary full adder is used to added 2 binary number together. A and B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Multiple Binary full adder can be cascaded together</a:t>
            </a:r>
            <a:endParaRPr lang="en-SG" dirty="0"/>
          </a:p>
        </p:txBody>
      </p:sp>
      <p:pic>
        <p:nvPicPr>
          <p:cNvPr id="1030" name="Picture 6" descr="Image result for Binary adding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8" y="4319008"/>
            <a:ext cx="5095875" cy="23336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796072" y="3837481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Cascaded Binary full adder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9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937" y="0"/>
            <a:ext cx="5929313" cy="679132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quad 2-input g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0" y="2784791"/>
            <a:ext cx="5647302" cy="400653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/>
          <p:cNvSpPr txBox="1"/>
          <p:nvPr/>
        </p:nvSpPr>
        <p:spPr>
          <a:xfrm>
            <a:off x="6762414" y="1335354"/>
            <a:ext cx="4486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For Full adder circuit, we will use 3 IC chip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>1</a:t>
            </a:r>
            <a:r>
              <a:rPr lang="en-US" sz="2400" b="1" dirty="0"/>
              <a:t>) 4081 </a:t>
            </a:r>
            <a:r>
              <a:rPr lang="en-US" sz="2400" b="1" dirty="0" smtClean="0"/>
              <a:t>(quad </a:t>
            </a:r>
            <a:r>
              <a:rPr lang="en-US" sz="2400" b="1" dirty="0"/>
              <a:t>2-input </a:t>
            </a:r>
            <a:r>
              <a:rPr lang="en-US" sz="2400" b="1" dirty="0" smtClean="0"/>
              <a:t>AND)</a:t>
            </a:r>
          </a:p>
          <a:p>
            <a:pPr lvl="0"/>
            <a:r>
              <a:rPr lang="en-US" sz="2400" b="1" dirty="0" smtClean="0"/>
              <a:t>2) </a:t>
            </a:r>
            <a:r>
              <a:rPr lang="en-US" sz="2400" b="1" dirty="0"/>
              <a:t>4071 </a:t>
            </a:r>
            <a:r>
              <a:rPr lang="en-US" sz="2400" b="1" dirty="0" smtClean="0"/>
              <a:t>(quad </a:t>
            </a:r>
            <a:r>
              <a:rPr lang="en-US" sz="2400" b="1" dirty="0"/>
              <a:t>2-input </a:t>
            </a:r>
            <a:r>
              <a:rPr lang="en-US" sz="2400" b="1" dirty="0" smtClean="0"/>
              <a:t>OR) </a:t>
            </a:r>
          </a:p>
          <a:p>
            <a:pPr lvl="0"/>
            <a:r>
              <a:rPr lang="en-US" sz="2400" b="1" dirty="0" smtClean="0"/>
              <a:t>3</a:t>
            </a:r>
            <a:r>
              <a:rPr lang="en-US" sz="2400" b="1" dirty="0"/>
              <a:t>) 4070 </a:t>
            </a:r>
            <a:r>
              <a:rPr lang="en-US" sz="2400" b="1" dirty="0" smtClean="0"/>
              <a:t>(quad </a:t>
            </a:r>
            <a:r>
              <a:rPr lang="en-US" sz="2400" b="1" dirty="0"/>
              <a:t>2-input </a:t>
            </a:r>
            <a:r>
              <a:rPr lang="en-US" sz="2400" b="1" dirty="0" smtClean="0"/>
              <a:t>EX-OR)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6600489" y="4166488"/>
            <a:ext cx="52676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Ensure that the IC chip </a:t>
            </a:r>
            <a:r>
              <a:rPr lang="en-US" sz="3200" b="1" dirty="0" smtClean="0">
                <a:solidFill>
                  <a:srgbClr val="FF0000"/>
                </a:solidFill>
              </a:rPr>
              <a:t>Pin 14</a:t>
            </a:r>
            <a:r>
              <a:rPr lang="en-US" sz="3200" dirty="0" smtClean="0"/>
              <a:t> is connect to positive supply of the power source and Pin 1 is connected to </a:t>
            </a:r>
            <a:r>
              <a:rPr lang="en-US" sz="3200" b="1" dirty="0" smtClean="0">
                <a:solidFill>
                  <a:srgbClr val="FF0000"/>
                </a:solidFill>
              </a:rPr>
              <a:t>ground</a:t>
            </a:r>
            <a:endParaRPr lang="en-SG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738" y="-9525"/>
            <a:ext cx="61711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 smtClean="0">
                <a:solidFill>
                  <a:srgbClr val="FFFF00"/>
                </a:solidFill>
              </a:rPr>
              <a:t>Pin layout for</a:t>
            </a:r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r>
              <a:rPr lang="en-SG" dirty="0" smtClean="0"/>
              <a:t>4001 </a:t>
            </a:r>
            <a:r>
              <a:rPr lang="en-SG" dirty="0"/>
              <a:t>quad 2-input NOR</a:t>
            </a:r>
          </a:p>
          <a:p>
            <a:r>
              <a:rPr lang="en-SG" dirty="0"/>
              <a:t>4011 quad 2-input NAND</a:t>
            </a:r>
          </a:p>
          <a:p>
            <a:r>
              <a:rPr lang="en-SG" dirty="0"/>
              <a:t>4030 quad 2-input EX-OR (now obsolete)</a:t>
            </a:r>
          </a:p>
          <a:p>
            <a:r>
              <a:rPr lang="en-SG" dirty="0"/>
              <a:t>4070 quad 2-input EX-OR</a:t>
            </a:r>
          </a:p>
          <a:p>
            <a:r>
              <a:rPr lang="en-SG" dirty="0"/>
              <a:t>4071 quad 2-input OR</a:t>
            </a:r>
          </a:p>
          <a:p>
            <a:r>
              <a:rPr lang="en-SG" dirty="0"/>
              <a:t>4077 quad 2-input EX-NOR</a:t>
            </a:r>
          </a:p>
          <a:p>
            <a:r>
              <a:rPr lang="en-SG" dirty="0"/>
              <a:t>4081 quad 2-input AND</a:t>
            </a:r>
          </a:p>
          <a:p>
            <a:r>
              <a:rPr lang="en-SG" dirty="0"/>
              <a:t>4093 quad 2-input NAND with Schmitt trigger inputs</a:t>
            </a:r>
          </a:p>
        </p:txBody>
      </p:sp>
    </p:spTree>
    <p:extLst>
      <p:ext uri="{BB962C8B-B14F-4D97-AF65-F5344CB8AC3E}">
        <p14:creationId xmlns:p14="http://schemas.microsoft.com/office/powerpoint/2010/main" val="41596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988</TotalTime>
  <Words>538</Words>
  <Application>Microsoft Office PowerPoint</Application>
  <PresentationFormat>Widescreen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Trebuchet MS</vt:lpstr>
      <vt:lpstr>Tw Cen MT</vt:lpstr>
      <vt:lpstr>Circuit</vt:lpstr>
      <vt:lpstr>Digital Electronics Crash course – day 1 Lab</vt:lpstr>
      <vt:lpstr> 555 Timer  </vt:lpstr>
      <vt:lpstr>555 Timer</vt:lpstr>
      <vt:lpstr>555 Timer</vt:lpstr>
      <vt:lpstr>555 Timer</vt:lpstr>
      <vt:lpstr>Lab activity 1</vt:lpstr>
      <vt:lpstr> Binary adder</vt:lpstr>
      <vt:lpstr>Binary adder</vt:lpstr>
      <vt:lpstr>PowerPoint Presentation</vt:lpstr>
      <vt:lpstr>Lab activity 2</vt:lpstr>
      <vt:lpstr> Sum over product, Product over SUM or K-map </vt:lpstr>
      <vt:lpstr>Sum over product, Product over SUM or K-map </vt:lpstr>
      <vt:lpstr>PowerPoint Presentation</vt:lpstr>
      <vt:lpstr>PowerPoint Presentation</vt:lpstr>
      <vt:lpstr>Lab activity 3</vt:lpstr>
      <vt:lpstr>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SUTD IEEE Membership 2018</dc:title>
  <dc:creator>Student - Ong Xiang Qian</dc:creator>
  <cp:lastModifiedBy>Koh Yi Min Jason</cp:lastModifiedBy>
  <cp:revision>128</cp:revision>
  <dcterms:created xsi:type="dcterms:W3CDTF">2018-05-23T08:06:24Z</dcterms:created>
  <dcterms:modified xsi:type="dcterms:W3CDTF">2018-08-21T08:50:22Z</dcterms:modified>
</cp:coreProperties>
</file>