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1" r:id="rId2"/>
    <p:sldId id="359" r:id="rId3"/>
    <p:sldId id="258" r:id="rId4"/>
    <p:sldId id="307" r:id="rId5"/>
    <p:sldId id="349" r:id="rId6"/>
    <p:sldId id="350" r:id="rId7"/>
    <p:sldId id="259" r:id="rId8"/>
    <p:sldId id="308" r:id="rId9"/>
    <p:sldId id="309" r:id="rId10"/>
    <p:sldId id="310" r:id="rId11"/>
    <p:sldId id="311" r:id="rId12"/>
    <p:sldId id="313" r:id="rId13"/>
    <p:sldId id="312" r:id="rId14"/>
    <p:sldId id="314" r:id="rId15"/>
    <p:sldId id="330" r:id="rId16"/>
    <p:sldId id="331" r:id="rId17"/>
    <p:sldId id="332" r:id="rId18"/>
    <p:sldId id="333" r:id="rId19"/>
    <p:sldId id="334" r:id="rId20"/>
    <p:sldId id="317" r:id="rId21"/>
    <p:sldId id="335" r:id="rId22"/>
    <p:sldId id="351" r:id="rId23"/>
    <p:sldId id="318" r:id="rId24"/>
    <p:sldId id="337" r:id="rId25"/>
    <p:sldId id="352" r:id="rId26"/>
    <p:sldId id="320" r:id="rId27"/>
    <p:sldId id="322" r:id="rId28"/>
    <p:sldId id="324" r:id="rId29"/>
    <p:sldId id="346" r:id="rId30"/>
    <p:sldId id="325" r:id="rId31"/>
    <p:sldId id="347" r:id="rId32"/>
    <p:sldId id="345" r:id="rId33"/>
    <p:sldId id="326" r:id="rId34"/>
    <p:sldId id="321" r:id="rId35"/>
    <p:sldId id="323" r:id="rId36"/>
    <p:sldId id="341" r:id="rId37"/>
    <p:sldId id="339" r:id="rId38"/>
    <p:sldId id="340" r:id="rId39"/>
    <p:sldId id="343" r:id="rId40"/>
    <p:sldId id="344" r:id="rId41"/>
    <p:sldId id="355" r:id="rId42"/>
    <p:sldId id="356" r:id="rId43"/>
    <p:sldId id="357" r:id="rId44"/>
    <p:sldId id="358" r:id="rId45"/>
    <p:sldId id="36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413-21E4-4BBC-836E-1376F2C1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Digital Electronics Crash course – day 2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89955" y="42810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23-AUG-2018</a:t>
            </a:r>
            <a:endParaRPr lang="en-SG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78825" y="6037102"/>
            <a:ext cx="17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Abhimanyu Arora</a:t>
            </a:r>
          </a:p>
          <a:p>
            <a:pPr algn="ctr"/>
            <a:r>
              <a:rPr lang="en-US" dirty="0" smtClean="0"/>
              <a:t>Koh Yi Min Jason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36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Flip-flop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 Flip-Flop</a:t>
            </a:r>
            <a:endParaRPr lang="en-SG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3774468"/>
            <a:ext cx="2926413" cy="2965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8" y="3731696"/>
            <a:ext cx="6641872" cy="300839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791455" y="1717992"/>
            <a:ext cx="7761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the T input is HIGH, Q will toggle from LOW to HIGH and HIGH to LOW on each rising edge of the clock pulse.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When the D input Is LOW, there is no toggle and Q will remain LOW or HIGH depending on the state the T input is set to LOW before the next rising edge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Q’ Output is compliment to Q Output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8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Flip-flop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0912" y="893795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JK Flip-Flop</a:t>
            </a:r>
            <a:endParaRPr lang="en-SG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43" y="739285"/>
            <a:ext cx="2005835" cy="2316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895" y="1633080"/>
            <a:ext cx="53738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J is LOW and K is LOW, Q will not change state</a:t>
            </a:r>
          </a:p>
          <a:p>
            <a:endParaRPr lang="en-US" sz="2400" b="1" dirty="0"/>
          </a:p>
          <a:p>
            <a:r>
              <a:rPr lang="en-US" sz="2400" b="1" dirty="0" smtClean="0"/>
              <a:t>When J is HIGH and K is LOW, Q will always remain HIGH</a:t>
            </a: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When J is LOW and K is HIGH, Q will always be LOW</a:t>
            </a: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When J is HIGH and K is HIGH, Q will toggle between HIGH and LOW on every rising edge of the clock pulse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Q’ Output is compliment to Q Output</a:t>
            </a:r>
            <a:endParaRPr lang="en-SG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13" y="3303092"/>
            <a:ext cx="6372587" cy="35021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190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D flip-flop state machine</a:t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>
                <a:solidFill>
                  <a:srgbClr val="FFFF00"/>
                </a:solidFill>
              </a:rPr>
              <a:t/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3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05755" y="1700818"/>
            <a:ext cx="55521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 flip-flops can be connected with logic gates to create a state machine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FFFF00"/>
                </a:solidFill>
              </a:rPr>
              <a:t>What is a State Machine?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 state machine is an electronic circuit that will change it states depending on the input it receives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 state diagram of a state machine is shown on the right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3074" name="Picture 2" descr="Image result for State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4" y="1948467"/>
            <a:ext cx="4738037" cy="38950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16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1:</a:t>
            </a:r>
          </a:p>
          <a:p>
            <a:r>
              <a:rPr lang="en-US" sz="2400" b="1" dirty="0" smtClean="0"/>
              <a:t>Create a state-machine that changes from 00 to 01 to 10 and back to 00 again using 2 D flip-flops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16" y="2770902"/>
            <a:ext cx="3962743" cy="255444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851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1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Write down all the present states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51" y="4617120"/>
            <a:ext cx="2902143" cy="187076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48018"/>
              </p:ext>
            </p:extLst>
          </p:nvPr>
        </p:nvGraphicFramePr>
        <p:xfrm>
          <a:off x="922082" y="2291913"/>
          <a:ext cx="7551358" cy="308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1245599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1278377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6162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Write down all the next states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51" y="4617120"/>
            <a:ext cx="2902143" cy="187076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92309"/>
              </p:ext>
            </p:extLst>
          </p:nvPr>
        </p:nvGraphicFramePr>
        <p:xfrm>
          <a:off x="922082" y="2291913"/>
          <a:ext cx="7551358" cy="308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1245599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1278377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6162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48725" y="4067175"/>
            <a:ext cx="2990850" cy="2590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3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From the D Flip-flop state truth table, fill up the </a:t>
            </a:r>
            <a:r>
              <a:rPr lang="en-US" sz="2800" b="1" dirty="0" smtClean="0">
                <a:solidFill>
                  <a:srgbClr val="FFFF00"/>
                </a:solidFill>
              </a:rPr>
              <a:t>corresponding D inputs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98850"/>
              </p:ext>
            </p:extLst>
          </p:nvPr>
        </p:nvGraphicFramePr>
        <p:xfrm>
          <a:off x="791455" y="2617413"/>
          <a:ext cx="7551358" cy="310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1245599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1278377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6162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6442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61625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86060"/>
              </p:ext>
            </p:extLst>
          </p:nvPr>
        </p:nvGraphicFramePr>
        <p:xfrm>
          <a:off x="9047032" y="4639611"/>
          <a:ext cx="26038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1004662495"/>
                    </a:ext>
                  </a:extLst>
                </a:gridCol>
                <a:gridCol w="867954">
                  <a:extLst>
                    <a:ext uri="{9D8B030D-6E8A-4147-A177-3AD203B41FA5}">
                      <a16:colId xmlns:a16="http://schemas.microsoft.com/office/drawing/2014/main" val="2146938585"/>
                    </a:ext>
                  </a:extLst>
                </a:gridCol>
                <a:gridCol w="867954">
                  <a:extLst>
                    <a:ext uri="{9D8B030D-6E8A-4147-A177-3AD203B41FA5}">
                      <a16:colId xmlns:a16="http://schemas.microsoft.com/office/drawing/2014/main" val="2349780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4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9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457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52684" y="4197569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 flip-flop state truth </a:t>
            </a:r>
            <a:r>
              <a:rPr lang="en-US" b="1" dirty="0"/>
              <a:t>t</a:t>
            </a:r>
            <a:r>
              <a:rPr lang="en-US" b="1" dirty="0" smtClean="0"/>
              <a:t>able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758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4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Create 2 K-map for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whose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inputs are the present states of 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57482"/>
              </p:ext>
            </p:extLst>
          </p:nvPr>
        </p:nvGraphicFramePr>
        <p:xfrm>
          <a:off x="7572374" y="4924424"/>
          <a:ext cx="43719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98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721159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733809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746462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740136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733809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31004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31004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3119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3100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3100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80" y="2279519"/>
            <a:ext cx="2478034" cy="26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28800" y="5294486"/>
                <a:ext cx="1175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 smtClean="0"/>
                  <a:t>D</a:t>
                </a:r>
                <a:r>
                  <a:rPr lang="en-US" sz="2800" b="1" baseline="-25000" dirty="0" smtClean="0"/>
                  <a:t>1</a:t>
                </a:r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800" b="1" baseline="-25000" dirty="0" smtClean="0"/>
                  <a:t>0</a:t>
                </a:r>
                <a:endParaRPr lang="en-SG" sz="28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94486"/>
                <a:ext cx="1175002" cy="430887"/>
              </a:xfrm>
              <a:prstGeom prst="rect">
                <a:avLst/>
              </a:prstGeom>
              <a:blipFill>
                <a:blip r:embed="rId3"/>
                <a:stretch>
                  <a:fillRect l="-18135" t="-25714" r="-11917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9295" y="5294486"/>
                <a:ext cx="1743074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 smtClean="0"/>
                  <a:t>D</a:t>
                </a:r>
                <a:r>
                  <a:rPr lang="en-US" sz="2800" b="1" baseline="-25000" dirty="0"/>
                  <a:t>0</a:t>
                </a:r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en-US" sz="28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SG" sz="2800" b="1" baseline="-25000" dirty="0" smtClean="0"/>
                  <a:t>1</a:t>
                </a:r>
                <a:endParaRPr lang="en-SG" sz="28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95" y="5294486"/>
                <a:ext cx="1743074" cy="431785"/>
              </a:xfrm>
              <a:prstGeom prst="rect">
                <a:avLst/>
              </a:prstGeom>
              <a:blipFill>
                <a:blip r:embed="rId4"/>
                <a:stretch>
                  <a:fillRect l="-12238" t="-24286" b="-5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471" y="2279519"/>
            <a:ext cx="2488898" cy="2656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4962" y="4464269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we had created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787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5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Implement the circuit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33450" y="2263729"/>
                <a:ext cx="1175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 smtClean="0"/>
                  <a:t>D</a:t>
                </a:r>
                <a:r>
                  <a:rPr lang="en-US" sz="2800" b="1" baseline="-25000" dirty="0" smtClean="0"/>
                  <a:t>1</a:t>
                </a:r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800" b="1" baseline="-25000" dirty="0" smtClean="0"/>
                  <a:t>0</a:t>
                </a:r>
                <a:endParaRPr lang="en-SG" sz="28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263729"/>
                <a:ext cx="1175002" cy="430887"/>
              </a:xfrm>
              <a:prstGeom prst="rect">
                <a:avLst/>
              </a:prstGeom>
              <a:blipFill>
                <a:blip r:embed="rId2"/>
                <a:stretch>
                  <a:fillRect l="-18135" t="-25352" r="-11917" b="-49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33450" y="2730388"/>
                <a:ext cx="1743074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 smtClean="0"/>
                  <a:t>D</a:t>
                </a:r>
                <a:r>
                  <a:rPr lang="en-US" sz="2800" b="1" baseline="-25000" dirty="0"/>
                  <a:t>0</a:t>
                </a:r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en-US" sz="28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SG" sz="2800" b="1" baseline="-25000" dirty="0" smtClean="0"/>
                  <a:t>1</a:t>
                </a:r>
                <a:endParaRPr lang="en-SG" sz="28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730388"/>
                <a:ext cx="1743074" cy="431785"/>
              </a:xfrm>
              <a:prstGeom prst="rect">
                <a:avLst/>
              </a:prstGeom>
              <a:blipFill>
                <a:blip r:embed="rId3"/>
                <a:stretch>
                  <a:fillRect l="-12238" t="-23944" b="-49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508" y="2254077"/>
            <a:ext cx="7330884" cy="406689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88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F9A-6071-4EDF-97D3-55672CBB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2" y="0"/>
            <a:ext cx="9905998" cy="1238596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7C9A-8234-49A9-8A00-C2E9AB4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939339"/>
            <a:ext cx="5267841" cy="5642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b="1" dirty="0" smtClean="0">
                <a:solidFill>
                  <a:srgbClr val="FFFF00"/>
                </a:solidFill>
              </a:rPr>
              <a:t>Day 1</a:t>
            </a:r>
            <a:br>
              <a:rPr lang="en-SG" b="1" dirty="0" smtClean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/>
            </a:r>
            <a:br>
              <a:rPr lang="en-SG" b="1" dirty="0" smtClean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1</a:t>
            </a:r>
            <a:r>
              <a:rPr lang="en-SG" b="1" dirty="0">
                <a:solidFill>
                  <a:srgbClr val="FFFF00"/>
                </a:solidFill>
              </a:rPr>
              <a:t>) </a:t>
            </a:r>
            <a:r>
              <a:rPr lang="en-SG" b="1" dirty="0" smtClean="0">
                <a:solidFill>
                  <a:srgbClr val="FFFF00"/>
                </a:solidFill>
              </a:rPr>
              <a:t>Binary/Hexadecimal/BCD </a:t>
            </a:r>
            <a:endParaRPr lang="en-SG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2) </a:t>
            </a:r>
            <a:r>
              <a:rPr lang="en-SG" b="1" dirty="0" smtClean="0">
                <a:solidFill>
                  <a:srgbClr val="FFFF00"/>
                </a:solidFill>
              </a:rPr>
              <a:t>Signed/Unsigned number 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3) Binary and Hexadecimal addition 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4</a:t>
            </a:r>
            <a:r>
              <a:rPr lang="en-SG" b="1" dirty="0" smtClean="0">
                <a:solidFill>
                  <a:srgbClr val="FFFF00"/>
                </a:solidFill>
              </a:rPr>
              <a:t>) Logic </a:t>
            </a:r>
            <a:r>
              <a:rPr lang="en-SG" b="1" dirty="0">
                <a:solidFill>
                  <a:srgbClr val="FFFF00"/>
                </a:solidFill>
              </a:rPr>
              <a:t>gates circuits and Boolean Algebra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5</a:t>
            </a:r>
            <a:r>
              <a:rPr lang="en-SG" b="1" dirty="0" smtClean="0">
                <a:solidFill>
                  <a:srgbClr val="FFFF00"/>
                </a:solidFill>
              </a:rPr>
              <a:t>) </a:t>
            </a:r>
            <a:r>
              <a:rPr lang="en-SG" b="1" dirty="0">
                <a:solidFill>
                  <a:srgbClr val="FFFF00"/>
                </a:solidFill>
              </a:rPr>
              <a:t>Implementing/simplifying logics </a:t>
            </a:r>
            <a:r>
              <a:rPr lang="en-SG" b="1" dirty="0" smtClean="0">
                <a:solidFill>
                  <a:srgbClr val="FFFF00"/>
                </a:solidFill>
              </a:rPr>
              <a:t>gates</a:t>
            </a:r>
            <a:endParaRPr lang="en-SG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FFFF00"/>
                </a:solidFill>
              </a:rPr>
              <a:t>6</a:t>
            </a:r>
            <a:r>
              <a:rPr lang="en-SG" b="1" dirty="0" smtClean="0">
                <a:solidFill>
                  <a:srgbClr val="FFFF00"/>
                </a:solidFill>
              </a:rPr>
              <a:t>) </a:t>
            </a:r>
            <a:r>
              <a:rPr lang="en-SG" b="1" dirty="0">
                <a:solidFill>
                  <a:srgbClr val="FFFF00"/>
                </a:solidFill>
              </a:rPr>
              <a:t>SOP (</a:t>
            </a:r>
            <a:r>
              <a:rPr lang="en-SG" b="1" dirty="0" smtClean="0">
                <a:solidFill>
                  <a:srgbClr val="FFFF00"/>
                </a:solidFill>
              </a:rPr>
              <a:t>Sum-Over-Product), </a:t>
            </a:r>
            <a:r>
              <a:rPr lang="en-SG" b="1" dirty="0">
                <a:solidFill>
                  <a:srgbClr val="FFFF00"/>
                </a:solidFill>
              </a:rPr>
              <a:t>POS (</a:t>
            </a:r>
            <a:r>
              <a:rPr lang="en-SG" b="1" dirty="0" smtClean="0">
                <a:solidFill>
                  <a:srgbClr val="FFFF00"/>
                </a:solidFill>
              </a:rPr>
              <a:t>Product-Over-Sum) and K-map</a:t>
            </a:r>
            <a:r>
              <a:rPr lang="en-SG" b="1" dirty="0" smtClean="0">
                <a:solidFill>
                  <a:srgbClr val="FF0000"/>
                </a:solidFill>
              </a:rPr>
              <a:t/>
            </a:r>
            <a:br>
              <a:rPr lang="en-SG" b="1" dirty="0" smtClean="0">
                <a:solidFill>
                  <a:srgbClr val="FF0000"/>
                </a:solidFill>
              </a:rPr>
            </a:br>
            <a:r>
              <a:rPr lang="en-SG" b="1" dirty="0" smtClean="0">
                <a:solidFill>
                  <a:srgbClr val="FF0000"/>
                </a:solidFill>
              </a:rPr>
              <a:t/>
            </a:r>
            <a:br>
              <a:rPr lang="en-SG" b="1" dirty="0" smtClean="0">
                <a:solidFill>
                  <a:srgbClr val="FF0000"/>
                </a:solidFill>
              </a:rPr>
            </a:b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7223" y="986543"/>
            <a:ext cx="659857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FF00"/>
                </a:solidFill>
              </a:rPr>
              <a:t>Day </a:t>
            </a:r>
            <a:r>
              <a:rPr lang="en-SG" sz="2400" b="1" dirty="0" smtClean="0">
                <a:solidFill>
                  <a:srgbClr val="FFFF00"/>
                </a:solidFill>
              </a:rPr>
              <a:t>2</a:t>
            </a:r>
            <a:br>
              <a:rPr lang="en-SG" sz="2400" b="1" dirty="0" smtClean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7) Clock </a:t>
            </a:r>
            <a:r>
              <a:rPr lang="en-SG" sz="2400" b="1" dirty="0">
                <a:solidFill>
                  <a:srgbClr val="FFFF00"/>
                </a:solidFill>
              </a:rPr>
              <a:t>Signal </a:t>
            </a:r>
            <a:r>
              <a:rPr lang="en-SG" sz="2400" b="1" dirty="0" smtClean="0">
                <a:solidFill>
                  <a:srgbClr val="FFFF00"/>
                </a:solidFill>
              </a:rPr>
              <a:t>and flip-flops (SR, </a:t>
            </a:r>
            <a:r>
              <a:rPr lang="en-SG" sz="2400" b="1" dirty="0">
                <a:solidFill>
                  <a:srgbClr val="FFFF00"/>
                </a:solidFill>
              </a:rPr>
              <a:t>JK, T, D</a:t>
            </a:r>
            <a:r>
              <a:rPr lang="en-SG" sz="2400" b="1" dirty="0" smtClean="0">
                <a:solidFill>
                  <a:srgbClr val="FFFF00"/>
                </a:solidFill>
              </a:rPr>
              <a:t>)</a:t>
            </a:r>
          </a:p>
          <a:p>
            <a:endParaRPr lang="en-SG" sz="2400" b="1" dirty="0" smtClean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8) D </a:t>
            </a:r>
            <a:r>
              <a:rPr lang="en-SG" sz="2400" b="1" dirty="0">
                <a:solidFill>
                  <a:srgbClr val="FFFF00"/>
                </a:solidFill>
              </a:rPr>
              <a:t>flip-flop state machine</a:t>
            </a:r>
          </a:p>
          <a:p>
            <a:pPr marL="342900" indent="-342900">
              <a:buAutoNum type="arabicParenR" startAt="6"/>
            </a:pP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9) Multiplexer</a:t>
            </a:r>
            <a:r>
              <a:rPr lang="en-SG" sz="2400" b="1" dirty="0">
                <a:solidFill>
                  <a:srgbClr val="FFFF00"/>
                </a:solidFill>
              </a:rPr>
              <a:t>, Comparator and De-Multiplexer</a:t>
            </a:r>
            <a:br>
              <a:rPr lang="en-SG" sz="2400" b="1" dirty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SG" sz="2400" b="1" dirty="0" smtClean="0">
                <a:solidFill>
                  <a:srgbClr val="FFFF00"/>
                </a:solidFill>
              </a:rPr>
              <a:t>10) Encoder</a:t>
            </a:r>
            <a:r>
              <a:rPr lang="en-SG" sz="2400" b="1" dirty="0">
                <a:solidFill>
                  <a:srgbClr val="FFFF00"/>
                </a:solidFill>
              </a:rPr>
              <a:t>, Decoder, decade counter, </a:t>
            </a:r>
            <a:br>
              <a:rPr lang="en-SG" sz="2400" b="1" dirty="0">
                <a:solidFill>
                  <a:srgbClr val="FFFF00"/>
                </a:solidFill>
              </a:rPr>
            </a:br>
            <a:r>
              <a:rPr lang="en-SG" sz="2400" b="1" dirty="0">
                <a:solidFill>
                  <a:srgbClr val="FFFF00"/>
                </a:solidFill>
              </a:rPr>
              <a:t>up/down synchronous counter and ripper counters </a:t>
            </a:r>
            <a:br>
              <a:rPr lang="en-SG" sz="2400" b="1" dirty="0">
                <a:solidFill>
                  <a:srgbClr val="FFFF00"/>
                </a:solidFill>
              </a:rPr>
            </a:br>
            <a:endParaRPr lang="en-SG" sz="2400" b="1" dirty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11) 7-Segment </a:t>
            </a:r>
            <a:r>
              <a:rPr lang="en-US" sz="2400" b="1" dirty="0">
                <a:solidFill>
                  <a:srgbClr val="FFFF00"/>
                </a:solidFill>
              </a:rPr>
              <a:t>display, 7-Segment display decade counter </a:t>
            </a:r>
            <a:br>
              <a:rPr lang="en-US" sz="2400" b="1" dirty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and BCD to 7-segment display driver</a:t>
            </a:r>
          </a:p>
          <a:p>
            <a:r>
              <a:rPr lang="en-SG" sz="2400" b="1" dirty="0" smtClean="0">
                <a:solidFill>
                  <a:srgbClr val="FFFF00"/>
                </a:solidFill>
              </a:rPr>
              <a:t/>
            </a:r>
            <a:br>
              <a:rPr lang="en-SG" sz="2400" b="1" dirty="0" smtClean="0">
                <a:solidFill>
                  <a:srgbClr val="FFFF00"/>
                </a:solidFill>
              </a:rPr>
            </a:br>
            <a:endParaRPr lang="en-SG" sz="2400" b="1" dirty="0" smtClean="0">
              <a:solidFill>
                <a:srgbClr val="FFFF00"/>
              </a:solidFill>
            </a:endParaRPr>
          </a:p>
          <a:p>
            <a:endParaRPr lang="en-SG" sz="2400" b="1" dirty="0" smtClean="0">
              <a:solidFill>
                <a:srgbClr val="FFFF00"/>
              </a:solidFill>
            </a:endParaRPr>
          </a:p>
          <a:p>
            <a:pPr marL="342900" indent="-342900">
              <a:buAutoNum type="arabicParenR" startAt="6"/>
            </a:pPr>
            <a:endParaRPr lang="en-SG" sz="2400" b="1" dirty="0" smtClean="0">
              <a:solidFill>
                <a:srgbClr val="FFFF00"/>
              </a:solidFill>
            </a:endParaRPr>
          </a:p>
          <a:p>
            <a:r>
              <a:rPr lang="en-SG" sz="2400" b="1" dirty="0">
                <a:solidFill>
                  <a:srgbClr val="FFFF00"/>
                </a:solidFill>
              </a:rPr>
              <a:t/>
            </a:r>
            <a:br>
              <a:rPr lang="en-SG" sz="2400" b="1" dirty="0">
                <a:solidFill>
                  <a:srgbClr val="FFFF00"/>
                </a:solidFill>
              </a:rPr>
            </a:br>
            <a:r>
              <a:rPr lang="en-SG" sz="2400" b="1" dirty="0">
                <a:solidFill>
                  <a:srgbClr val="FFFF00"/>
                </a:solidFill>
              </a:rPr>
              <a:t/>
            </a:r>
            <a:br>
              <a:rPr lang="en-SG" sz="2400" b="1" dirty="0">
                <a:solidFill>
                  <a:srgbClr val="FFFF00"/>
                </a:solidFill>
              </a:rPr>
            </a:b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61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>
                <a:solidFill>
                  <a:prstClr val="white"/>
                </a:solidFill>
              </a:rPr>
              <a:t>Create a state-machine that changes from 00 to 01 to 10 and back to 00 again using 2 D </a:t>
            </a:r>
            <a:r>
              <a:rPr lang="en-US" sz="2400" b="1" dirty="0" smtClean="0">
                <a:solidFill>
                  <a:prstClr val="white"/>
                </a:solidFill>
              </a:rPr>
              <a:t>flip-flops only when its input x is TRUE.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42" y="2726266"/>
            <a:ext cx="5108891" cy="392006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59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52931"/>
              </p:ext>
            </p:extLst>
          </p:nvPr>
        </p:nvGraphicFramePr>
        <p:xfrm>
          <a:off x="628649" y="1817456"/>
          <a:ext cx="7934326" cy="448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52">
                  <a:extLst>
                    <a:ext uri="{9D8B030D-6E8A-4147-A177-3AD203B41FA5}">
                      <a16:colId xmlns:a16="http://schemas.microsoft.com/office/drawing/2014/main" val="2439593133"/>
                    </a:ext>
                  </a:extLst>
                </a:gridCol>
                <a:gridCol w="1090452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1128901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1148702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1168510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1158607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1148702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56078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81270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5872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62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184" y="1258774"/>
            <a:ext cx="822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Do step 1, step 2 and step 3 as mentioned above in Example 1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68" y="3881539"/>
            <a:ext cx="3156757" cy="242218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813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45509"/>
              </p:ext>
            </p:extLst>
          </p:nvPr>
        </p:nvGraphicFramePr>
        <p:xfrm>
          <a:off x="7915910" y="3664412"/>
          <a:ext cx="40535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96">
                  <a:extLst>
                    <a:ext uri="{9D8B030D-6E8A-4147-A177-3AD203B41FA5}">
                      <a16:colId xmlns:a16="http://schemas.microsoft.com/office/drawing/2014/main" val="2439593133"/>
                    </a:ext>
                  </a:extLst>
                </a:gridCol>
                <a:gridCol w="557096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576738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596974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591914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3530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inputs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81270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58725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62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0744" y="5128029"/>
                <a:ext cx="2487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1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:r>
                  <a:rPr lang="en-SG" sz="2800" dirty="0" smtClean="0"/>
                  <a:t>X + Q</a:t>
                </a:r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44" y="5128029"/>
                <a:ext cx="2487925" cy="430887"/>
              </a:xfrm>
              <a:prstGeom prst="rect">
                <a:avLst/>
              </a:prstGeom>
              <a:blipFill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5477" y="5127452"/>
                <a:ext cx="291291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SG" sz="2800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X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77" y="5127452"/>
                <a:ext cx="2912913" cy="431785"/>
              </a:xfrm>
              <a:prstGeom prst="rect">
                <a:avLst/>
              </a:prstGeom>
              <a:blipFill>
                <a:blip r:embed="rId3"/>
                <a:stretch>
                  <a:fillRect t="-23944" r="-6499" b="-507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25" y="3045888"/>
            <a:ext cx="3117965" cy="1863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5" y="3045888"/>
            <a:ext cx="3193720" cy="18808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814198" y="3295080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we had created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91455" y="1138843"/>
            <a:ext cx="10623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4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Create 2 K-map for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whose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inputs are the present states of 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</a:t>
            </a:r>
            <a:r>
              <a:rPr lang="en-US" sz="2800" b="1" dirty="0" smtClean="0">
                <a:solidFill>
                  <a:srgbClr val="FFFF00"/>
                </a:solidFill>
              </a:rPr>
              <a:t>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2800" b="1" dirty="0" smtClean="0">
                <a:solidFill>
                  <a:srgbClr val="FFFF00"/>
                </a:solidFill>
              </a:rPr>
              <a:t> together with </a:t>
            </a:r>
            <a:r>
              <a:rPr lang="en-US" sz="2800" b="1" dirty="0" smtClean="0">
                <a:solidFill>
                  <a:srgbClr val="FFFF00"/>
                </a:solidFill>
              </a:rPr>
              <a:t>input 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30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3:</a:t>
            </a:r>
          </a:p>
          <a:p>
            <a:r>
              <a:rPr lang="en-US" sz="2400" b="1" dirty="0">
                <a:solidFill>
                  <a:prstClr val="white"/>
                </a:solidFill>
              </a:rPr>
              <a:t>Create a </a:t>
            </a:r>
            <a:r>
              <a:rPr lang="en-US" sz="2400" b="1" dirty="0" smtClean="0">
                <a:solidFill>
                  <a:prstClr val="white"/>
                </a:solidFill>
              </a:rPr>
              <a:t>state-machine using 2 D flip-flops that follows the below state diagram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12" y="2698831"/>
            <a:ext cx="5352752" cy="397493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560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2278"/>
              </p:ext>
            </p:extLst>
          </p:nvPr>
        </p:nvGraphicFramePr>
        <p:xfrm>
          <a:off x="378941" y="1567309"/>
          <a:ext cx="7600950" cy="514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532">
                  <a:extLst>
                    <a:ext uri="{9D8B030D-6E8A-4147-A177-3AD203B41FA5}">
                      <a16:colId xmlns:a16="http://schemas.microsoft.com/office/drawing/2014/main" val="2439593133"/>
                    </a:ext>
                  </a:extLst>
                </a:gridCol>
                <a:gridCol w="838901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915164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1016850">
                  <a:extLst>
                    <a:ext uri="{9D8B030D-6E8A-4147-A177-3AD203B41FA5}">
                      <a16:colId xmlns:a16="http://schemas.microsoft.com/office/drawing/2014/main" val="4131309021"/>
                    </a:ext>
                  </a:extLst>
                </a:gridCol>
                <a:gridCol w="923638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1016850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974480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1118535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4577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Present state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Next State</a:t>
                      </a:r>
                      <a:endParaRPr lang="en-SG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r>
                        <a:rPr lang="en-US" sz="1600" baseline="0" dirty="0" smtClean="0"/>
                        <a:t> inputs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3495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3720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33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  <a:tr h="333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81270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58725"/>
                  </a:ext>
                </a:extLst>
              </a:tr>
              <a:tr h="35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62026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34330"/>
                  </a:ext>
                </a:extLst>
              </a:tr>
              <a:tr h="331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01917"/>
                  </a:ext>
                </a:extLst>
              </a:tr>
              <a:tr h="344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853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7915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41333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23261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56" y="4013281"/>
            <a:ext cx="3433147" cy="254944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/>
          <p:cNvSpPr txBox="1"/>
          <p:nvPr/>
        </p:nvSpPr>
        <p:spPr>
          <a:xfrm>
            <a:off x="245591" y="1061274"/>
            <a:ext cx="822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Do step 1, step 2 and step 3 as mentioned above in Example 1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D flip-flop state machine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7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37073"/>
              </p:ext>
            </p:extLst>
          </p:nvPr>
        </p:nvGraphicFramePr>
        <p:xfrm>
          <a:off x="7287292" y="2007062"/>
          <a:ext cx="4724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88">
                  <a:extLst>
                    <a:ext uri="{9D8B030D-6E8A-4147-A177-3AD203B41FA5}">
                      <a16:colId xmlns:a16="http://schemas.microsoft.com/office/drawing/2014/main" val="2439593133"/>
                    </a:ext>
                  </a:extLst>
                </a:gridCol>
                <a:gridCol w="521422">
                  <a:extLst>
                    <a:ext uri="{9D8B030D-6E8A-4147-A177-3AD203B41FA5}">
                      <a16:colId xmlns:a16="http://schemas.microsoft.com/office/drawing/2014/main" val="1775628752"/>
                    </a:ext>
                  </a:extLst>
                </a:gridCol>
                <a:gridCol w="568824">
                  <a:extLst>
                    <a:ext uri="{9D8B030D-6E8A-4147-A177-3AD203B41FA5}">
                      <a16:colId xmlns:a16="http://schemas.microsoft.com/office/drawing/2014/main" val="3688490820"/>
                    </a:ext>
                  </a:extLst>
                </a:gridCol>
                <a:gridCol w="632027">
                  <a:extLst>
                    <a:ext uri="{9D8B030D-6E8A-4147-A177-3AD203B41FA5}">
                      <a16:colId xmlns:a16="http://schemas.microsoft.com/office/drawing/2014/main" val="4131309021"/>
                    </a:ext>
                  </a:extLst>
                </a:gridCol>
                <a:gridCol w="574091">
                  <a:extLst>
                    <a:ext uri="{9D8B030D-6E8A-4147-A177-3AD203B41FA5}">
                      <a16:colId xmlns:a16="http://schemas.microsoft.com/office/drawing/2014/main" val="1761359185"/>
                    </a:ext>
                  </a:extLst>
                </a:gridCol>
                <a:gridCol w="632027">
                  <a:extLst>
                    <a:ext uri="{9D8B030D-6E8A-4147-A177-3AD203B41FA5}">
                      <a16:colId xmlns:a16="http://schemas.microsoft.com/office/drawing/2014/main" val="1017849376"/>
                    </a:ext>
                  </a:extLst>
                </a:gridCol>
                <a:gridCol w="605692">
                  <a:extLst>
                    <a:ext uri="{9D8B030D-6E8A-4147-A177-3AD203B41FA5}">
                      <a16:colId xmlns:a16="http://schemas.microsoft.com/office/drawing/2014/main" val="2553232672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09605288"/>
                    </a:ext>
                  </a:extLst>
                </a:gridCol>
              </a:tblGrid>
              <a:tr h="3202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Present state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Next State</a:t>
                      </a:r>
                      <a:endParaRPr lang="en-SG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r>
                        <a:rPr lang="en-US" sz="1600" baseline="0" dirty="0" smtClean="0"/>
                        <a:t> inputs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815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Q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r>
                        <a:rPr lang="en-US" sz="1600" b="1" baseline="-25000" dirty="0" smtClean="0"/>
                        <a:t>1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</a:t>
                      </a:r>
                      <a:r>
                        <a:rPr lang="en-US" sz="1600" b="1" baseline="-25000" dirty="0" smtClean="0"/>
                        <a:t>0</a:t>
                      </a:r>
                      <a:endParaRPr lang="en-SG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75507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322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0734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4235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81270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58725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62026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34330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01917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853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7915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41333"/>
                  </a:ext>
                </a:extLst>
              </a:tr>
              <a:tr h="32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2326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152" y="6206032"/>
                <a:ext cx="6283198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 smtClean="0"/>
                  <a:t>D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= Q</a:t>
                </a:r>
                <a:r>
                  <a:rPr lang="en-US" sz="2800" baseline="-25000" dirty="0" smtClean="0"/>
                  <a:t>0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Y + Q</a:t>
                </a:r>
                <a:r>
                  <a:rPr lang="en-US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 smtClean="0"/>
                  <a:t> + Q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XY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2" y="6206032"/>
                <a:ext cx="6283198" cy="431785"/>
              </a:xfrm>
              <a:prstGeom prst="rect">
                <a:avLst/>
              </a:prstGeom>
              <a:blipFill>
                <a:blip r:embed="rId2"/>
                <a:stretch>
                  <a:fillRect l="-3495" t="-23944" b="-507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373" y="2982931"/>
                <a:ext cx="6097752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 smtClean="0"/>
                  <a:t>D</a:t>
                </a:r>
                <a:r>
                  <a:rPr lang="en-US" sz="2800" baseline="-25000" dirty="0"/>
                  <a:t>0</a:t>
                </a:r>
                <a:r>
                  <a:rPr lang="en-US" sz="2800" dirty="0" smtClean="0"/>
                  <a:t> = Q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SG" sz="2800" dirty="0" smtClean="0"/>
                  <a:t> </a:t>
                </a:r>
                <a:r>
                  <a:rPr lang="en-SG" sz="2800" dirty="0"/>
                  <a:t>+ </a:t>
                </a:r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0</a:t>
                </a:r>
                <a:r>
                  <a:rPr lang="en-SG" sz="2800" dirty="0" smtClean="0"/>
                  <a:t>XY </a:t>
                </a:r>
                <a:r>
                  <a:rPr lang="en-SG" sz="2800" dirty="0"/>
                  <a:t>+ </a:t>
                </a:r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1</a:t>
                </a:r>
                <a:r>
                  <a:rPr lang="en-SG" sz="2800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SG" sz="2800" dirty="0" smtClean="0"/>
                  <a:t> </a:t>
                </a:r>
                <a:r>
                  <a:rPr lang="en-SG" sz="28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baseline="-25000" dirty="0" smtClean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SG" sz="2800" dirty="0" smtClean="0"/>
                  <a:t>Y</a:t>
                </a:r>
                <a:endParaRPr lang="en-SG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3" y="2982931"/>
                <a:ext cx="6097752" cy="431785"/>
              </a:xfrm>
              <a:prstGeom prst="rect">
                <a:avLst/>
              </a:prstGeom>
              <a:blipFill>
                <a:blip r:embed="rId3"/>
                <a:stretch>
                  <a:fillRect l="-3600" t="-23944" r="-700" b="-507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22" y="3414716"/>
            <a:ext cx="2700205" cy="2753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348" y="176753"/>
            <a:ext cx="2648879" cy="276858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528447" y="1561045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we had created</a:t>
            </a:r>
            <a:endParaRPr lang="en-SG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610350" y="-8615"/>
            <a:ext cx="5818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4</a:t>
            </a:r>
            <a:br>
              <a:rPr lang="en-US" sz="2400" b="1" dirty="0" smtClean="0"/>
            </a:br>
            <a:r>
              <a:rPr lang="en-US" sz="2800" b="1" dirty="0" smtClean="0">
                <a:solidFill>
                  <a:srgbClr val="FFFF00"/>
                </a:solidFill>
              </a:rPr>
              <a:t>Create 2 K-map for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D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whose </a:t>
            </a:r>
            <a:r>
              <a:rPr lang="en-US" sz="2800" b="1" dirty="0" smtClean="0">
                <a:solidFill>
                  <a:srgbClr val="FFFF00"/>
                </a:solidFill>
              </a:rPr>
              <a:t>inputs are the present states of 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b="1" dirty="0" smtClean="0">
                <a:solidFill>
                  <a:srgbClr val="FFFF00"/>
                </a:solidFill>
              </a:rPr>
              <a:t> and </a:t>
            </a:r>
            <a:r>
              <a:rPr lang="en-US" sz="2800" b="1" dirty="0" smtClean="0">
                <a:solidFill>
                  <a:srgbClr val="FFFF00"/>
                </a:solidFill>
              </a:rPr>
              <a:t>Q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 </a:t>
            </a:r>
            <a:r>
              <a:rPr lang="en-US" sz="2800" b="1" dirty="0" smtClean="0">
                <a:solidFill>
                  <a:srgbClr val="FFFF00"/>
                </a:solidFill>
              </a:rPr>
              <a:t>together with inputs X and 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</a:rPr>
              <a:t>Multiplexer </a:t>
            </a:r>
            <a:r>
              <a:rPr lang="fr-FR" b="1" dirty="0" smtClean="0">
                <a:solidFill>
                  <a:srgbClr val="FFFF00"/>
                </a:solidFill>
              </a:rPr>
              <a:t>, </a:t>
            </a:r>
            <a:r>
              <a:rPr lang="fr-FR" b="1" dirty="0" err="1" smtClean="0">
                <a:solidFill>
                  <a:srgbClr val="FFFF00"/>
                </a:solidFill>
              </a:rPr>
              <a:t>Comparators</a:t>
            </a:r>
            <a:r>
              <a:rPr lang="fr-FR" b="1" dirty="0" smtClean="0">
                <a:solidFill>
                  <a:srgbClr val="FFFF00"/>
                </a:solidFill>
              </a:rPr>
              <a:t> and De-Multiplexer </a:t>
            </a:r>
            <a:r>
              <a:rPr lang="en-SG" b="1" dirty="0">
                <a:solidFill>
                  <a:srgbClr val="FFFF00"/>
                </a:solidFill>
              </a:rPr>
              <a:t/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37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What is a Multiplexer</a:t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prstClr val="white"/>
                </a:solidFill>
              </a:rPr>
              <a:t>A Multiplexer takes its input and feed it to a respective output depending </a:t>
            </a:r>
            <a:r>
              <a:rPr lang="en-US" sz="2400" b="1" dirty="0" smtClean="0">
                <a:solidFill>
                  <a:prstClr val="white"/>
                </a:solidFill>
              </a:rPr>
              <a:t>on the binary combination on </a:t>
            </a:r>
            <a:r>
              <a:rPr lang="en-US" sz="2400" b="1" dirty="0">
                <a:solidFill>
                  <a:prstClr val="white"/>
                </a:solidFill>
              </a:rPr>
              <a:t>its address </a:t>
            </a:r>
            <a:r>
              <a:rPr lang="en-US" sz="2400" b="1" dirty="0" smtClean="0">
                <a:solidFill>
                  <a:prstClr val="white"/>
                </a:solidFill>
              </a:rPr>
              <a:t>inputs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/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What is a Comparator</a:t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2400" b="1" dirty="0" smtClean="0">
                <a:solidFill>
                  <a:prstClr val="white"/>
                </a:solidFill>
              </a:rPr>
              <a:t>A Comparator compares the Binary values of 2 inputs and determine if one of its input is greater, smaller or equal to the other input.</a:t>
            </a:r>
            <a:br>
              <a:rPr lang="en-US" sz="2400" b="1" dirty="0" smtClean="0">
                <a:solidFill>
                  <a:prstClr val="white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/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What is a De-Multiplexer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>
                <a:solidFill>
                  <a:prstClr val="white"/>
                </a:solidFill>
              </a:rPr>
              <a:t>A De-multiplexer will allow one input signal from its list of inputs to cross to its Output depending on </a:t>
            </a:r>
            <a:r>
              <a:rPr lang="en-US" sz="2400" b="1" dirty="0" smtClean="0">
                <a:solidFill>
                  <a:prstClr val="white"/>
                </a:solidFill>
              </a:rPr>
              <a:t>the binary combination of </a:t>
            </a:r>
            <a:r>
              <a:rPr lang="en-US" sz="2400" b="1" dirty="0">
                <a:solidFill>
                  <a:prstClr val="white"/>
                </a:solidFill>
              </a:rPr>
              <a:t>address inputs.</a:t>
            </a:r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Multiplexer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832" y="2862461"/>
            <a:ext cx="6615696" cy="3615037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27716"/>
              </p:ext>
            </p:extLst>
          </p:nvPr>
        </p:nvGraphicFramePr>
        <p:xfrm>
          <a:off x="1047750" y="4818635"/>
          <a:ext cx="24127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74">
                  <a:extLst>
                    <a:ext uri="{9D8B030D-6E8A-4147-A177-3AD203B41FA5}">
                      <a16:colId xmlns:a16="http://schemas.microsoft.com/office/drawing/2014/main" val="1889263354"/>
                    </a:ext>
                  </a:extLst>
                </a:gridCol>
                <a:gridCol w="1206374">
                  <a:extLst>
                    <a:ext uri="{9D8B030D-6E8A-4147-A177-3AD203B41FA5}">
                      <a16:colId xmlns:a16="http://schemas.microsoft.com/office/drawing/2014/main" val="78742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SG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2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8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55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60692" y="4397127"/>
            <a:ext cx="12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</a:t>
            </a:r>
            <a:endParaRPr lang="en-SG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52063"/>
            <a:ext cx="41712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When 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is Low, input A is selected hence the bulb light up as the signal from A is able to pass to Z</a:t>
            </a:r>
          </a:p>
          <a:p>
            <a:endParaRPr lang="en-US" sz="2000" b="1" dirty="0"/>
          </a:p>
          <a:p>
            <a:r>
              <a:rPr lang="en-US" sz="2000" b="1" dirty="0" smtClean="0"/>
              <a:t>When 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is High, input B is selected hence the bulb did not light up as the signal from B going to Z does not have a Logic high.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752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 of Multiplexers</a:t>
            </a:r>
            <a:endParaRPr lang="en-SG" dirty="0"/>
          </a:p>
        </p:txBody>
      </p:sp>
      <p:pic>
        <p:nvPicPr>
          <p:cNvPr id="1028" name="Picture 4" descr="https://upload.wikimedia.org/wikipedia/commons/thumb/3/39/Multiplexer_2-to-1.svg/175px-Multiplexer_2-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8" y="3645102"/>
            <a:ext cx="1666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5/Multiplexer_4-to-1.svg/250px-Multiplexer_4-to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000" y="4002290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e/e4/Multiplexer_8-to-1.svg/351px-Multiplexer_8-to-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24457" y="3521278"/>
            <a:ext cx="33432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c/Multiplexer_16-to-1.svg/700px-Multiplexer_16-to-1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22179" y="2832928"/>
            <a:ext cx="4578320" cy="18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4890" y="6137506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2x1 MUX</a:t>
            </a:r>
            <a:endParaRPr lang="en-SG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8212" y="616704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x1 MUX</a:t>
            </a:r>
            <a:endParaRPr lang="en-SG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62657" y="6167041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  <a:r>
              <a:rPr lang="en-US" sz="2400" b="1" dirty="0" smtClean="0"/>
              <a:t>x1 MUX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61843" y="616704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16x1 MUX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8287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Clock Signal and flip-flops </a:t>
            </a:r>
            <a:r>
              <a:rPr lang="en-SG" b="1" dirty="0">
                <a:solidFill>
                  <a:srgbClr val="FFFF00"/>
                </a:solidFill>
              </a:rPr>
              <a:t>(RS, JK, T, D)</a:t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3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De-Multiplexer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18" y="2315987"/>
            <a:ext cx="6775674" cy="3634301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13213"/>
              </p:ext>
            </p:extLst>
          </p:nvPr>
        </p:nvGraphicFramePr>
        <p:xfrm>
          <a:off x="1047750" y="4656379"/>
          <a:ext cx="27567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29">
                  <a:extLst>
                    <a:ext uri="{9D8B030D-6E8A-4147-A177-3AD203B41FA5}">
                      <a16:colId xmlns:a16="http://schemas.microsoft.com/office/drawing/2014/main" val="1889263354"/>
                    </a:ext>
                  </a:extLst>
                </a:gridCol>
                <a:gridCol w="918929">
                  <a:extLst>
                    <a:ext uri="{9D8B030D-6E8A-4147-A177-3AD203B41FA5}">
                      <a16:colId xmlns:a16="http://schemas.microsoft.com/office/drawing/2014/main" val="787426337"/>
                    </a:ext>
                  </a:extLst>
                </a:gridCol>
                <a:gridCol w="918929">
                  <a:extLst>
                    <a:ext uri="{9D8B030D-6E8A-4147-A177-3AD203B41FA5}">
                      <a16:colId xmlns:a16="http://schemas.microsoft.com/office/drawing/2014/main" val="358737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r>
                        <a:rPr lang="en-US" b="1" baseline="-25000" dirty="0" smtClean="0"/>
                        <a:t>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2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8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55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4145" y="4226213"/>
            <a:ext cx="12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1455" y="1652063"/>
            <a:ext cx="417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S</a:t>
            </a:r>
            <a:r>
              <a:rPr lang="en-US" b="1" baseline="-25000" dirty="0" smtClean="0"/>
              <a:t>0</a:t>
            </a:r>
            <a:r>
              <a:rPr lang="en-US" b="1" dirty="0" smtClean="0"/>
              <a:t> is Low, Output A is selected hence the bulb connected to Output A light up as the signal from F is able to travel to Output A</a:t>
            </a:r>
          </a:p>
          <a:p>
            <a:endParaRPr lang="en-US" b="1" dirty="0"/>
          </a:p>
          <a:p>
            <a:r>
              <a:rPr lang="en-US" b="1" dirty="0" smtClean="0"/>
              <a:t>When S</a:t>
            </a:r>
            <a:r>
              <a:rPr lang="en-US" b="1" baseline="-25000" dirty="0" smtClean="0"/>
              <a:t>0</a:t>
            </a:r>
            <a:r>
              <a:rPr lang="en-US" b="1" dirty="0" smtClean="0"/>
              <a:t> is High, Output B is selected hence the bulb connected to Output B light up as the signal from F now able to travel to Output B instead of Output A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14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 of De-Multiplexers</a:t>
            </a:r>
            <a:endParaRPr lang="en-SG" dirty="0"/>
          </a:p>
        </p:txBody>
      </p:sp>
      <p:pic>
        <p:nvPicPr>
          <p:cNvPr id="1028" name="Picture 4" descr="https://upload.wikimedia.org/wikipedia/commons/thumb/3/39/Multiplexer_2-to-1.svg/175px-Multiplexer_2-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8" y="3645102"/>
            <a:ext cx="1666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5/Multiplexer_4-to-1.svg/250px-Multiplexer_4-to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000" y="4002290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e/e4/Multiplexer_8-to-1.svg/351px-Multiplexer_8-to-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24457" y="3521278"/>
            <a:ext cx="33432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c/Multiplexer_16-to-1.svg/700px-Multiplexer_16-to-1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22179" y="2832928"/>
            <a:ext cx="4578320" cy="18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9770" y="6105541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1x2 DEMUX</a:t>
            </a:r>
            <a:endParaRPr lang="en-SG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13912" y="615235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1x4 DEMUX</a:t>
            </a:r>
            <a:endParaRPr lang="en-SG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4762" y="6167041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1x8 DEMUX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07074" y="616704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1x16 DEMUX</a:t>
            </a:r>
            <a:endParaRPr lang="en-SG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1455" y="1802807"/>
            <a:ext cx="2952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Multiplexer allow you to connect Z as the input and all the respective MUX inputs as outputs to create a De-Multiplexer.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Multiplexer and De-Multiplexer Flash Amination</a:t>
            </a:r>
            <a:endParaRPr lang="en-SG" dirty="0"/>
          </a:p>
        </p:txBody>
      </p:sp>
      <p:pic>
        <p:nvPicPr>
          <p:cNvPr id="1028" name="Picture 4" descr="Image result for multiplexer and demultiplexer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04" y="3510420"/>
            <a:ext cx="8850367" cy="26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0"/>
            <a:ext cx="10229849" cy="1478570"/>
          </a:xfrm>
        </p:spPr>
        <p:txBody>
          <a:bodyPr/>
          <a:lstStyle/>
          <a:p>
            <a:pPr algn="ctr"/>
            <a:r>
              <a:rPr lang="en-US" dirty="0"/>
              <a:t>Multiplexer , Comparators and </a:t>
            </a:r>
            <a:r>
              <a:rPr lang="en-US" dirty="0" smtClean="0"/>
              <a:t>De-Multiplexer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Comparator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Below shows a comparator comparing the input values of A and B.</a:t>
            </a:r>
            <a:br>
              <a:rPr lang="en-US" b="1" dirty="0" smtClean="0"/>
            </a:br>
            <a:r>
              <a:rPr lang="en-US" b="1" dirty="0" smtClean="0"/>
              <a:t>There are 3 conditions that the comparator will output which is A &gt; B, A = B or A &lt; B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0" y="2813118"/>
            <a:ext cx="8438525" cy="30239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2076450" y="243274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smaller than B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67624" y="242709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is bigger than B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9019" y="241908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is equal to B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751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Encoder, Decoder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and counters</a:t>
            </a:r>
            <a:r>
              <a:rPr lang="en-SG" b="1" dirty="0">
                <a:solidFill>
                  <a:srgbClr val="FFFF00"/>
                </a:solidFill>
              </a:rPr>
              <a:t/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6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What is </a:t>
            </a:r>
            <a:r>
              <a:rPr lang="en-US" sz="3200" b="1" dirty="0">
                <a:solidFill>
                  <a:srgbClr val="FFFF00"/>
                </a:solidFill>
              </a:rPr>
              <a:t>a </a:t>
            </a:r>
            <a:r>
              <a:rPr lang="en-US" sz="3200" b="1" dirty="0" smtClean="0">
                <a:solidFill>
                  <a:srgbClr val="FFFF00"/>
                </a:solidFill>
              </a:rPr>
              <a:t>Encoder</a:t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2400" b="1" dirty="0" smtClean="0"/>
              <a:t>An Encoder take a signal and changes it signal to another format before sending it out to other circuits.</a:t>
            </a:r>
            <a:br>
              <a:rPr lang="en-US" sz="2400" b="1" dirty="0" smtClean="0"/>
            </a:br>
            <a:r>
              <a:rPr lang="en-US" sz="3200" b="1" dirty="0" smtClean="0">
                <a:solidFill>
                  <a:srgbClr val="FFFF00"/>
                </a:solidFill>
              </a:rPr>
              <a:t/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What </a:t>
            </a:r>
            <a:r>
              <a:rPr lang="en-US" sz="3200" b="1" dirty="0">
                <a:solidFill>
                  <a:srgbClr val="FFFF00"/>
                </a:solidFill>
              </a:rPr>
              <a:t>is a </a:t>
            </a:r>
            <a:r>
              <a:rPr lang="en-US" sz="3200" b="1" dirty="0" smtClean="0">
                <a:solidFill>
                  <a:srgbClr val="FFFF00"/>
                </a:solidFill>
              </a:rPr>
              <a:t>Decoder </a:t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prstClr val="white"/>
                </a:solidFill>
              </a:rPr>
              <a:t>An </a:t>
            </a:r>
            <a:r>
              <a:rPr lang="en-US" sz="2400" b="1" dirty="0" smtClean="0">
                <a:solidFill>
                  <a:prstClr val="white"/>
                </a:solidFill>
              </a:rPr>
              <a:t>Decoder </a:t>
            </a:r>
            <a:r>
              <a:rPr lang="en-US" sz="2400" b="1" dirty="0">
                <a:solidFill>
                  <a:prstClr val="white"/>
                </a:solidFill>
              </a:rPr>
              <a:t>takes </a:t>
            </a:r>
            <a:r>
              <a:rPr lang="en-US" sz="2400" b="1" dirty="0" smtClean="0">
                <a:solidFill>
                  <a:prstClr val="white"/>
                </a:solidFill>
              </a:rPr>
              <a:t>the signal it receives and </a:t>
            </a:r>
            <a:r>
              <a:rPr lang="en-US" sz="2400" b="1" dirty="0">
                <a:solidFill>
                  <a:prstClr val="white"/>
                </a:solidFill>
              </a:rPr>
              <a:t>change its representation </a:t>
            </a:r>
            <a:r>
              <a:rPr lang="en-US" sz="2400" b="1" dirty="0" smtClean="0">
                <a:solidFill>
                  <a:prstClr val="white"/>
                </a:solidFill>
              </a:rPr>
              <a:t>back to its original format before signal was encoded.</a:t>
            </a:r>
            <a:r>
              <a:rPr lang="en-US" sz="3200" b="1" dirty="0" smtClean="0">
                <a:solidFill>
                  <a:srgbClr val="FFFF00"/>
                </a:solidFill>
              </a:rPr>
              <a:t/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/>
            </a:r>
            <a:br>
              <a:rPr lang="en-US" sz="3200" b="1" dirty="0" smtClean="0">
                <a:solidFill>
                  <a:srgbClr val="FFFF0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What </a:t>
            </a:r>
            <a:r>
              <a:rPr lang="en-US" sz="3200" b="1" dirty="0">
                <a:solidFill>
                  <a:srgbClr val="FFFF00"/>
                </a:solidFill>
              </a:rPr>
              <a:t>is a </a:t>
            </a:r>
            <a:r>
              <a:rPr lang="en-US" sz="3200" b="1" dirty="0" smtClean="0">
                <a:solidFill>
                  <a:srgbClr val="FFFF00"/>
                </a:solidFill>
              </a:rPr>
              <a:t>Counter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A counter is a Electronics circuit that counts from value A to value B. When the counter has </a:t>
            </a:r>
            <a:r>
              <a:rPr lang="en-US" sz="2000" b="1" dirty="0"/>
              <a:t>reach value </a:t>
            </a:r>
            <a:r>
              <a:rPr lang="en-US" sz="2000" b="1" dirty="0" smtClean="0"/>
              <a:t>B, the count will reset back to </a:t>
            </a:r>
            <a:r>
              <a:rPr lang="en-US" sz="2000" b="1" dirty="0"/>
              <a:t>value</a:t>
            </a:r>
            <a:r>
              <a:rPr lang="en-US" sz="2000" b="1" dirty="0" smtClean="0"/>
              <a:t>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2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 of Encoder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9574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40147 </a:t>
            </a:r>
            <a:r>
              <a:rPr lang="en-SG" sz="2000" b="1" dirty="0" smtClean="0"/>
              <a:t>encoder:</a:t>
            </a:r>
            <a:br>
              <a:rPr lang="en-SG" sz="2000" b="1" dirty="0" smtClean="0"/>
            </a:br>
            <a:endParaRPr lang="en-SG" sz="2000" b="1" dirty="0" smtClean="0"/>
          </a:p>
          <a:p>
            <a:r>
              <a:rPr lang="en-US" sz="2000" b="1" dirty="0" smtClean="0"/>
              <a:t>The </a:t>
            </a:r>
            <a:r>
              <a:rPr lang="en-US" sz="2000" b="1" dirty="0"/>
              <a:t>40147 encoder </a:t>
            </a:r>
            <a:r>
              <a:rPr lang="en-US" sz="2000" b="1" dirty="0" smtClean="0"/>
              <a:t>AKA 10-line </a:t>
            </a:r>
            <a:r>
              <a:rPr lang="en-US" sz="2000" b="1" dirty="0"/>
              <a:t>to 4-line (BCD) priority </a:t>
            </a:r>
            <a:r>
              <a:rPr lang="en-US" sz="2000" b="1" dirty="0" smtClean="0"/>
              <a:t>encoder takes Decade inputs and convert it into BCD.</a:t>
            </a:r>
            <a:endParaRPr lang="en-SG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" y="4021432"/>
            <a:ext cx="2527624" cy="172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17" y="2893204"/>
            <a:ext cx="5905500" cy="374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74" y="3686721"/>
            <a:ext cx="2112778" cy="25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 of Decoder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564238"/>
            <a:ext cx="9574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4028 decoder:</a:t>
            </a:r>
            <a:br>
              <a:rPr lang="en-SG" sz="2000" b="1" dirty="0" smtClean="0"/>
            </a:br>
            <a:endParaRPr lang="en-SG" sz="2000" b="1" dirty="0" smtClean="0"/>
          </a:p>
          <a:p>
            <a:r>
              <a:rPr lang="en-US" sz="2000" b="1" dirty="0" smtClean="0"/>
              <a:t>The </a:t>
            </a:r>
            <a:r>
              <a:rPr lang="en-US" sz="2000" b="1" dirty="0" smtClean="0"/>
              <a:t>4028 </a:t>
            </a:r>
            <a:r>
              <a:rPr lang="en-US" sz="2000" b="1" dirty="0" smtClean="0"/>
              <a:t>de</a:t>
            </a:r>
            <a:r>
              <a:rPr lang="en-US" sz="2000" b="1" dirty="0" smtClean="0"/>
              <a:t>coder takes the BCD inputs and output a HIGH correspond to the respective value from 0 to 9 the pins represent</a:t>
            </a:r>
            <a:endParaRPr lang="en-SG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12" y="3313072"/>
            <a:ext cx="2110539" cy="29351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9" y="3313072"/>
            <a:ext cx="2641414" cy="2641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00" y="2699175"/>
            <a:ext cx="5637292" cy="4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Examples of counters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9574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4017 Decade counter/ Johnson counter</a:t>
            </a:r>
            <a:br>
              <a:rPr lang="en-SG" sz="2400" b="1" dirty="0" smtClean="0"/>
            </a:br>
            <a:endParaRPr lang="en-SG" sz="2400" b="1" dirty="0" smtClean="0"/>
          </a:p>
          <a:p>
            <a:r>
              <a:rPr lang="en-US" sz="2400" b="1" dirty="0" smtClean="0"/>
              <a:t>The Decade counter will count from 0 to 9 than back again to 0.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Each clock pulse will make the 4017 counter change count </a:t>
            </a:r>
            <a:endParaRPr lang="en-SG" sz="2400" b="1" dirty="0" smtClean="0"/>
          </a:p>
          <a:p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38" y="3974500"/>
            <a:ext cx="3467100" cy="2790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787" y="3101947"/>
            <a:ext cx="3393706" cy="3575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9" y="4590123"/>
            <a:ext cx="2476500" cy="1847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1455" y="3605168"/>
            <a:ext cx="461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http://www.falstad.com/circuit/e-johnsonctr.html</a:t>
            </a:r>
          </a:p>
        </p:txBody>
      </p:sp>
    </p:spTree>
    <p:extLst>
      <p:ext uri="{BB962C8B-B14F-4D97-AF65-F5344CB8AC3E}">
        <p14:creationId xmlns:p14="http://schemas.microsoft.com/office/powerpoint/2010/main" val="1167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255" y="1056512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Examples of counters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15255" y="1528582"/>
            <a:ext cx="9574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4029 - up/down synchronous counter </a:t>
            </a:r>
            <a:r>
              <a:rPr lang="en-SG" sz="2400" b="1" dirty="0" smtClean="0"/>
              <a:t/>
            </a:r>
            <a:br>
              <a:rPr lang="en-SG" sz="2400" b="1" dirty="0" smtClean="0"/>
            </a:br>
            <a:endParaRPr lang="en-SG" sz="2400" b="1" dirty="0" smtClean="0"/>
          </a:p>
          <a:p>
            <a:r>
              <a:rPr lang="en-US" sz="2400" b="1" dirty="0" smtClean="0"/>
              <a:t>The 4029 counter is an Binary/BCD counters which can count up or count down</a:t>
            </a:r>
            <a:r>
              <a:rPr lang="en-SG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Each clock pulse will make the counter change count</a:t>
            </a:r>
            <a:endParaRPr lang="en-SG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27" y="3908866"/>
            <a:ext cx="3400576" cy="2783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86" y="4256249"/>
            <a:ext cx="3588105" cy="2152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455" y="3724200"/>
            <a:ext cx="476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http://www.falstad.com/circuit/e-synccounter.html</a:t>
            </a:r>
          </a:p>
        </p:txBody>
      </p:sp>
    </p:spTree>
    <p:extLst>
      <p:ext uri="{BB962C8B-B14F-4D97-AF65-F5344CB8AC3E}">
        <p14:creationId xmlns:p14="http://schemas.microsoft.com/office/powerpoint/2010/main" val="21224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Clock</a:t>
            </a:r>
            <a:r>
              <a:rPr lang="en-US" dirty="0" smtClean="0"/>
              <a:t> </a:t>
            </a:r>
            <a:r>
              <a:rPr lang="en-US" b="1" dirty="0" smtClean="0"/>
              <a:t>Signal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1138843"/>
            <a:ext cx="109674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Clock Signal</a:t>
            </a: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400" b="1" dirty="0" smtClean="0"/>
              <a:t>A </a:t>
            </a:r>
            <a:r>
              <a:rPr lang="en-US" sz="2400" b="1" dirty="0"/>
              <a:t>clock signal </a:t>
            </a:r>
            <a:r>
              <a:rPr lang="en-US" sz="2400" b="1" dirty="0" smtClean="0"/>
              <a:t>are </a:t>
            </a:r>
            <a:r>
              <a:rPr lang="en-US" sz="2400" b="1" dirty="0"/>
              <a:t>signal that oscillates between a high and a low </a:t>
            </a:r>
            <a:r>
              <a:rPr lang="en-US" sz="2400" b="1" dirty="0" smtClean="0"/>
              <a:t>state.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It is use to “tell” the electronic device that it is time to change state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0"/>
            <a:r>
              <a:rPr lang="en-US" sz="2400" b="1" dirty="0">
                <a:solidFill>
                  <a:prstClr val="white"/>
                </a:solidFill>
              </a:rPr>
              <a:t>Electronic devices will change state either on the </a:t>
            </a:r>
            <a:r>
              <a:rPr lang="en-US" sz="2400" b="1" dirty="0">
                <a:solidFill>
                  <a:srgbClr val="FF0000"/>
                </a:solidFill>
              </a:rPr>
              <a:t>Rising Edge</a:t>
            </a:r>
            <a:r>
              <a:rPr lang="en-US" sz="2400" b="1" dirty="0">
                <a:solidFill>
                  <a:prstClr val="white"/>
                </a:solidFill>
              </a:rPr>
              <a:t> or </a:t>
            </a:r>
            <a:r>
              <a:rPr lang="en-US" sz="2400" b="1" dirty="0">
                <a:solidFill>
                  <a:srgbClr val="FF0000"/>
                </a:solidFill>
              </a:rPr>
              <a:t>Falling Edge</a:t>
            </a:r>
            <a:r>
              <a:rPr lang="en-US" sz="2400" b="1" dirty="0">
                <a:solidFill>
                  <a:prstClr val="white"/>
                </a:solidFill>
              </a:rPr>
              <a:t> of the Clock pulse</a:t>
            </a:r>
          </a:p>
          <a:p>
            <a:pPr lvl="0"/>
            <a:endParaRPr lang="en-US" sz="2400" b="1" dirty="0">
              <a:solidFill>
                <a:prstClr val="white"/>
              </a:solidFill>
            </a:endParaRPr>
          </a:p>
          <a:p>
            <a:pPr lvl="0"/>
            <a:r>
              <a:rPr lang="en-US" sz="2400" b="1" dirty="0">
                <a:solidFill>
                  <a:prstClr val="white"/>
                </a:solidFill>
              </a:rPr>
              <a:t>The s</a:t>
            </a:r>
            <a:r>
              <a:rPr lang="en-US" sz="2400" b="1" dirty="0" smtClean="0">
                <a:solidFill>
                  <a:prstClr val="white"/>
                </a:solidFill>
              </a:rPr>
              <a:t>horter the Clock period (faster frequency), the faster the device will change 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4730905"/>
            <a:ext cx="4572000" cy="19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Encoder, Decoder and 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Examples of counters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9574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4020 - 14-bit </a:t>
            </a:r>
            <a:r>
              <a:rPr lang="en-SG" sz="2400" b="1" dirty="0"/>
              <a:t>(÷16,384</a:t>
            </a:r>
            <a:r>
              <a:rPr lang="en-SG" sz="2400" b="1" dirty="0" smtClean="0"/>
              <a:t>) ripper counter</a:t>
            </a:r>
            <a:br>
              <a:rPr lang="en-SG" sz="2400" b="1" dirty="0" smtClean="0"/>
            </a:br>
            <a:endParaRPr lang="en-SG" sz="2400" b="1" dirty="0" smtClean="0"/>
          </a:p>
          <a:p>
            <a:r>
              <a:rPr lang="en-US" sz="2400" b="1" dirty="0" smtClean="0"/>
              <a:t>Ripper counters are devices that decrease the frequency of the clock pulse</a:t>
            </a:r>
          </a:p>
          <a:p>
            <a:endParaRPr lang="en-US" sz="2400" b="1" dirty="0"/>
          </a:p>
          <a:p>
            <a:r>
              <a:rPr lang="en-US" sz="2400" b="1" dirty="0" smtClean="0"/>
              <a:t>The 4020 ripper counters can reduce the clock frequency by 2, 16, 32, 64, 128, 512, 256, 1024, 2048, 4096, 8192 and 16384 times</a:t>
            </a:r>
            <a:endParaRPr lang="en-SG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06" y="3719695"/>
            <a:ext cx="3281781" cy="2734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12" y="4491684"/>
            <a:ext cx="4118351" cy="20256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455" y="4061775"/>
            <a:ext cx="438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http://www.falstad.com/circuit/e-counter.html</a:t>
            </a:r>
          </a:p>
        </p:txBody>
      </p:sp>
    </p:spTree>
    <p:extLst>
      <p:ext uri="{BB962C8B-B14F-4D97-AF65-F5344CB8AC3E}">
        <p14:creationId xmlns:p14="http://schemas.microsoft.com/office/powerpoint/2010/main" val="6516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7-Segment display, 7-Segment display decade counter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and BCD to 7-segment display </a:t>
            </a:r>
            <a:r>
              <a:rPr lang="en-US" b="1" dirty="0" smtClean="0">
                <a:solidFill>
                  <a:srgbClr val="FFFF00"/>
                </a:solidFill>
              </a:rPr>
              <a:t>driver</a:t>
            </a:r>
            <a:r>
              <a:rPr lang="en-SG" b="1" dirty="0">
                <a:solidFill>
                  <a:srgbClr val="FFFF00"/>
                </a:solidFill>
              </a:rPr>
              <a:t/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12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0"/>
            <a:ext cx="11563003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7-Segment display, 7-Segment display decade counter </a:t>
            </a:r>
            <a:br>
              <a:rPr lang="en-US" dirty="0"/>
            </a:br>
            <a:r>
              <a:rPr lang="en-US" dirty="0"/>
              <a:t>and BCD to 7-segment display driver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7-Segment display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4096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7-segment display consist of 7 LED connected in such a way to display a decimal digit</a:t>
            </a:r>
          </a:p>
          <a:p>
            <a:endParaRPr lang="en-US" sz="2400" dirty="0"/>
          </a:p>
          <a:p>
            <a:r>
              <a:rPr lang="en-US" sz="2400" dirty="0" smtClean="0"/>
              <a:t>There are 2 types of 7-segment display </a:t>
            </a:r>
            <a:r>
              <a:rPr lang="en-US" sz="2400" b="1" dirty="0" smtClean="0">
                <a:solidFill>
                  <a:srgbClr val="C00000"/>
                </a:solidFill>
              </a:rPr>
              <a:t>Common Cathode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Common Anode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99" y="1558958"/>
            <a:ext cx="3649808" cy="2607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84" y="4835063"/>
            <a:ext cx="2533650" cy="1809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538" y="4835063"/>
            <a:ext cx="2495550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30" y="4830482"/>
            <a:ext cx="1908378" cy="19083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081" y="4830482"/>
            <a:ext cx="1358997" cy="18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0"/>
            <a:ext cx="11563003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7-Segment display, 7-Segment display decade counter </a:t>
            </a:r>
            <a:br>
              <a:rPr lang="en-US" dirty="0"/>
            </a:br>
            <a:r>
              <a:rPr lang="en-US" dirty="0"/>
              <a:t>and BCD to 7-segment display driver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604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7-Segment display decade counter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40964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4026 decade counter for 7-Segment display counts from 0 to 9 than back to 0 again.</a:t>
            </a:r>
          </a:p>
          <a:p>
            <a:endParaRPr lang="en-US" sz="2400" dirty="0"/>
          </a:p>
          <a:p>
            <a:r>
              <a:rPr lang="en-US" sz="2400" dirty="0" smtClean="0"/>
              <a:t>The 4026 decade counter is use for </a:t>
            </a:r>
            <a:r>
              <a:rPr lang="en-US" sz="2400" b="1" dirty="0" smtClean="0">
                <a:solidFill>
                  <a:srgbClr val="C00000"/>
                </a:solidFill>
              </a:rPr>
              <a:t>common cathode </a:t>
            </a:r>
            <a:r>
              <a:rPr lang="en-US" sz="2400" dirty="0" smtClean="0"/>
              <a:t>7-segment display only</a:t>
            </a:r>
          </a:p>
          <a:p>
            <a:endParaRPr lang="en-US" sz="2400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13" y="4829255"/>
            <a:ext cx="2060385" cy="172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2" y="4829255"/>
            <a:ext cx="1833562" cy="1833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13" y="2849700"/>
            <a:ext cx="6297793" cy="38131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7894" y="2478485"/>
            <a:ext cx="5131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4026 connected to a common cathode 7-segment display</a:t>
            </a:r>
            <a:endParaRPr lang="en-US" sz="1600" b="1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88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0"/>
            <a:ext cx="11563003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7-Segment display, 7-Segment display decade counter </a:t>
            </a:r>
            <a:br>
              <a:rPr lang="en-US" dirty="0"/>
            </a:br>
            <a:r>
              <a:rPr lang="en-US" dirty="0"/>
              <a:t>and BCD to 7-segment display driver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BCD to 7-segment display driver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91455" y="1692875"/>
            <a:ext cx="54514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4511 is a BCD to 7-segment display decoder that decode binary value from </a:t>
            </a:r>
            <a:r>
              <a:rPr lang="en-US" sz="2000" dirty="0"/>
              <a:t>0000</a:t>
            </a:r>
            <a:r>
              <a:rPr lang="en-US" sz="2000" baseline="-25000" dirty="0"/>
              <a:t>2 </a:t>
            </a:r>
            <a:r>
              <a:rPr lang="en-US" sz="2000" dirty="0"/>
              <a:t> to </a:t>
            </a:r>
            <a:r>
              <a:rPr lang="en-US" sz="2000" dirty="0" smtClean="0"/>
              <a:t>1001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to display the respective output on the 7-Segment display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4511 is use to drive </a:t>
            </a:r>
            <a:r>
              <a:rPr lang="en-US" sz="2000" b="1" dirty="0" smtClean="0">
                <a:solidFill>
                  <a:srgbClr val="C00000"/>
                </a:solidFill>
              </a:rPr>
              <a:t>common cathode</a:t>
            </a:r>
            <a:r>
              <a:rPr lang="en-US" sz="2000" dirty="0" smtClean="0"/>
              <a:t> 7-segment display</a:t>
            </a:r>
            <a:endParaRPr lang="en-US" sz="2000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9" y="4491557"/>
            <a:ext cx="2456354" cy="2247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50" y="4313688"/>
            <a:ext cx="6871717" cy="2478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3" y="4639548"/>
            <a:ext cx="2018946" cy="20189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36964" y="3984672"/>
            <a:ext cx="5777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4511 decoder connected to a common cathode 7-segment display</a:t>
            </a:r>
            <a:endParaRPr lang="en-US" sz="1600" b="1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112160" y="4080500"/>
            <a:ext cx="493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http://www.falstad.com/circuit/e-7segdecoder.html</a:t>
            </a:r>
          </a:p>
        </p:txBody>
      </p:sp>
    </p:spTree>
    <p:extLst>
      <p:ext uri="{BB962C8B-B14F-4D97-AF65-F5344CB8AC3E}">
        <p14:creationId xmlns:p14="http://schemas.microsoft.com/office/powerpoint/2010/main" val="12540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The 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7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Clock SIGNAL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76943"/>
            <a:ext cx="1062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Rising Edge trigged device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5" y="2999323"/>
            <a:ext cx="3407959" cy="3334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5557" y="1795744"/>
            <a:ext cx="1044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shows an arbitrary device that reacts to the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ising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dge </a:t>
            </a:r>
            <a:r>
              <a:rPr lang="en-US" dirty="0" smtClean="0"/>
              <a:t>of the clock pulse.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device alters from Q</a:t>
            </a:r>
            <a:r>
              <a:rPr lang="en-US" baseline="-25000" dirty="0" smtClean="0"/>
              <a:t>0</a:t>
            </a:r>
            <a:r>
              <a:rPr lang="en-US" dirty="0" smtClean="0"/>
              <a:t> to Q</a:t>
            </a:r>
            <a:r>
              <a:rPr lang="en-US" baseline="-25000" dirty="0" smtClean="0"/>
              <a:t>1</a:t>
            </a:r>
            <a:r>
              <a:rPr lang="en-US" dirty="0" smtClean="0"/>
              <a:t> to Q</a:t>
            </a:r>
            <a:r>
              <a:rPr lang="en-US" baseline="-25000" dirty="0" smtClean="0"/>
              <a:t>2</a:t>
            </a:r>
            <a:r>
              <a:rPr lang="en-US" dirty="0" smtClean="0"/>
              <a:t> and back to Q</a:t>
            </a:r>
            <a:r>
              <a:rPr lang="en-US" baseline="-25000" dirty="0" smtClean="0"/>
              <a:t>0</a:t>
            </a:r>
            <a:r>
              <a:rPr lang="en-US" dirty="0" smtClean="0"/>
              <a:t> again when there is an </a:t>
            </a:r>
            <a:r>
              <a:rPr lang="en-US" dirty="0" smtClean="0">
                <a:solidFill>
                  <a:srgbClr val="FF0000"/>
                </a:solidFill>
              </a:rPr>
              <a:t>Rising Edge </a:t>
            </a:r>
            <a:r>
              <a:rPr lang="en-US" dirty="0" smtClean="0"/>
              <a:t>clock pulse</a:t>
            </a:r>
            <a:br>
              <a:rPr lang="en-US" dirty="0" smtClean="0"/>
            </a:b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89" y="2981416"/>
            <a:ext cx="7441564" cy="33706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57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Clock SIGNAL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76943"/>
            <a:ext cx="1062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Falling Edge trigged device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965557" y="1795744"/>
            <a:ext cx="1044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shows an arbitrary device that reacts to the </a:t>
            </a:r>
            <a:r>
              <a:rPr lang="en-US" dirty="0" smtClean="0">
                <a:solidFill>
                  <a:srgbClr val="FF0000"/>
                </a:solidFill>
              </a:rPr>
              <a:t>Falling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dge </a:t>
            </a:r>
            <a:r>
              <a:rPr lang="en-US" dirty="0" smtClean="0"/>
              <a:t>of the clock pulse.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device alters from Q</a:t>
            </a:r>
            <a:r>
              <a:rPr lang="en-US" baseline="-25000" dirty="0" smtClean="0"/>
              <a:t>0</a:t>
            </a:r>
            <a:r>
              <a:rPr lang="en-US" dirty="0" smtClean="0"/>
              <a:t> to Q</a:t>
            </a:r>
            <a:r>
              <a:rPr lang="en-US" baseline="-25000" dirty="0" smtClean="0"/>
              <a:t>1</a:t>
            </a:r>
            <a:r>
              <a:rPr lang="en-US" dirty="0" smtClean="0"/>
              <a:t> to Q</a:t>
            </a:r>
            <a:r>
              <a:rPr lang="en-US" baseline="-25000" dirty="0" smtClean="0"/>
              <a:t>2</a:t>
            </a:r>
            <a:r>
              <a:rPr lang="en-US" dirty="0" smtClean="0"/>
              <a:t> and back to Q</a:t>
            </a:r>
            <a:r>
              <a:rPr lang="en-US" baseline="-25000" dirty="0" smtClean="0"/>
              <a:t>0</a:t>
            </a:r>
            <a:r>
              <a:rPr lang="en-US" dirty="0" smtClean="0"/>
              <a:t> again when there is an </a:t>
            </a:r>
            <a:r>
              <a:rPr lang="en-US" dirty="0" smtClean="0">
                <a:solidFill>
                  <a:srgbClr val="FF0000"/>
                </a:solidFill>
              </a:rPr>
              <a:t>Falling Edge </a:t>
            </a:r>
            <a:r>
              <a:rPr lang="en-US" dirty="0" smtClean="0"/>
              <a:t>clock pulse</a:t>
            </a:r>
            <a:br>
              <a:rPr lang="en-US" dirty="0" smtClean="0"/>
            </a:b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2996073"/>
            <a:ext cx="3407959" cy="3334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16" y="2996073"/>
            <a:ext cx="7338040" cy="33348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061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Flip-flop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What are flip-flops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</a:t>
            </a:r>
            <a:r>
              <a:rPr lang="en-US" sz="2800" b="1" dirty="0" smtClean="0"/>
              <a:t> </a:t>
            </a:r>
            <a:r>
              <a:rPr lang="en-US" sz="2800" b="1" dirty="0"/>
              <a:t>flip-flop </a:t>
            </a:r>
            <a:r>
              <a:rPr lang="en-US" sz="2800" b="1" dirty="0" smtClean="0"/>
              <a:t>is a latch </a:t>
            </a:r>
            <a:r>
              <a:rPr lang="en-US" sz="2800" b="1" dirty="0"/>
              <a:t>circuit that has </a:t>
            </a:r>
            <a:r>
              <a:rPr lang="en-US" sz="2800" b="1" dirty="0">
                <a:solidFill>
                  <a:srgbClr val="FF0000"/>
                </a:solidFill>
              </a:rPr>
              <a:t>two stable </a:t>
            </a:r>
            <a:r>
              <a:rPr lang="en-US" sz="2800" b="1" dirty="0" smtClean="0">
                <a:solidFill>
                  <a:srgbClr val="FF0000"/>
                </a:solidFill>
              </a:rPr>
              <a:t>states. 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Flip-flops can </a:t>
            </a:r>
            <a:r>
              <a:rPr lang="en-US" sz="2800" b="1" dirty="0"/>
              <a:t>be used to store state </a:t>
            </a:r>
            <a:r>
              <a:rPr lang="en-US" sz="2800" b="1" dirty="0" smtClean="0"/>
              <a:t>information.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There are 4 common flip-flops</a:t>
            </a:r>
          </a:p>
          <a:p>
            <a:r>
              <a:rPr lang="en-US" sz="2800" b="1" dirty="0" smtClean="0"/>
              <a:t>(SR, JK ,D ,T)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2050" name="Picture 2" descr="Image result for Flip flop electronics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13" y="3889209"/>
            <a:ext cx="5269562" cy="271140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167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Flip-flop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SR Flip-Flop</a:t>
            </a:r>
            <a:endParaRPr lang="en-SG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50" y="1759756"/>
            <a:ext cx="6339725" cy="4817688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5882"/>
              </p:ext>
            </p:extLst>
          </p:nvPr>
        </p:nvGraphicFramePr>
        <p:xfrm>
          <a:off x="319461" y="4820443"/>
          <a:ext cx="4862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35">
                  <a:extLst>
                    <a:ext uri="{9D8B030D-6E8A-4147-A177-3AD203B41FA5}">
                      <a16:colId xmlns:a16="http://schemas.microsoft.com/office/drawing/2014/main" val="1121534201"/>
                    </a:ext>
                  </a:extLst>
                </a:gridCol>
                <a:gridCol w="1215535">
                  <a:extLst>
                    <a:ext uri="{9D8B030D-6E8A-4147-A177-3AD203B41FA5}">
                      <a16:colId xmlns:a16="http://schemas.microsoft.com/office/drawing/2014/main" val="461796126"/>
                    </a:ext>
                  </a:extLst>
                </a:gridCol>
                <a:gridCol w="1215535">
                  <a:extLst>
                    <a:ext uri="{9D8B030D-6E8A-4147-A177-3AD203B41FA5}">
                      <a16:colId xmlns:a16="http://schemas.microsoft.com/office/drawing/2014/main" val="324910156"/>
                    </a:ext>
                  </a:extLst>
                </a:gridCol>
                <a:gridCol w="1215535">
                  <a:extLst>
                    <a:ext uri="{9D8B030D-6E8A-4147-A177-3AD203B41FA5}">
                      <a16:colId xmlns:a16="http://schemas.microsoft.com/office/drawing/2014/main" val="189500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Q’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5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9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undefined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undefined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28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8912"/>
              </p:ext>
            </p:extLst>
          </p:nvPr>
        </p:nvGraphicFramePr>
        <p:xfrm>
          <a:off x="365941" y="2210310"/>
          <a:ext cx="4815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15">
                  <a:extLst>
                    <a:ext uri="{9D8B030D-6E8A-4147-A177-3AD203B41FA5}">
                      <a16:colId xmlns:a16="http://schemas.microsoft.com/office/drawing/2014/main" val="1121534201"/>
                    </a:ext>
                  </a:extLst>
                </a:gridCol>
                <a:gridCol w="1203915">
                  <a:extLst>
                    <a:ext uri="{9D8B030D-6E8A-4147-A177-3AD203B41FA5}">
                      <a16:colId xmlns:a16="http://schemas.microsoft.com/office/drawing/2014/main" val="461796126"/>
                    </a:ext>
                  </a:extLst>
                </a:gridCol>
                <a:gridCol w="1203915">
                  <a:extLst>
                    <a:ext uri="{9D8B030D-6E8A-4147-A177-3AD203B41FA5}">
                      <a16:colId xmlns:a16="http://schemas.microsoft.com/office/drawing/2014/main" val="324910156"/>
                    </a:ext>
                  </a:extLst>
                </a:gridCol>
                <a:gridCol w="1203915">
                  <a:extLst>
                    <a:ext uri="{9D8B030D-6E8A-4147-A177-3AD203B41FA5}">
                      <a16:colId xmlns:a16="http://schemas.microsoft.com/office/drawing/2014/main" val="17817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Q’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5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undefined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undefined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9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change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change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28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976" y="1840978"/>
            <a:ext cx="22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 NAND Truth Table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914522" y="4392430"/>
            <a:ext cx="2075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SR NOR Truth Table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84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Flip-flop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91455" y="1138843"/>
            <a:ext cx="1062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</a:t>
            </a:r>
            <a:r>
              <a:rPr lang="en-US" sz="3200" b="1" dirty="0" smtClean="0">
                <a:solidFill>
                  <a:srgbClr val="FFFF00"/>
                </a:solidFill>
              </a:rPr>
              <a:t> Flip-Flop</a:t>
            </a:r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607" y="3189693"/>
            <a:ext cx="3572566" cy="353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46" y="3351104"/>
            <a:ext cx="7093952" cy="3213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791455" y="1717992"/>
            <a:ext cx="6996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the D input is LOW, on the next rising edge, Q will be LOW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When the D input Is HIGH, on the next rising edge, Q will be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Q’ output is compliment to the Q output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993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960</TotalTime>
  <Words>1373</Words>
  <Application>Microsoft Office PowerPoint</Application>
  <PresentationFormat>Widescreen</PresentationFormat>
  <Paragraphs>662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Cambria Math</vt:lpstr>
      <vt:lpstr>Trebuchet MS</vt:lpstr>
      <vt:lpstr>Tw Cen MT</vt:lpstr>
      <vt:lpstr>Circuit</vt:lpstr>
      <vt:lpstr>Digital Electronics Crash course – day 2</vt:lpstr>
      <vt:lpstr>Table of content</vt:lpstr>
      <vt:lpstr> Clock Signal and flip-flops (RS, JK, T, D)  </vt:lpstr>
      <vt:lpstr>Clock Signal</vt:lpstr>
      <vt:lpstr>Clock SIGNAL </vt:lpstr>
      <vt:lpstr>Clock SIGNAL </vt:lpstr>
      <vt:lpstr>Flip-flop</vt:lpstr>
      <vt:lpstr>Flip-flop </vt:lpstr>
      <vt:lpstr>Flip-flop </vt:lpstr>
      <vt:lpstr>Flip-flop </vt:lpstr>
      <vt:lpstr>Flip-flop </vt:lpstr>
      <vt:lpstr> D flip-flop state machine  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 D flip-flop state machine </vt:lpstr>
      <vt:lpstr>PowerPoint Presentation</vt:lpstr>
      <vt:lpstr>Multiplexer , Comparators and De-Multiplexer   </vt:lpstr>
      <vt:lpstr>Multiplexer , Comparators and De-Multiplexer </vt:lpstr>
      <vt:lpstr>Multiplexer , Comparators and De-Multiplexer </vt:lpstr>
      <vt:lpstr>Multiplexer , Comparators and De-Multiplexer </vt:lpstr>
      <vt:lpstr>Multiplexer , Comparators and De-Multiplexer </vt:lpstr>
      <vt:lpstr>Multiplexer , Comparators and De-Multiplexer </vt:lpstr>
      <vt:lpstr>Multiplexer , Comparators and De-Multiplexer </vt:lpstr>
      <vt:lpstr>Multiplexer , Comparators and De-Multiplexer </vt:lpstr>
      <vt:lpstr> Encoder, Decoder and counters  </vt:lpstr>
      <vt:lpstr>Encoder, Decoder and counters</vt:lpstr>
      <vt:lpstr>Encoder, Decoder and counters</vt:lpstr>
      <vt:lpstr>Encoder, Decoder and counters</vt:lpstr>
      <vt:lpstr>Encoder, Decoder and counters</vt:lpstr>
      <vt:lpstr>Encoder, Decoder and counters</vt:lpstr>
      <vt:lpstr>Encoder, Decoder and counters</vt:lpstr>
      <vt:lpstr> 7-Segment display, 7-Segment display decade counter  and BCD to 7-segment display driver  </vt:lpstr>
      <vt:lpstr>7-Segment display, 7-Segment display decade counter  and BCD to 7-segment display driver</vt:lpstr>
      <vt:lpstr>7-Segment display, 7-Segment display decade counter  and BCD to 7-segment display driver</vt:lpstr>
      <vt:lpstr>7-Segment display, 7-Segment display decade counter  and BCD to 7-segment display driver</vt:lpstr>
      <vt:lpstr>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SUTD IEEE Membership 2018</dc:title>
  <dc:creator>Student - Ong Xiang Qian</dc:creator>
  <cp:lastModifiedBy>Koh Yi Min Jason</cp:lastModifiedBy>
  <cp:revision>127</cp:revision>
  <dcterms:created xsi:type="dcterms:W3CDTF">2018-05-23T08:06:24Z</dcterms:created>
  <dcterms:modified xsi:type="dcterms:W3CDTF">2018-08-23T03:31:54Z</dcterms:modified>
</cp:coreProperties>
</file>