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61" r:id="rId2"/>
    <p:sldId id="258" r:id="rId3"/>
    <p:sldId id="381" r:id="rId4"/>
    <p:sldId id="383" r:id="rId5"/>
    <p:sldId id="380" r:id="rId6"/>
    <p:sldId id="307" r:id="rId7"/>
    <p:sldId id="363" r:id="rId8"/>
    <p:sldId id="367" r:id="rId9"/>
    <p:sldId id="364" r:id="rId10"/>
    <p:sldId id="365" r:id="rId11"/>
    <p:sldId id="366" r:id="rId12"/>
    <p:sldId id="374" r:id="rId13"/>
    <p:sldId id="375" r:id="rId14"/>
    <p:sldId id="376" r:id="rId15"/>
    <p:sldId id="377" r:id="rId16"/>
    <p:sldId id="378" r:id="rId17"/>
    <p:sldId id="379" r:id="rId18"/>
    <p:sldId id="360" r:id="rId19"/>
    <p:sldId id="371" r:id="rId20"/>
    <p:sldId id="372" r:id="rId21"/>
    <p:sldId id="373" r:id="rId22"/>
    <p:sldId id="368" r:id="rId23"/>
    <p:sldId id="369" r:id="rId24"/>
    <p:sldId id="37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4413-21E4-4BBC-836E-1376F2C18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 smtClean="0"/>
              <a:t>Digital Electronics Crash course – day 2 Lab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5289955" y="4281055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23-AUG-2018</a:t>
            </a:r>
            <a:endParaRPr lang="en-SG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78825" y="6037102"/>
            <a:ext cx="1786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Abhimanyu Arora</a:t>
            </a:r>
          </a:p>
          <a:p>
            <a:pPr algn="ctr"/>
            <a:r>
              <a:rPr lang="en-US" dirty="0" smtClean="0"/>
              <a:t>Koh Yi Min Jason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36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Multiplexer/de-multiplexer 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674" y="1138843"/>
            <a:ext cx="85221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solidFill>
                  <a:srgbClr val="FFFF00"/>
                </a:solidFill>
              </a:rPr>
              <a:t>4067 </a:t>
            </a:r>
            <a:r>
              <a:rPr lang="en-US" sz="3200" b="1" dirty="0" smtClean="0">
                <a:solidFill>
                  <a:srgbClr val="FFFF00"/>
                </a:solidFill>
              </a:rPr>
              <a:t>Multiplexer/De-multiplexer (1-of-16 </a:t>
            </a:r>
            <a:r>
              <a:rPr lang="en-US" sz="3200" b="1" dirty="0">
                <a:solidFill>
                  <a:srgbClr val="FFFF00"/>
                </a:solidFill>
              </a:rPr>
              <a:t>switch)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pPr lvl="0"/>
            <a:r>
              <a:rPr lang="en-US" sz="2400" b="1" dirty="0" smtClean="0">
                <a:solidFill>
                  <a:srgbClr val="C00000"/>
                </a:solidFill>
              </a:rPr>
              <a:t>Z </a:t>
            </a:r>
            <a:r>
              <a:rPr lang="en-US" sz="2400" b="1" dirty="0" smtClean="0"/>
              <a:t>is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the common link of the multiplexer/de-multiplexer </a:t>
            </a:r>
            <a:r>
              <a:rPr lang="en-US" sz="2400" b="1" dirty="0" smtClean="0">
                <a:solidFill>
                  <a:srgbClr val="C00000"/>
                </a:solidFill>
              </a:rPr>
              <a:t>Y0</a:t>
            </a:r>
            <a:r>
              <a:rPr lang="en-US" sz="2400" b="1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Y15</a:t>
            </a:r>
            <a:r>
              <a:rPr lang="en-US" sz="2400" b="1" dirty="0" smtClean="0"/>
              <a:t> are inputs/output of the multiplexer/de-multiplexer.</a:t>
            </a:r>
          </a:p>
          <a:p>
            <a:pPr lvl="0"/>
            <a:endParaRPr lang="en-US" sz="2400" b="1" dirty="0">
              <a:solidFill>
                <a:srgbClr val="C00000"/>
              </a:solidFill>
            </a:endParaRPr>
          </a:p>
          <a:p>
            <a:pPr lvl="0"/>
            <a:r>
              <a:rPr lang="en-US" sz="2400" b="1" dirty="0" smtClean="0">
                <a:solidFill>
                  <a:srgbClr val="C00000"/>
                </a:solidFill>
              </a:rPr>
              <a:t>S0</a:t>
            </a:r>
            <a:r>
              <a:rPr lang="en-US" sz="2400" b="1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S3</a:t>
            </a:r>
            <a:r>
              <a:rPr lang="en-US" sz="2400" b="1" dirty="0" smtClean="0"/>
              <a:t> is the address select inputs</a:t>
            </a:r>
            <a:endParaRPr lang="en-US" sz="2400" b="1" dirty="0" smtClean="0"/>
          </a:p>
          <a:p>
            <a:pPr lvl="0"/>
            <a:endParaRPr lang="en-US" sz="2400" b="1" dirty="0" smtClean="0"/>
          </a:p>
          <a:p>
            <a:pPr lvl="0"/>
            <a:r>
              <a:rPr lang="en-US" sz="2400" b="1" dirty="0" smtClean="0"/>
              <a:t>For </a:t>
            </a:r>
            <a:r>
              <a:rPr lang="en-US" sz="2400" b="1" dirty="0" smtClean="0"/>
              <a:t>normal operation, </a:t>
            </a:r>
            <a:r>
              <a:rPr lang="en-US" sz="2400" b="1" dirty="0" smtClean="0">
                <a:solidFill>
                  <a:srgbClr val="C00000"/>
                </a:solidFill>
              </a:rPr>
              <a:t>Pin </a:t>
            </a:r>
            <a:r>
              <a:rPr lang="en-US" sz="2400" b="1" dirty="0" smtClean="0">
                <a:solidFill>
                  <a:srgbClr val="C00000"/>
                </a:solidFill>
              </a:rPr>
              <a:t>15</a:t>
            </a:r>
            <a:r>
              <a:rPr lang="en-US" sz="2400" b="1" dirty="0" smtClean="0">
                <a:solidFill>
                  <a:srgbClr val="C00000"/>
                </a:solidFill>
              </a:rPr>
              <a:t> (E) </a:t>
            </a:r>
            <a:r>
              <a:rPr lang="en-US" sz="2400" b="1" dirty="0" smtClean="0"/>
              <a:t>is </a:t>
            </a:r>
            <a:r>
              <a:rPr lang="en-US" sz="2400" b="1" dirty="0" smtClean="0"/>
              <a:t>to be set </a:t>
            </a:r>
            <a:r>
              <a:rPr lang="en-US" sz="2400" b="1" dirty="0" smtClean="0"/>
              <a:t>to LOW</a:t>
            </a:r>
            <a:r>
              <a:rPr lang="en-US" sz="2400" b="1" dirty="0" smtClean="0"/>
              <a:t>.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Ensure that </a:t>
            </a:r>
            <a:r>
              <a:rPr lang="en-US" sz="2400" b="1" dirty="0" err="1" smtClean="0">
                <a:solidFill>
                  <a:srgbClr val="C00000"/>
                </a:solidFill>
              </a:rPr>
              <a:t>Vcc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(Pin </a:t>
            </a:r>
            <a:r>
              <a:rPr lang="en-US" sz="2400" b="1" dirty="0" smtClean="0"/>
              <a:t>24</a:t>
            </a:r>
            <a:r>
              <a:rPr lang="en-US" sz="2400" b="1" dirty="0" smtClean="0"/>
              <a:t>) </a:t>
            </a:r>
            <a:r>
              <a:rPr lang="en-US" sz="2400" b="1" dirty="0" smtClean="0"/>
              <a:t>is connected to the positive power supply and </a:t>
            </a:r>
            <a:r>
              <a:rPr lang="en-US" sz="2400" b="1" dirty="0" smtClean="0">
                <a:solidFill>
                  <a:srgbClr val="C00000"/>
                </a:solidFill>
              </a:rPr>
              <a:t>GND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(Pin </a:t>
            </a:r>
            <a:r>
              <a:rPr lang="en-US" sz="2400" b="1" dirty="0" smtClean="0"/>
              <a:t>12) </a:t>
            </a:r>
            <a:r>
              <a:rPr lang="en-US" sz="2400" b="1" dirty="0" smtClean="0"/>
              <a:t>is connected to </a:t>
            </a:r>
            <a:r>
              <a:rPr lang="en-US" sz="2400" b="1" dirty="0" smtClean="0"/>
              <a:t>GND or 0V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9589271" y="2616756"/>
            <a:ext cx="16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4067 </a:t>
            </a:r>
            <a:r>
              <a:rPr lang="en-US" dirty="0" smtClean="0"/>
              <a:t>pin </a:t>
            </a:r>
            <a:r>
              <a:rPr lang="en-US" dirty="0" smtClean="0"/>
              <a:t>layout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46" y="2986088"/>
            <a:ext cx="3076022" cy="353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9" y="1042714"/>
            <a:ext cx="7322632" cy="57200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Lab activity 3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58251" y="1216960"/>
            <a:ext cx="4533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Connect the circuit as </a:t>
            </a:r>
            <a:r>
              <a:rPr lang="en-US" sz="2800" b="1" dirty="0" smtClean="0"/>
              <a:t>shown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7658250" y="3425678"/>
            <a:ext cx="4533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For S</a:t>
            </a:r>
            <a:r>
              <a:rPr lang="en-US" sz="2800" b="1" baseline="-25000" dirty="0" smtClean="0"/>
              <a:t>0 </a:t>
            </a:r>
            <a:r>
              <a:rPr lang="en-US" sz="2800" b="1" dirty="0" smtClean="0"/>
              <a:t>to S</a:t>
            </a:r>
            <a:r>
              <a:rPr lang="en-US" sz="2800" b="1" baseline="-25000" dirty="0"/>
              <a:t>3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try different combinations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21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4017 decade counter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40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4017 decade counter 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674" y="1138843"/>
            <a:ext cx="75438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4017 decade/Johnson counter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pPr lvl="0"/>
            <a:endParaRPr lang="en-US" sz="2400" b="1" dirty="0" smtClean="0"/>
          </a:p>
          <a:p>
            <a:pPr lvl="0"/>
            <a:r>
              <a:rPr lang="en-US" sz="2400" b="1" dirty="0" smtClean="0"/>
              <a:t>For </a:t>
            </a:r>
            <a:r>
              <a:rPr lang="en-US" sz="2400" b="1" dirty="0" smtClean="0"/>
              <a:t>normal operation, </a:t>
            </a:r>
            <a:r>
              <a:rPr lang="en-US" sz="2400" b="1" dirty="0" smtClean="0">
                <a:solidFill>
                  <a:srgbClr val="C00000"/>
                </a:solidFill>
              </a:rPr>
              <a:t>Pin </a:t>
            </a:r>
            <a:r>
              <a:rPr lang="en-US" sz="2400" b="1" dirty="0" smtClean="0">
                <a:solidFill>
                  <a:srgbClr val="C00000"/>
                </a:solidFill>
              </a:rPr>
              <a:t>15</a:t>
            </a:r>
            <a:r>
              <a:rPr lang="en-US" sz="2400" b="1" dirty="0" smtClean="0">
                <a:solidFill>
                  <a:srgbClr val="C00000"/>
                </a:solidFill>
              </a:rPr>
              <a:t> (E) </a:t>
            </a:r>
            <a:r>
              <a:rPr lang="en-US" sz="2400" b="1" dirty="0" smtClean="0"/>
              <a:t>is </a:t>
            </a:r>
            <a:r>
              <a:rPr lang="en-US" sz="2400" b="1" dirty="0" smtClean="0"/>
              <a:t>to be set </a:t>
            </a:r>
            <a:r>
              <a:rPr lang="en-US" sz="2400" b="1" dirty="0" smtClean="0"/>
              <a:t>to LOW</a:t>
            </a:r>
            <a:r>
              <a:rPr lang="en-US" sz="2400" b="1" dirty="0" smtClean="0"/>
              <a:t>.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Ensure that </a:t>
            </a:r>
            <a:r>
              <a:rPr lang="en-US" sz="2400" b="1" dirty="0" smtClean="0">
                <a:solidFill>
                  <a:srgbClr val="C00000"/>
                </a:solidFill>
              </a:rPr>
              <a:t>Pin </a:t>
            </a:r>
            <a:r>
              <a:rPr lang="en-US" sz="2400" b="1" dirty="0" smtClean="0">
                <a:solidFill>
                  <a:srgbClr val="C00000"/>
                </a:solidFill>
              </a:rPr>
              <a:t>16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is connected to the positive power supply and </a:t>
            </a:r>
            <a:r>
              <a:rPr lang="en-US" sz="2400" b="1" dirty="0" smtClean="0">
                <a:solidFill>
                  <a:srgbClr val="C00000"/>
                </a:solidFill>
              </a:rPr>
              <a:t>Pin </a:t>
            </a:r>
            <a:r>
              <a:rPr lang="en-US" sz="2400" b="1" dirty="0" smtClean="0">
                <a:solidFill>
                  <a:srgbClr val="C00000"/>
                </a:solidFill>
              </a:rPr>
              <a:t>8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is connected to </a:t>
            </a:r>
            <a:r>
              <a:rPr lang="en-US" sz="2400" b="1" dirty="0" smtClean="0"/>
              <a:t>GND or 0V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9168629" y="2616757"/>
            <a:ext cx="16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4017 </a:t>
            </a:r>
            <a:r>
              <a:rPr lang="en-US" dirty="0" smtClean="0"/>
              <a:t>pin </a:t>
            </a:r>
            <a:r>
              <a:rPr lang="en-US" dirty="0" smtClean="0"/>
              <a:t>layout</a:t>
            </a:r>
            <a:endParaRPr lang="en-SG" dirty="0"/>
          </a:p>
        </p:txBody>
      </p:sp>
      <p:pic>
        <p:nvPicPr>
          <p:cNvPr id="1026" name="Picture 2" descr="4017 Decade counter (1-of-1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882" y="3067413"/>
            <a:ext cx="3532667" cy="285239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9826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Lab activity 4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19654" y="1478570"/>
            <a:ext cx="451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Connect the circuit as </a:t>
            </a:r>
            <a:r>
              <a:rPr lang="en-US" sz="2800" b="1" dirty="0" smtClean="0"/>
              <a:t>shown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8" y="1139336"/>
            <a:ext cx="5810567" cy="561688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5404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 smtClean="0">
                <a:solidFill>
                  <a:srgbClr val="FFFF00"/>
                </a:solidFill>
              </a:rPr>
              <a:t> </a:t>
            </a:r>
            <a:r>
              <a:rPr lang="en-SG" b="1" dirty="0">
                <a:solidFill>
                  <a:srgbClr val="FFFF00"/>
                </a:solidFill>
              </a:rPr>
              <a:t>4040 12-bit (÷4096) ripper</a:t>
            </a:r>
            <a:r>
              <a:rPr lang="en-SG" b="1" dirty="0" smtClean="0">
                <a:solidFill>
                  <a:srgbClr val="FFFF00"/>
                </a:solidFill>
              </a:rPr>
              <a:t> counter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33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4040 12-bit (÷4096) ripper counter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674" y="1138843"/>
            <a:ext cx="75438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>
                <a:solidFill>
                  <a:srgbClr val="FFFF00"/>
                </a:solidFill>
              </a:rPr>
              <a:t>4040 12-bit (÷4096) ripper counter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pPr lvl="0"/>
            <a:endParaRPr lang="en-US" sz="2400" b="1" dirty="0" smtClean="0"/>
          </a:p>
          <a:p>
            <a:pPr lvl="0"/>
            <a:r>
              <a:rPr lang="en-US" sz="2400" b="1" dirty="0" smtClean="0"/>
              <a:t>For </a:t>
            </a:r>
            <a:r>
              <a:rPr lang="en-US" sz="2400" b="1" dirty="0" smtClean="0"/>
              <a:t>normal operation, </a:t>
            </a:r>
            <a:r>
              <a:rPr lang="en-US" sz="2400" b="1" dirty="0" smtClean="0">
                <a:solidFill>
                  <a:srgbClr val="C00000"/>
                </a:solidFill>
              </a:rPr>
              <a:t>Pin </a:t>
            </a:r>
            <a:r>
              <a:rPr lang="en-US" sz="2400" b="1" dirty="0" smtClean="0">
                <a:solidFill>
                  <a:srgbClr val="C00000"/>
                </a:solidFill>
              </a:rPr>
              <a:t>11</a:t>
            </a:r>
            <a:r>
              <a:rPr lang="en-US" sz="2400" b="1" dirty="0" smtClean="0">
                <a:solidFill>
                  <a:srgbClr val="C00000"/>
                </a:solidFill>
              </a:rPr>
              <a:t> (reset) </a:t>
            </a:r>
            <a:r>
              <a:rPr lang="en-US" sz="2400" b="1" dirty="0" smtClean="0"/>
              <a:t>is </a:t>
            </a:r>
            <a:r>
              <a:rPr lang="en-US" sz="2400" b="1" dirty="0" smtClean="0"/>
              <a:t>to be set </a:t>
            </a:r>
            <a:r>
              <a:rPr lang="en-US" sz="2400" b="1" dirty="0" smtClean="0"/>
              <a:t>to LOW</a:t>
            </a:r>
            <a:r>
              <a:rPr lang="en-US" sz="2400" b="1" dirty="0" smtClean="0"/>
              <a:t>.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Ensure that </a:t>
            </a:r>
            <a:r>
              <a:rPr lang="en-US" sz="2400" b="1" dirty="0" smtClean="0">
                <a:solidFill>
                  <a:srgbClr val="C00000"/>
                </a:solidFill>
              </a:rPr>
              <a:t>Pin </a:t>
            </a:r>
            <a:r>
              <a:rPr lang="en-US" sz="2400" b="1" dirty="0" smtClean="0">
                <a:solidFill>
                  <a:srgbClr val="C00000"/>
                </a:solidFill>
              </a:rPr>
              <a:t>16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is connected to the positive power supply and </a:t>
            </a:r>
            <a:r>
              <a:rPr lang="en-US" sz="2400" b="1" dirty="0" smtClean="0">
                <a:solidFill>
                  <a:srgbClr val="C00000"/>
                </a:solidFill>
              </a:rPr>
              <a:t>Pin </a:t>
            </a:r>
            <a:r>
              <a:rPr lang="en-US" sz="2400" b="1" dirty="0" smtClean="0">
                <a:solidFill>
                  <a:srgbClr val="C00000"/>
                </a:solidFill>
              </a:rPr>
              <a:t>8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is connected to </a:t>
            </a:r>
            <a:r>
              <a:rPr lang="en-US" sz="2400" b="1" dirty="0" smtClean="0"/>
              <a:t>GND or 0V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9168629" y="2616757"/>
            <a:ext cx="16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4040 </a:t>
            </a:r>
            <a:r>
              <a:rPr lang="en-US" dirty="0" smtClean="0"/>
              <a:t>pin </a:t>
            </a:r>
            <a:r>
              <a:rPr lang="en-US" dirty="0" smtClean="0"/>
              <a:t>layout</a:t>
            </a:r>
            <a:endParaRPr lang="en-SG" dirty="0"/>
          </a:p>
        </p:txBody>
      </p:sp>
      <p:pic>
        <p:nvPicPr>
          <p:cNvPr id="2050" name="Picture 2" descr="4040 12-bit ripple cou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736" y="3159125"/>
            <a:ext cx="3601911" cy="29083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234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Lab activity 5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48279" y="1478570"/>
            <a:ext cx="451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Connect the circuit as </a:t>
            </a:r>
            <a:r>
              <a:rPr lang="en-US" sz="2800" b="1" dirty="0" smtClean="0"/>
              <a:t>shown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5" y="1093163"/>
            <a:ext cx="7201880" cy="553623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01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The END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76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Comparator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26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 err="1">
                <a:solidFill>
                  <a:srgbClr val="FFFF00"/>
                </a:solidFill>
              </a:rPr>
              <a:t>multivibrator</a:t>
            </a:r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err="1">
                <a:solidFill>
                  <a:srgbClr val="FFFF00"/>
                </a:solidFill>
              </a:rPr>
              <a:t>astable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38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Comparator 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675" y="1138843"/>
            <a:ext cx="57054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4063 4 bits comparator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pPr lvl="0"/>
            <a:r>
              <a:rPr lang="en-US" sz="2400" b="1" dirty="0" smtClean="0"/>
              <a:t>For normal operation, </a:t>
            </a:r>
            <a:r>
              <a:rPr lang="en-US" sz="2400" b="1" dirty="0" smtClean="0">
                <a:solidFill>
                  <a:srgbClr val="C00000"/>
                </a:solidFill>
              </a:rPr>
              <a:t>Pin 3 </a:t>
            </a:r>
            <a:r>
              <a:rPr lang="en-US" sz="2400" b="1" dirty="0" smtClean="0"/>
              <a:t>is to be set HIGH and </a:t>
            </a:r>
            <a:r>
              <a:rPr lang="en-US" sz="2400" b="1" dirty="0" smtClean="0">
                <a:solidFill>
                  <a:srgbClr val="C00000"/>
                </a:solidFill>
              </a:rPr>
              <a:t>Pin 2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Pin 4</a:t>
            </a:r>
            <a:r>
              <a:rPr lang="en-US" sz="2400" b="1" dirty="0" smtClean="0"/>
              <a:t> is to be set LOW.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Ensure that </a:t>
            </a:r>
            <a:r>
              <a:rPr lang="en-US" sz="2400" b="1" dirty="0" err="1" smtClean="0">
                <a:solidFill>
                  <a:srgbClr val="C00000"/>
                </a:solidFill>
              </a:rPr>
              <a:t>Vdd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(Pin 16) is connected to the positive power supply and </a:t>
            </a:r>
            <a:r>
              <a:rPr lang="en-US" sz="2400" b="1" dirty="0" err="1" smtClean="0">
                <a:solidFill>
                  <a:srgbClr val="C00000"/>
                </a:solidFill>
              </a:rPr>
              <a:t>Vss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(Pin 8) is connected to GND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7731315" y="1825655"/>
            <a:ext cx="283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4063 pin layout and internal</a:t>
            </a:r>
            <a:endParaRPr lang="en-SG" dirty="0"/>
          </a:p>
        </p:txBody>
      </p:sp>
      <p:pic>
        <p:nvPicPr>
          <p:cNvPr id="1026" name="Picture 2" descr="Image result for 40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61" y="2342624"/>
            <a:ext cx="4953748" cy="3467625"/>
          </a:xfrm>
          <a:prstGeom prst="rect">
            <a:avLst/>
          </a:prstGeom>
          <a:solidFill>
            <a:schemeClr val="tx1">
              <a:alpha val="99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571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7" y="1848902"/>
            <a:ext cx="7873532" cy="4810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Lab Activity 2 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8359" y="1325682"/>
            <a:ext cx="679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Connect the circuit as shown below as such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8111658" y="2755536"/>
            <a:ext cx="4080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/>
              <a:t>After you connect up the circuit, you can try different combinations at the Inputs A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 to A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and inputs B</a:t>
            </a:r>
            <a:r>
              <a:rPr lang="en-US" sz="2000" b="1" baseline="-25000" dirty="0" smtClean="0"/>
              <a:t>3 </a:t>
            </a:r>
            <a:r>
              <a:rPr lang="en-US" sz="2000" b="1" dirty="0" smtClean="0"/>
              <a:t>to</a:t>
            </a:r>
            <a:r>
              <a:rPr lang="en-US" sz="2000" b="1" baseline="-25000" dirty="0"/>
              <a:t> </a:t>
            </a:r>
            <a:r>
              <a:rPr lang="en-US" sz="2000" b="1" dirty="0" smtClean="0"/>
              <a:t>B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 </a:t>
            </a:r>
            <a:endParaRPr lang="en-SG" sz="2000" dirty="0"/>
          </a:p>
        </p:txBody>
      </p:sp>
      <p:pic>
        <p:nvPicPr>
          <p:cNvPr id="8" name="Picture 2" descr="Image result for 40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910" y="4552566"/>
            <a:ext cx="2716215" cy="1901351"/>
          </a:xfrm>
          <a:prstGeom prst="rect">
            <a:avLst/>
          </a:prstGeom>
          <a:solidFill>
            <a:schemeClr val="tx1">
              <a:alpha val="99000"/>
            </a:schemeClr>
          </a:solidFill>
        </p:spPr>
      </p:pic>
      <p:sp>
        <p:nvSpPr>
          <p:cNvPr id="9" name="TextBox 8"/>
          <p:cNvSpPr txBox="1"/>
          <p:nvPr/>
        </p:nvSpPr>
        <p:spPr>
          <a:xfrm>
            <a:off x="8893828" y="4069298"/>
            <a:ext cx="283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4063 pin layout and internal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4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7-Segment display and 4511 decoder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67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7-Segment display and 4511 decoder 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675" y="1138843"/>
            <a:ext cx="57054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4511 7-segment display decoder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  <a:p>
            <a:pPr lvl="0"/>
            <a:r>
              <a:rPr lang="en-US" sz="2400" b="1" dirty="0" smtClean="0"/>
              <a:t>For 4511 IC normal operation, </a:t>
            </a:r>
            <a:r>
              <a:rPr lang="en-US" sz="2400" b="1" dirty="0" smtClean="0">
                <a:solidFill>
                  <a:srgbClr val="C00000"/>
                </a:solidFill>
              </a:rPr>
              <a:t>Pin 3 </a:t>
            </a:r>
            <a:r>
              <a:rPr lang="en-US" sz="2400" b="1" dirty="0" smtClean="0"/>
              <a:t>(display test) and</a:t>
            </a:r>
            <a:r>
              <a:rPr lang="en-US" sz="2400" b="1" dirty="0" smtClean="0">
                <a:solidFill>
                  <a:srgbClr val="C00000"/>
                </a:solidFill>
              </a:rPr>
              <a:t> Pin 4 </a:t>
            </a:r>
            <a:r>
              <a:rPr lang="en-US" sz="2400" b="1" dirty="0" smtClean="0"/>
              <a:t>(black input) is to be set HIGH. </a:t>
            </a:r>
            <a:r>
              <a:rPr lang="en-US" sz="2400" b="1" dirty="0" smtClean="0">
                <a:solidFill>
                  <a:srgbClr val="C00000"/>
                </a:solidFill>
              </a:rPr>
              <a:t>Pin 5 </a:t>
            </a:r>
            <a:r>
              <a:rPr lang="en-US" sz="2400" b="1" dirty="0" smtClean="0"/>
              <a:t>(store) is to be set LOW.</a:t>
            </a:r>
          </a:p>
          <a:p>
            <a:pPr lvl="0"/>
            <a:endParaRPr lang="en-US" sz="2400" b="1" dirty="0"/>
          </a:p>
          <a:p>
            <a:pPr lvl="0"/>
            <a:r>
              <a:rPr lang="en-US" sz="2400" b="1" dirty="0" smtClean="0"/>
              <a:t>Ensure that </a:t>
            </a:r>
            <a:r>
              <a:rPr lang="en-US" sz="2400" b="1" dirty="0" err="1" smtClean="0">
                <a:solidFill>
                  <a:srgbClr val="C00000"/>
                </a:solidFill>
              </a:rPr>
              <a:t>Vdd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(Pin 16) is connected to the positive power supply and </a:t>
            </a:r>
            <a:r>
              <a:rPr lang="en-US" sz="2400" b="1" dirty="0" err="1" smtClean="0">
                <a:solidFill>
                  <a:srgbClr val="C00000"/>
                </a:solidFill>
              </a:rPr>
              <a:t>Vss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(Pin 8) is connected to GND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8417115" y="999459"/>
            <a:ext cx="16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4511 pin layout</a:t>
            </a:r>
            <a:endParaRPr lang="en-SG" dirty="0"/>
          </a:p>
        </p:txBody>
      </p:sp>
      <p:pic>
        <p:nvPicPr>
          <p:cNvPr id="2052" name="Picture 4" descr="4511 BCD to 7-segment display d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935" y="1361475"/>
            <a:ext cx="2681319" cy="216498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36" y="4172791"/>
            <a:ext cx="2609010" cy="26090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26783" y="3565309"/>
            <a:ext cx="2439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7 Segment display</a:t>
            </a:r>
            <a:br>
              <a:rPr lang="en-US" dirty="0" smtClean="0"/>
            </a:br>
            <a:r>
              <a:rPr lang="en-US" dirty="0" smtClean="0"/>
              <a:t>Common Cathode layout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52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Lab Activity 3 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6459" y="1216960"/>
            <a:ext cx="679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/>
              <a:t>Connect the circuit as shown below as such</a:t>
            </a:r>
            <a:endParaRPr lang="en-SG" dirty="0"/>
          </a:p>
        </p:txBody>
      </p:sp>
      <p:pic>
        <p:nvPicPr>
          <p:cNvPr id="4098" name="Picture 2" descr="Image result for 7 segment dis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848902"/>
            <a:ext cx="9331325" cy="489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b="1" dirty="0" err="1"/>
              <a:t>multivibrator</a:t>
            </a:r>
            <a:r>
              <a:rPr lang="en-SG" b="1" dirty="0"/>
              <a:t> </a:t>
            </a:r>
            <a:r>
              <a:rPr lang="en-SG" b="1" dirty="0" err="1"/>
              <a:t>astable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9099" y="1129318"/>
            <a:ext cx="7192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MULTIVIBRATOR ASTABLE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In this lab activity, we will connect up the circuit </a:t>
            </a:r>
            <a:r>
              <a:rPr lang="en-US" sz="2400" b="1" dirty="0" smtClean="0"/>
              <a:t>called a multi-vibrator </a:t>
            </a:r>
            <a:r>
              <a:rPr lang="en-US" sz="2400" b="1" dirty="0" err="1" smtClean="0"/>
              <a:t>astable</a:t>
            </a:r>
            <a:r>
              <a:rPr lang="en-US" sz="2400" b="1" dirty="0" smtClean="0"/>
              <a:t> as shown below.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3074" name="Picture 2" descr="Image result for multivibrator astable with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3170236"/>
            <a:ext cx="4683125" cy="34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5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SG" b="1" dirty="0" smtClean="0"/>
              <a:t>Lab activity 1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9099" y="1129318"/>
            <a:ext cx="719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Connect the circuit as shown below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" y="1842024"/>
            <a:ext cx="6348159" cy="42920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54746" y="996656"/>
            <a:ext cx="40005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NOTE</a:t>
            </a:r>
          </a:p>
          <a:p>
            <a:pPr lvl="0"/>
            <a:endParaRPr lang="en-US" sz="2400" b="1" dirty="0" smtClean="0"/>
          </a:p>
          <a:p>
            <a:pPr lvl="0"/>
            <a:r>
              <a:rPr lang="en-US" sz="2400" b="1" dirty="0" smtClean="0"/>
              <a:t>You can use any capacitor and resistor value but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/>
          </a:p>
          <a:p>
            <a:pPr lvl="0"/>
            <a:r>
              <a:rPr lang="en-US" sz="2400" b="1" dirty="0" smtClean="0"/>
              <a:t>R1 must be equal to R4</a:t>
            </a:r>
          </a:p>
          <a:p>
            <a:pPr lvl="0"/>
            <a:r>
              <a:rPr lang="en-US" sz="2400" b="1" dirty="0" smtClean="0"/>
              <a:t>R2 must be equal to R3</a:t>
            </a:r>
          </a:p>
          <a:p>
            <a:pPr lvl="0"/>
            <a:r>
              <a:rPr lang="en-US" sz="2400" b="1" dirty="0" smtClean="0"/>
              <a:t>C1 must be equal to C2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431" y="4678615"/>
            <a:ext cx="4461816" cy="21793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90757" y="4280102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2N3904 Pin layout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62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D flip-flop state machine with 1 input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62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D flip-flop state machine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674" y="1138843"/>
            <a:ext cx="7192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D Flip-Flop State machine with 1 input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In this lab activity, we will connect up the circuit for example 2 of D Flip-Flop State machine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58" y="3385612"/>
            <a:ext cx="4222533" cy="3239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63071" y="5618775"/>
                <a:ext cx="2487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baseline="-25000" dirty="0" smtClean="0"/>
                  <a:t>1 </a:t>
                </a:r>
                <a:r>
                  <a:rPr lang="en-SG" sz="2800" dirty="0" smtClean="0"/>
                  <a:t>= Q</a:t>
                </a:r>
                <a:r>
                  <a:rPr lang="en-SG" sz="2800" baseline="-25000" dirty="0" smtClean="0"/>
                  <a:t>0</a:t>
                </a:r>
                <a:r>
                  <a:rPr lang="en-SG" sz="2800" dirty="0" smtClean="0"/>
                  <a:t>X + Q</a:t>
                </a:r>
                <a:r>
                  <a:rPr lang="en-SG" sz="2800" baseline="-25000" dirty="0" smtClean="0"/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071" y="5618775"/>
                <a:ext cx="2487925" cy="430887"/>
              </a:xfrm>
              <a:prstGeom prst="rect">
                <a:avLst/>
              </a:prstGeom>
              <a:blipFill>
                <a:blip r:embed="rId3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84184" y="4748434"/>
                <a:ext cx="2912913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baseline="-25000" dirty="0" smtClean="0"/>
                  <a:t>0 </a:t>
                </a:r>
                <a:r>
                  <a:rPr lang="en-SG" sz="2800" dirty="0" smtClean="0"/>
                  <a:t>= Q</a:t>
                </a:r>
                <a:r>
                  <a:rPr lang="en-SG" sz="2800" baseline="-25000" dirty="0" smtClean="0"/>
                  <a:t>0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SG" sz="2800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SG" sz="2800" baseline="-25000" dirty="0" smtClean="0"/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SG" sz="2800" baseline="-25000" dirty="0" smtClean="0"/>
                  <a:t>0 </a:t>
                </a:r>
                <a:r>
                  <a:rPr lang="en-SG" sz="2800" dirty="0" smtClean="0"/>
                  <a:t>X</a:t>
                </a:r>
                <a:endParaRPr lang="en-SG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84" y="4748434"/>
                <a:ext cx="2912913" cy="431785"/>
              </a:xfrm>
              <a:prstGeom prst="rect">
                <a:avLst/>
              </a:prstGeom>
              <a:blipFill>
                <a:blip r:embed="rId4"/>
                <a:stretch>
                  <a:fillRect t="-23944" r="-6485" b="-492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77350" y="2928836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Diagram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6103288" y="3940546"/>
            <a:ext cx="327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 expression for D</a:t>
            </a:r>
            <a:r>
              <a:rPr lang="en-US" baseline="-25000" dirty="0" smtClean="0"/>
              <a:t>0</a:t>
            </a:r>
            <a:r>
              <a:rPr lang="en-US" dirty="0" smtClean="0"/>
              <a:t> and D</a:t>
            </a:r>
            <a:r>
              <a:rPr lang="en-US" baseline="-25000" dirty="0" smtClean="0"/>
              <a:t>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87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D flip-flop state machine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172" y="946166"/>
            <a:ext cx="719296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>
                <a:solidFill>
                  <a:srgbClr val="FFFF00"/>
                </a:solidFill>
              </a:rPr>
              <a:t>4013 Dual D-flip flop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The 4013 IC is an IC that has 2 D-flip flops.</a:t>
            </a:r>
            <a:r>
              <a:rPr lang="en-SG" sz="2000" b="1" dirty="0"/>
              <a:t/>
            </a:r>
            <a:br>
              <a:rPr lang="en-SG" sz="2000" b="1" dirty="0"/>
            </a:br>
            <a:r>
              <a:rPr lang="en-SG" sz="2000" b="1" dirty="0" smtClean="0"/>
              <a:t/>
            </a:r>
            <a:br>
              <a:rPr lang="en-SG" sz="2000" b="1" dirty="0" smtClean="0"/>
            </a:br>
            <a:r>
              <a:rPr lang="en-SG" sz="2000" b="1" dirty="0" smtClean="0"/>
              <a:t>For normal D-flip flop operation, the </a:t>
            </a:r>
            <a:r>
              <a:rPr lang="en-SG" sz="2000" b="1" dirty="0" smtClean="0">
                <a:solidFill>
                  <a:srgbClr val="FF0000"/>
                </a:solidFill>
              </a:rPr>
              <a:t>SET (S)</a:t>
            </a:r>
            <a:r>
              <a:rPr lang="en-SG" sz="2000" b="1" dirty="0" smtClean="0"/>
              <a:t> and </a:t>
            </a:r>
            <a:r>
              <a:rPr lang="en-SG" sz="2000" b="1" dirty="0" smtClean="0">
                <a:solidFill>
                  <a:srgbClr val="FF0000"/>
                </a:solidFill>
              </a:rPr>
              <a:t>RESET (RST)</a:t>
            </a:r>
            <a:r>
              <a:rPr lang="en-SG" sz="2000" b="1" dirty="0" smtClean="0"/>
              <a:t> have to set to </a:t>
            </a:r>
            <a:r>
              <a:rPr lang="en-SG" sz="2000" b="1" dirty="0" smtClean="0">
                <a:solidFill>
                  <a:srgbClr val="FF0000"/>
                </a:solidFill>
              </a:rPr>
              <a:t>LOW</a:t>
            </a:r>
          </a:p>
          <a:p>
            <a:pPr lvl="0"/>
            <a:endParaRPr lang="en-US" sz="2000" b="1" dirty="0">
              <a:solidFill>
                <a:srgbClr val="FF0000"/>
              </a:solidFill>
            </a:endParaRPr>
          </a:p>
          <a:p>
            <a:pPr lvl="0"/>
            <a:r>
              <a:rPr lang="en-US" sz="2000" b="1" dirty="0" smtClean="0"/>
              <a:t>Ensure that </a:t>
            </a:r>
            <a:r>
              <a:rPr lang="en-US" sz="2000" b="1" dirty="0" err="1" smtClean="0">
                <a:solidFill>
                  <a:srgbClr val="C00000"/>
                </a:solidFill>
              </a:rPr>
              <a:t>Vdd</a:t>
            </a:r>
            <a:r>
              <a:rPr lang="en-US" sz="2000" b="1" dirty="0"/>
              <a:t> </a:t>
            </a:r>
            <a:r>
              <a:rPr lang="en-US" sz="2000" b="1" dirty="0" smtClean="0"/>
              <a:t>(Pin 14) is connect to the positive power supply and </a:t>
            </a:r>
            <a:r>
              <a:rPr lang="en-US" sz="2000" b="1" dirty="0" err="1" smtClean="0">
                <a:solidFill>
                  <a:srgbClr val="C00000"/>
                </a:solidFill>
              </a:rPr>
              <a:t>Vss</a:t>
            </a:r>
            <a:r>
              <a:rPr lang="en-US" sz="2000" b="1" dirty="0"/>
              <a:t> </a:t>
            </a:r>
            <a:r>
              <a:rPr lang="en-US" sz="2000" b="1" dirty="0" smtClean="0"/>
              <a:t>(Pin 7) is connected to GND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821" y="3822618"/>
            <a:ext cx="4655127" cy="2919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77" y="4372495"/>
            <a:ext cx="4205822" cy="23698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60324" y="4003163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4013 Truth table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7904634" y="3453286"/>
            <a:ext cx="282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4013 Pin layout and internal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48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EC3-81A9-4228-AF42-BE1015D9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89" y="0"/>
            <a:ext cx="9905998" cy="1478570"/>
          </a:xfrm>
        </p:spPr>
        <p:txBody>
          <a:bodyPr/>
          <a:lstStyle/>
          <a:p>
            <a:pPr algn="ctr"/>
            <a:r>
              <a:rPr lang="en-US" b="1" dirty="0" smtClean="0"/>
              <a:t>Lap activity </a:t>
            </a:r>
            <a:r>
              <a:rPr lang="en-US" b="1" dirty="0" smtClean="0"/>
              <a:t>2</a:t>
            </a:r>
            <a:endParaRPr lang="en-SG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1475" y="970738"/>
            <a:ext cx="7192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 smtClean="0"/>
              <a:t>Connect up the circuit as shown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78569"/>
            <a:ext cx="8753475" cy="5032470"/>
          </a:xfrm>
          <a:prstGeom prst="rect">
            <a:avLst/>
          </a:prstGeom>
          <a:solidFill>
            <a:schemeClr val="tx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13583" y="5609250"/>
                <a:ext cx="24879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baseline="-25000" dirty="0" smtClean="0"/>
                  <a:t>1 </a:t>
                </a:r>
                <a:r>
                  <a:rPr lang="en-SG" sz="2800" dirty="0" smtClean="0"/>
                  <a:t>= Q</a:t>
                </a:r>
                <a:r>
                  <a:rPr lang="en-SG" sz="2800" baseline="-25000" dirty="0" smtClean="0"/>
                  <a:t>0</a:t>
                </a:r>
                <a:r>
                  <a:rPr lang="en-SG" sz="2800" dirty="0" smtClean="0"/>
                  <a:t>X + Q</a:t>
                </a:r>
                <a:r>
                  <a:rPr lang="en-SG" sz="2800" baseline="-25000" dirty="0" smtClean="0"/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583" y="5609250"/>
                <a:ext cx="2487925" cy="430887"/>
              </a:xfrm>
              <a:prstGeom prst="rect">
                <a:avLst/>
              </a:prstGeom>
              <a:blipFill>
                <a:blip r:embed="rId3"/>
                <a:stretch>
                  <a:fillRect t="-25352" b="-492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49146" y="5086793"/>
                <a:ext cx="2912913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SG" sz="2800" baseline="-25000" dirty="0" smtClean="0"/>
                  <a:t>0 </a:t>
                </a:r>
                <a:r>
                  <a:rPr lang="en-SG" sz="2800" dirty="0" smtClean="0"/>
                  <a:t>= Q</a:t>
                </a:r>
                <a:r>
                  <a:rPr lang="en-SG" sz="2800" baseline="-25000" dirty="0" smtClean="0"/>
                  <a:t>0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SG" sz="2800" dirty="0" smtClean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SG" sz="2800" baseline="-25000" dirty="0" smtClean="0"/>
                  <a:t>1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SG" sz="2800" baseline="-25000" dirty="0" smtClean="0"/>
                  <a:t>0 </a:t>
                </a:r>
                <a:r>
                  <a:rPr lang="en-SG" sz="2800" dirty="0" smtClean="0"/>
                  <a:t>X</a:t>
                </a:r>
                <a:endParaRPr lang="en-SG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146" y="5086793"/>
                <a:ext cx="2912913" cy="431785"/>
              </a:xfrm>
              <a:prstGeom prst="rect">
                <a:avLst/>
              </a:prstGeom>
              <a:blipFill>
                <a:blip r:embed="rId4"/>
                <a:stretch>
                  <a:fillRect t="-23944" r="-6276" b="-507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66499" y="4626789"/>
            <a:ext cx="327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 expression for D</a:t>
            </a:r>
            <a:r>
              <a:rPr lang="en-US" baseline="-25000" dirty="0" smtClean="0"/>
              <a:t>0</a:t>
            </a:r>
            <a:r>
              <a:rPr lang="en-US" dirty="0" smtClean="0"/>
              <a:t> and D</a:t>
            </a:r>
            <a:r>
              <a:rPr lang="en-US" baseline="-25000" dirty="0" smtClean="0"/>
              <a:t>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37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98D-A9A2-4FAA-B8C9-142C7BB4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61" y="2711147"/>
            <a:ext cx="9905998" cy="1478570"/>
          </a:xfrm>
        </p:spPr>
        <p:txBody>
          <a:bodyPr/>
          <a:lstStyle/>
          <a:p>
            <a:pPr algn="ctr"/>
            <a:r>
              <a:rPr lang="en-SG" b="1" dirty="0">
                <a:solidFill>
                  <a:srgbClr val="FFFF00"/>
                </a:solidFill>
              </a:rPr>
              <a:t> </a:t>
            </a:r>
            <a:r>
              <a:rPr lang="en-SG" b="1" dirty="0" smtClean="0">
                <a:solidFill>
                  <a:srgbClr val="FFFF00"/>
                </a:solidFill>
              </a:rPr>
              <a:t>Multiplexer/de-multiplexer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35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1232</TotalTime>
  <Words>288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Trebuchet MS</vt:lpstr>
      <vt:lpstr>Tw Cen MT</vt:lpstr>
      <vt:lpstr>Circuit</vt:lpstr>
      <vt:lpstr>Digital Electronics Crash course – day 2 Lab</vt:lpstr>
      <vt:lpstr>multivibrator astable</vt:lpstr>
      <vt:lpstr>multivibrator astable</vt:lpstr>
      <vt:lpstr>Lab activity 1</vt:lpstr>
      <vt:lpstr> D flip-flop state machine with 1 input</vt:lpstr>
      <vt:lpstr>D flip-flop state machine</vt:lpstr>
      <vt:lpstr>D flip-flop state machine</vt:lpstr>
      <vt:lpstr>Lap activity 2</vt:lpstr>
      <vt:lpstr> Multiplexer/de-multiplexer</vt:lpstr>
      <vt:lpstr>Multiplexer/de-multiplexer </vt:lpstr>
      <vt:lpstr>Lab activity 3</vt:lpstr>
      <vt:lpstr> 4017 decade counter</vt:lpstr>
      <vt:lpstr>4017 decade counter </vt:lpstr>
      <vt:lpstr>Lab activity 4</vt:lpstr>
      <vt:lpstr> 4040 12-bit (÷4096) ripper counter</vt:lpstr>
      <vt:lpstr>4040 12-bit (÷4096) ripper counter</vt:lpstr>
      <vt:lpstr>Lab activity 5</vt:lpstr>
      <vt:lpstr> The END</vt:lpstr>
      <vt:lpstr> Comparator </vt:lpstr>
      <vt:lpstr>Comparator </vt:lpstr>
      <vt:lpstr>Lab Activity 2 </vt:lpstr>
      <vt:lpstr> 7-Segment display and 4511 decoder </vt:lpstr>
      <vt:lpstr>7-Segment display and 4511 decoder </vt:lpstr>
      <vt:lpstr>Lab Activity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SUTD IEEE Membership 2018</dc:title>
  <dc:creator>Student - Ong Xiang Qian</dc:creator>
  <cp:lastModifiedBy>Koh Yi Min Jason</cp:lastModifiedBy>
  <cp:revision>150</cp:revision>
  <dcterms:created xsi:type="dcterms:W3CDTF">2018-05-23T08:06:24Z</dcterms:created>
  <dcterms:modified xsi:type="dcterms:W3CDTF">2018-08-21T10:29:10Z</dcterms:modified>
</cp:coreProperties>
</file>