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C61-BAEF-44EC-97BB-ECDF3A17A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Following with PID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D697B-0EA4-4383-BE16-91718250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SUTD IEEE</a:t>
            </a:r>
          </a:p>
        </p:txBody>
      </p:sp>
    </p:spTree>
    <p:extLst>
      <p:ext uri="{BB962C8B-B14F-4D97-AF65-F5344CB8AC3E}">
        <p14:creationId xmlns:p14="http://schemas.microsoft.com/office/powerpoint/2010/main" val="10205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D490-12BD-465A-903F-F118AF1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PID: Hacking the IR Sensor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6F02-F624-4428-A5FB-9918376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830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E2C9-164A-4276-B9C7-2330E1D7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A5F3-5341-4C64-9023-D39073C3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the position of the line:</a:t>
            </a:r>
          </a:p>
          <a:p>
            <a:pPr lvl="1"/>
            <a:r>
              <a:rPr lang="en-US" dirty="0"/>
              <a:t>Subtract value of left-sensor from the right-sensor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2A9190-79E4-4688-8491-680CC82B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59160"/>
              </p:ext>
            </p:extLst>
          </p:nvPr>
        </p:nvGraphicFramePr>
        <p:xfrm>
          <a:off x="2032000" y="40873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6149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54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(LEFT SENSOR | RIGHT SENSOR)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(Position of Line)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|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 = 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5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|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1 = -1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|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0 =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5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1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5187-9342-47E6-92AE-ABAFD32A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PID: P controller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F9C0-8BED-4C94-9C54-BA82DF3A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state (Error = 0): Both wheels move forward at same speed</a:t>
            </a:r>
          </a:p>
          <a:p>
            <a:pPr lvl="1"/>
            <a:r>
              <a:rPr lang="en-US" dirty="0"/>
              <a:t>Robot moves forwards</a:t>
            </a:r>
          </a:p>
          <a:p>
            <a:r>
              <a:rPr lang="en-US" dirty="0"/>
              <a:t>Error = 1: Left wheel spins faster than right wheel by K</a:t>
            </a:r>
            <a:r>
              <a:rPr lang="en-US" baseline="-25000" dirty="0"/>
              <a:t>P</a:t>
            </a:r>
            <a:r>
              <a:rPr lang="en-US" dirty="0"/>
              <a:t> * Error</a:t>
            </a:r>
          </a:p>
          <a:p>
            <a:pPr lvl="1"/>
            <a:r>
              <a:rPr lang="en-US" dirty="0"/>
              <a:t>Robot turns right (while moving forward)</a:t>
            </a:r>
          </a:p>
          <a:p>
            <a:r>
              <a:rPr lang="en-US" dirty="0"/>
              <a:t>Error = -1: Right wheel spins faster than right wheel by K</a:t>
            </a:r>
            <a:r>
              <a:rPr lang="en-US" baseline="-25000" dirty="0"/>
              <a:t>P</a:t>
            </a:r>
            <a:r>
              <a:rPr lang="en-US" dirty="0"/>
              <a:t> * Error</a:t>
            </a:r>
          </a:p>
          <a:p>
            <a:pPr lvl="1"/>
            <a:r>
              <a:rPr lang="en-US" dirty="0"/>
              <a:t>Robot turns left (while moving forward)</a:t>
            </a:r>
            <a:endParaRPr lang="en-SG" dirty="0"/>
          </a:p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 is the Proportional constant. Usually a +</a:t>
            </a:r>
            <a:r>
              <a:rPr lang="en-US" dirty="0" err="1"/>
              <a:t>ve</a:t>
            </a:r>
            <a:r>
              <a:rPr lang="en-US" dirty="0"/>
              <a:t> value.</a:t>
            </a:r>
          </a:p>
          <a:p>
            <a:r>
              <a:rPr lang="en-US" dirty="0"/>
              <a:t>Allows robot to react according to how large the error actually is.</a:t>
            </a:r>
          </a:p>
        </p:txBody>
      </p:sp>
    </p:spTree>
    <p:extLst>
      <p:ext uri="{BB962C8B-B14F-4D97-AF65-F5344CB8AC3E}">
        <p14:creationId xmlns:p14="http://schemas.microsoft.com/office/powerpoint/2010/main" val="412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764D-F16A-4213-9A59-95FB94DE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Controller: Pseudo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8822-79C6-4B3B-AA70-C914B8E8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float P {0}, I {0}, D {0};</a:t>
            </a:r>
          </a:p>
          <a:p>
            <a:pPr marL="0" indent="0">
              <a:buNone/>
            </a:pPr>
            <a:r>
              <a:rPr lang="en-US" dirty="0"/>
              <a:t>setup():</a:t>
            </a:r>
            <a:br>
              <a:rPr lang="en-US" dirty="0"/>
            </a:br>
            <a:r>
              <a:rPr lang="en-US" dirty="0"/>
              <a:t>    - Set required pins (IR sensor pins, Motor pins)</a:t>
            </a:r>
          </a:p>
          <a:p>
            <a:pPr marL="0" indent="0">
              <a:buNone/>
            </a:pPr>
            <a:r>
              <a:rPr lang="en-US" dirty="0"/>
              <a:t>loop():</a:t>
            </a:r>
            <a:br>
              <a:rPr lang="en-US" dirty="0"/>
            </a:br>
            <a:r>
              <a:rPr lang="en-US" dirty="0"/>
              <a:t>    - Read IR sensor pins &gt;&gt; Determine error</a:t>
            </a:r>
            <a:br>
              <a:rPr lang="en-US" dirty="0"/>
            </a:br>
            <a:r>
              <a:rPr lang="en-US" dirty="0"/>
              <a:t>    - P = error</a:t>
            </a:r>
            <a:br>
              <a:rPr lang="en-US" dirty="0"/>
            </a:br>
            <a:r>
              <a:rPr lang="en-US" dirty="0"/>
              <a:t>    - </a:t>
            </a:r>
            <a:r>
              <a:rPr lang="en-US" dirty="0" err="1"/>
              <a:t>moveLeftMotor</a:t>
            </a:r>
            <a:r>
              <a:rPr lang="en-US" dirty="0"/>
              <a:t>(BIAS + K</a:t>
            </a:r>
            <a:r>
              <a:rPr lang="en-US" baseline="-25000" dirty="0"/>
              <a:t>P</a:t>
            </a:r>
            <a:r>
              <a:rPr lang="en-US" dirty="0"/>
              <a:t> * P)</a:t>
            </a:r>
            <a:br>
              <a:rPr lang="en-US" dirty="0"/>
            </a:br>
            <a:r>
              <a:rPr lang="en-US" dirty="0"/>
              <a:t>    - </a:t>
            </a:r>
            <a:r>
              <a:rPr lang="en-US" dirty="0" err="1"/>
              <a:t>moveRightMotor</a:t>
            </a:r>
            <a:r>
              <a:rPr lang="en-US" dirty="0"/>
              <a:t>(BIAS – K</a:t>
            </a:r>
            <a:r>
              <a:rPr lang="en-US" baseline="-25000" dirty="0"/>
              <a:t>P</a:t>
            </a:r>
            <a:r>
              <a:rPr lang="en-US" dirty="0"/>
              <a:t> * 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9DA52-29DC-475F-AB2A-28BD3AA0F41E}"/>
              </a:ext>
            </a:extLst>
          </p:cNvPr>
          <p:cNvSpPr txBox="1"/>
          <p:nvPr/>
        </p:nvSpPr>
        <p:spPr>
          <a:xfrm>
            <a:off x="7939454" y="5020270"/>
            <a:ext cx="29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–</a:t>
            </a:r>
          </a:p>
          <a:p>
            <a:r>
              <a:rPr lang="en-US" dirty="0"/>
              <a:t>Default motor speed so robot continuously moves forwards</a:t>
            </a:r>
          </a:p>
        </p:txBody>
      </p:sp>
    </p:spTree>
    <p:extLst>
      <p:ext uri="{BB962C8B-B14F-4D97-AF65-F5344CB8AC3E}">
        <p14:creationId xmlns:p14="http://schemas.microsoft.com/office/powerpoint/2010/main" val="95492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2790-E143-43CE-BB97-E6A52698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PID: I controller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5843-D415-48B4-8DD9-D0845584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1800" dirty="0"/>
              <a:t>Sum of errors over an interval</a:t>
            </a:r>
          </a:p>
          <a:p>
            <a:r>
              <a:rPr lang="en-US" sz="1800" dirty="0"/>
              <a:t>Defines how quick the system (robot) responds to a change from the 0 point.</a:t>
            </a:r>
          </a:p>
          <a:p>
            <a:pPr lvl="1"/>
            <a:r>
              <a:rPr lang="en-US" sz="1600" dirty="0"/>
              <a:t>Larger change from 0 point &gt;&gt; Larger response</a:t>
            </a:r>
          </a:p>
          <a:p>
            <a:r>
              <a:rPr lang="en-US" sz="1800" dirty="0"/>
              <a:t>Response proportional by K</a:t>
            </a:r>
            <a:r>
              <a:rPr lang="en-US" sz="1800" baseline="-25000" dirty="0"/>
              <a:t>I </a:t>
            </a:r>
            <a:r>
              <a:rPr lang="en-US" sz="1800" dirty="0"/>
              <a:t>to Integral component</a:t>
            </a:r>
            <a:endParaRPr lang="en-SG" sz="1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98346D-967A-463B-92D0-E1534AFD95B2}"/>
              </a:ext>
            </a:extLst>
          </p:cNvPr>
          <p:cNvGrpSpPr/>
          <p:nvPr/>
        </p:nvGrpSpPr>
        <p:grpSpPr>
          <a:xfrm>
            <a:off x="379607" y="3954998"/>
            <a:ext cx="11429607" cy="2397015"/>
            <a:chOff x="52259" y="4218771"/>
            <a:chExt cx="11429607" cy="23970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E31BA7-46BA-4A29-9E5D-61ED8C457FF4}"/>
                </a:ext>
              </a:extLst>
            </p:cNvPr>
            <p:cNvSpPr/>
            <p:nvPr/>
          </p:nvSpPr>
          <p:spPr>
            <a:xfrm rot="1515528">
              <a:off x="6437138" y="4221604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2861C8-31F6-41B3-8B3A-999A66E94D03}"/>
                </a:ext>
              </a:extLst>
            </p:cNvPr>
            <p:cNvSpPr/>
            <p:nvPr/>
          </p:nvSpPr>
          <p:spPr>
            <a:xfrm rot="3413987">
              <a:off x="4928191" y="4509132"/>
              <a:ext cx="232312" cy="123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572B18-F8FA-428F-B268-EA66EDC1BE1F}"/>
                </a:ext>
              </a:extLst>
            </p:cNvPr>
            <p:cNvSpPr/>
            <p:nvPr/>
          </p:nvSpPr>
          <p:spPr>
            <a:xfrm>
              <a:off x="411564" y="5357319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46831B-365E-4C7A-960B-F5B4CFE2EC2E}"/>
                </a:ext>
              </a:extLst>
            </p:cNvPr>
            <p:cNvGrpSpPr/>
            <p:nvPr/>
          </p:nvGrpSpPr>
          <p:grpSpPr>
            <a:xfrm>
              <a:off x="52259" y="5839812"/>
              <a:ext cx="939311" cy="456561"/>
              <a:chOff x="2000252" y="3472260"/>
              <a:chExt cx="1696915" cy="130126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E8B6052-C653-464F-A338-594B790FF5A5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6BE874F-1FD5-4C69-8D2C-BD23B95EA192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9D4CD9-47FB-4720-93C3-475D013E6F03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37D1E0-47B5-4023-9A89-4C2C7D3C3308}"/>
                </a:ext>
              </a:extLst>
            </p:cNvPr>
            <p:cNvSpPr/>
            <p:nvPr/>
          </p:nvSpPr>
          <p:spPr>
            <a:xfrm rot="1515528">
              <a:off x="666137" y="4221604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9E510C-2B8F-4024-BB29-5AED1BA64059}"/>
                </a:ext>
              </a:extLst>
            </p:cNvPr>
            <p:cNvSpPr/>
            <p:nvPr/>
          </p:nvSpPr>
          <p:spPr>
            <a:xfrm>
              <a:off x="1503497" y="5369739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A84CF4-E02A-4E53-BECD-13EDCE1BCEBB}"/>
                </a:ext>
              </a:extLst>
            </p:cNvPr>
            <p:cNvGrpSpPr/>
            <p:nvPr/>
          </p:nvGrpSpPr>
          <p:grpSpPr>
            <a:xfrm>
              <a:off x="1144192" y="5852232"/>
              <a:ext cx="939311" cy="456561"/>
              <a:chOff x="2000252" y="3472260"/>
              <a:chExt cx="1696915" cy="130126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9B0D9BB-E7F9-4D87-A3B4-847ECAE8201F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6DA1E3D-45B0-4DFE-8990-400CE65F703B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6D30501-849C-41E3-BA4B-D9786B4FD4F3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82FB0E-B796-433C-B85E-1B6984D292CD}"/>
                </a:ext>
              </a:extLst>
            </p:cNvPr>
            <p:cNvSpPr/>
            <p:nvPr/>
          </p:nvSpPr>
          <p:spPr>
            <a:xfrm rot="3413987">
              <a:off x="1962642" y="4516205"/>
              <a:ext cx="232312" cy="123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D84619-ECB8-48CD-BB83-E33964F4F34E}"/>
                </a:ext>
              </a:extLst>
            </p:cNvPr>
            <p:cNvSpPr/>
            <p:nvPr/>
          </p:nvSpPr>
          <p:spPr>
            <a:xfrm>
              <a:off x="3374300" y="5373139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895F50-7BF3-4351-97F8-CBC9B00B7011}"/>
                </a:ext>
              </a:extLst>
            </p:cNvPr>
            <p:cNvGrpSpPr/>
            <p:nvPr/>
          </p:nvGrpSpPr>
          <p:grpSpPr>
            <a:xfrm>
              <a:off x="3016184" y="5425961"/>
              <a:ext cx="939311" cy="456561"/>
              <a:chOff x="2000252" y="3472260"/>
              <a:chExt cx="1696915" cy="13012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EE76D0A-616F-4FF2-8E29-1DD2B3091284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535559B-AC9E-4B3E-98F8-C51A18B0D8DE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5F7902-46D7-4D6C-8D61-4E2A98E2135A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B08EE-2F57-4A0B-A309-8D166E55C60F}"/>
                </a:ext>
              </a:extLst>
            </p:cNvPr>
            <p:cNvSpPr/>
            <p:nvPr/>
          </p:nvSpPr>
          <p:spPr>
            <a:xfrm rot="1515528">
              <a:off x="3628873" y="4237424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F8CD0A-1458-4B1C-8B88-2AAA59BB468B}"/>
                </a:ext>
              </a:extLst>
            </p:cNvPr>
            <p:cNvSpPr/>
            <p:nvPr/>
          </p:nvSpPr>
          <p:spPr>
            <a:xfrm>
              <a:off x="4469046" y="5362666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8626646-CD9C-4ED7-91D7-8B3090CE28FF}"/>
                </a:ext>
              </a:extLst>
            </p:cNvPr>
            <p:cNvGrpSpPr/>
            <p:nvPr/>
          </p:nvGrpSpPr>
          <p:grpSpPr>
            <a:xfrm>
              <a:off x="4110930" y="5415488"/>
              <a:ext cx="939311" cy="456561"/>
              <a:chOff x="2000252" y="3472260"/>
              <a:chExt cx="1696915" cy="1301261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7E8AB3F-0AC5-4BC0-98D6-2609ECAD7C5B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71E85FA-6636-4A5E-AFBD-3D8B272A9A6A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C28984C-71BD-4CAA-A127-7DF361B0DC03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E6F3B-311E-4EAC-95D4-21654A80B72B}"/>
                </a:ext>
              </a:extLst>
            </p:cNvPr>
            <p:cNvSpPr/>
            <p:nvPr/>
          </p:nvSpPr>
          <p:spPr>
            <a:xfrm rot="3413987">
              <a:off x="7734272" y="4503786"/>
              <a:ext cx="232312" cy="123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6EB5A2-0676-455F-8D3D-FEDAB8CB294E}"/>
                </a:ext>
              </a:extLst>
            </p:cNvPr>
            <p:cNvSpPr/>
            <p:nvPr/>
          </p:nvSpPr>
          <p:spPr>
            <a:xfrm>
              <a:off x="6182565" y="5357319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D935AB-636D-48FD-A817-EE2ECF83BEEF}"/>
                </a:ext>
              </a:extLst>
            </p:cNvPr>
            <p:cNvGrpSpPr/>
            <p:nvPr/>
          </p:nvGrpSpPr>
          <p:grpSpPr>
            <a:xfrm>
              <a:off x="5824449" y="5331010"/>
              <a:ext cx="939311" cy="456561"/>
              <a:chOff x="2000252" y="3472260"/>
              <a:chExt cx="1696915" cy="1301261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6710BE8-6D37-482F-BA28-82BF49ABA9F6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5BFE3E0-16D8-4BF8-A285-DC0BAC75FA20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F0379B-D78B-47C3-B2DA-4894FF028133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88D1D8-BBAC-47DE-907D-AADD0FD12850}"/>
                </a:ext>
              </a:extLst>
            </p:cNvPr>
            <p:cNvSpPr/>
            <p:nvPr/>
          </p:nvSpPr>
          <p:spPr>
            <a:xfrm>
              <a:off x="7275127" y="5357320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23E3B-68D9-46AA-885F-5CD18E1DDB97}"/>
                </a:ext>
              </a:extLst>
            </p:cNvPr>
            <p:cNvGrpSpPr/>
            <p:nvPr/>
          </p:nvGrpSpPr>
          <p:grpSpPr>
            <a:xfrm>
              <a:off x="6917011" y="5331011"/>
              <a:ext cx="939311" cy="456561"/>
              <a:chOff x="2000252" y="3472260"/>
              <a:chExt cx="1696915" cy="1301261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88ECC79-51E7-4598-A40D-8B27F8B87E7C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6020009-C3B0-4C4B-ACED-D8EA15418375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BD6603D-433C-49CD-89D1-239BE09BE8B2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A94144-37A5-42E7-9D7C-467BEC45315C}"/>
                </a:ext>
              </a:extLst>
            </p:cNvPr>
            <p:cNvSpPr/>
            <p:nvPr/>
          </p:nvSpPr>
          <p:spPr>
            <a:xfrm rot="1515528">
              <a:off x="9452062" y="4218771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5C39DB-7D5C-4C1D-83D7-099645DFE0D7}"/>
                </a:ext>
              </a:extLst>
            </p:cNvPr>
            <p:cNvSpPr/>
            <p:nvPr/>
          </p:nvSpPr>
          <p:spPr>
            <a:xfrm rot="3413987">
              <a:off x="10749196" y="4500953"/>
              <a:ext cx="232312" cy="123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E09168-15DB-4C6D-A64B-D9C0F3F4D102}"/>
                </a:ext>
              </a:extLst>
            </p:cNvPr>
            <p:cNvSpPr/>
            <p:nvPr/>
          </p:nvSpPr>
          <p:spPr>
            <a:xfrm>
              <a:off x="9197489" y="5354486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E88DC-262E-4F6C-9D8B-DA7ECB63872C}"/>
                </a:ext>
              </a:extLst>
            </p:cNvPr>
            <p:cNvGrpSpPr/>
            <p:nvPr/>
          </p:nvGrpSpPr>
          <p:grpSpPr>
            <a:xfrm>
              <a:off x="8839373" y="5161128"/>
              <a:ext cx="939311" cy="456561"/>
              <a:chOff x="2000252" y="3472260"/>
              <a:chExt cx="1696915" cy="130126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7E2E13D-0CD5-469C-B8CB-592840141ED6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D9D2C61-5866-4954-BB6C-3EBF294E0F03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F90905F-AA8E-47EA-AF3E-04671EA938C6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0D917D-A337-4C44-8829-3D48F564EEAC}"/>
                </a:ext>
              </a:extLst>
            </p:cNvPr>
            <p:cNvSpPr/>
            <p:nvPr/>
          </p:nvSpPr>
          <p:spPr>
            <a:xfrm>
              <a:off x="10290051" y="5354487"/>
              <a:ext cx="220702" cy="124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7532491-A255-425D-8E9F-0C5C86C4E5D9}"/>
                </a:ext>
              </a:extLst>
            </p:cNvPr>
            <p:cNvGrpSpPr/>
            <p:nvPr/>
          </p:nvGrpSpPr>
          <p:grpSpPr>
            <a:xfrm>
              <a:off x="9931935" y="5161129"/>
              <a:ext cx="939311" cy="456561"/>
              <a:chOff x="2000252" y="3472260"/>
              <a:chExt cx="1696915" cy="1301261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ADC8485-408F-4E51-B3F4-9F3ABFE3F137}"/>
                  </a:ext>
                </a:extLst>
              </p:cNvPr>
              <p:cNvSpPr/>
              <p:nvPr/>
            </p:nvSpPr>
            <p:spPr>
              <a:xfrm>
                <a:off x="3154792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C1F8ED4-0D18-4D89-9EEF-FA012E741F3D}"/>
                  </a:ext>
                </a:extLst>
              </p:cNvPr>
              <p:cNvSpPr/>
              <p:nvPr/>
            </p:nvSpPr>
            <p:spPr>
              <a:xfrm>
                <a:off x="2316774" y="3472260"/>
                <a:ext cx="222677" cy="34254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4D4A79C-BE8E-4D98-AB3E-D2BCBD970627}"/>
                  </a:ext>
                </a:extLst>
              </p:cNvPr>
              <p:cNvSpPr/>
              <p:nvPr/>
            </p:nvSpPr>
            <p:spPr>
              <a:xfrm>
                <a:off x="2000252" y="3674483"/>
                <a:ext cx="1696915" cy="1099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A7C0370-2E5A-4E39-B165-8C1FF17F2C24}"/>
              </a:ext>
            </a:extLst>
          </p:cNvPr>
          <p:cNvSpPr txBox="1"/>
          <p:nvPr/>
        </p:nvSpPr>
        <p:spPr>
          <a:xfrm>
            <a:off x="656646" y="6341540"/>
            <a:ext cx="3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27C5F9-7305-44EE-ADCE-A0A9D2A6CDE2}"/>
              </a:ext>
            </a:extLst>
          </p:cNvPr>
          <p:cNvSpPr txBox="1"/>
          <p:nvPr/>
        </p:nvSpPr>
        <p:spPr>
          <a:xfrm>
            <a:off x="1748579" y="6351912"/>
            <a:ext cx="3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ED7A32-21F5-4678-83E4-99AA4BDF2E1C}"/>
              </a:ext>
            </a:extLst>
          </p:cNvPr>
          <p:cNvSpPr txBox="1"/>
          <p:nvPr/>
        </p:nvSpPr>
        <p:spPr>
          <a:xfrm>
            <a:off x="3662525" y="6341540"/>
            <a:ext cx="3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7665D8-74FE-4F2F-882F-972A431BE5C3}"/>
              </a:ext>
            </a:extLst>
          </p:cNvPr>
          <p:cNvSpPr txBox="1"/>
          <p:nvPr/>
        </p:nvSpPr>
        <p:spPr>
          <a:xfrm>
            <a:off x="4593281" y="6334950"/>
            <a:ext cx="62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0103CA-84AC-44F7-9EF7-41D391AADA05}"/>
              </a:ext>
            </a:extLst>
          </p:cNvPr>
          <p:cNvSpPr txBox="1"/>
          <p:nvPr/>
        </p:nvSpPr>
        <p:spPr>
          <a:xfrm>
            <a:off x="6357602" y="6341540"/>
            <a:ext cx="5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C96419-07A2-4D74-B7E3-138264A80184}"/>
              </a:ext>
            </a:extLst>
          </p:cNvPr>
          <p:cNvSpPr txBox="1"/>
          <p:nvPr/>
        </p:nvSpPr>
        <p:spPr>
          <a:xfrm>
            <a:off x="7381022" y="6343715"/>
            <a:ext cx="62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2D8E24-F2B5-449C-8E8B-5E371A7D1682}"/>
              </a:ext>
            </a:extLst>
          </p:cNvPr>
          <p:cNvSpPr txBox="1"/>
          <p:nvPr/>
        </p:nvSpPr>
        <p:spPr>
          <a:xfrm>
            <a:off x="9411071" y="6332775"/>
            <a:ext cx="5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933F07-82A8-4586-BD89-6977D113677C}"/>
              </a:ext>
            </a:extLst>
          </p:cNvPr>
          <p:cNvSpPr txBox="1"/>
          <p:nvPr/>
        </p:nvSpPr>
        <p:spPr>
          <a:xfrm>
            <a:off x="10434491" y="6334950"/>
            <a:ext cx="62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6548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2B5-9CDC-44F8-938B-70609E2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PID: D Controller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233D-EA91-405F-A649-5AD03665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overshooting by predicting future error based on rate of change.</a:t>
            </a:r>
          </a:p>
          <a:p>
            <a:pPr lvl="1"/>
            <a:r>
              <a:rPr lang="en-US" dirty="0"/>
              <a:t>Higher rate of change of error &gt;&gt; Larger response.</a:t>
            </a:r>
          </a:p>
          <a:p>
            <a:r>
              <a:rPr lang="en-US" dirty="0"/>
              <a:t>Response proportional by K</a:t>
            </a:r>
            <a:r>
              <a:rPr lang="en-US" baseline="-25000" dirty="0"/>
              <a:t>D </a:t>
            </a:r>
            <a:r>
              <a:rPr lang="en-US" dirty="0"/>
              <a:t>to Derivative component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73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764D-F16A-4213-9A59-95FB94DE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I,D Controller: Pseudo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8822-79C6-4B3B-AA70-C914B8E8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float P {0}, I {0}, D {0};</a:t>
            </a:r>
          </a:p>
          <a:p>
            <a:pPr marL="0" indent="0">
              <a:buNone/>
            </a:pPr>
            <a:r>
              <a:rPr lang="en-US" dirty="0"/>
              <a:t>setup():</a:t>
            </a:r>
            <a:br>
              <a:rPr lang="en-US" dirty="0"/>
            </a:br>
            <a:r>
              <a:rPr lang="en-US" dirty="0"/>
              <a:t>    - Set required pins (IR sensor pins, Motor pins)</a:t>
            </a:r>
          </a:p>
          <a:p>
            <a:pPr marL="0" indent="0">
              <a:buNone/>
            </a:pPr>
            <a:r>
              <a:rPr lang="en-US" dirty="0"/>
              <a:t>loop():</a:t>
            </a:r>
            <a:br>
              <a:rPr lang="en-US" dirty="0"/>
            </a:br>
            <a:r>
              <a:rPr lang="en-US" dirty="0"/>
              <a:t>    - Read IR sensor pins &gt;&gt; Determine error</a:t>
            </a:r>
            <a:br>
              <a:rPr lang="en-US" dirty="0"/>
            </a:br>
            <a:r>
              <a:rPr lang="en-US" dirty="0"/>
              <a:t>    - P = error</a:t>
            </a:r>
            <a:br>
              <a:rPr lang="en-US" dirty="0"/>
            </a:br>
            <a:r>
              <a:rPr lang="en-US" dirty="0"/>
              <a:t>    - I = I + error</a:t>
            </a:r>
            <a:br>
              <a:rPr lang="en-US" dirty="0"/>
            </a:br>
            <a:r>
              <a:rPr lang="en-US" dirty="0"/>
              <a:t>    - D = error – </a:t>
            </a:r>
            <a:r>
              <a:rPr lang="en-US" dirty="0" err="1"/>
              <a:t>prevError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prevError</a:t>
            </a:r>
            <a:r>
              <a:rPr lang="en-US" dirty="0"/>
              <a:t> = error</a:t>
            </a:r>
            <a:br>
              <a:rPr lang="en-US" dirty="0"/>
            </a:br>
            <a:r>
              <a:rPr lang="en-US" dirty="0"/>
              <a:t>    - </a:t>
            </a:r>
            <a:r>
              <a:rPr lang="en-US" dirty="0" err="1"/>
              <a:t>moveLeftMotor</a:t>
            </a:r>
            <a:r>
              <a:rPr lang="en-US" dirty="0"/>
              <a:t>(BIAS + (K</a:t>
            </a:r>
            <a:r>
              <a:rPr lang="en-US" baseline="-25000" dirty="0"/>
              <a:t>P</a:t>
            </a:r>
            <a:r>
              <a:rPr lang="en-US" dirty="0"/>
              <a:t> * P + K</a:t>
            </a:r>
            <a:r>
              <a:rPr lang="en-US" baseline="-25000" dirty="0"/>
              <a:t>I</a:t>
            </a:r>
            <a:r>
              <a:rPr lang="en-US" dirty="0"/>
              <a:t> * D + K</a:t>
            </a:r>
            <a:r>
              <a:rPr lang="en-US" baseline="-25000" dirty="0"/>
              <a:t>D</a:t>
            </a:r>
            <a:r>
              <a:rPr lang="en-US" dirty="0"/>
              <a:t> * D))</a:t>
            </a:r>
            <a:br>
              <a:rPr lang="en-US" dirty="0"/>
            </a:br>
            <a:r>
              <a:rPr lang="en-US" dirty="0"/>
              <a:t>    - </a:t>
            </a:r>
            <a:r>
              <a:rPr lang="en-US" dirty="0" err="1"/>
              <a:t>moveRightMotor</a:t>
            </a:r>
            <a:r>
              <a:rPr lang="en-US" dirty="0"/>
              <a:t>(BIAS – (K</a:t>
            </a:r>
            <a:r>
              <a:rPr lang="en-US" baseline="-25000" dirty="0"/>
              <a:t>P</a:t>
            </a:r>
            <a:r>
              <a:rPr lang="en-US" dirty="0"/>
              <a:t> * P + K</a:t>
            </a:r>
            <a:r>
              <a:rPr lang="en-US" baseline="-25000" dirty="0"/>
              <a:t>I</a:t>
            </a:r>
            <a:r>
              <a:rPr lang="en-US" dirty="0"/>
              <a:t> * D + K</a:t>
            </a:r>
            <a:r>
              <a:rPr lang="en-US" baseline="-25000" dirty="0"/>
              <a:t>D</a:t>
            </a:r>
            <a:r>
              <a:rPr lang="en-US" dirty="0"/>
              <a:t> * 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9DA52-29DC-475F-AB2A-28BD3AA0F41E}"/>
              </a:ext>
            </a:extLst>
          </p:cNvPr>
          <p:cNvSpPr txBox="1"/>
          <p:nvPr/>
        </p:nvSpPr>
        <p:spPr>
          <a:xfrm>
            <a:off x="7939454" y="5020270"/>
            <a:ext cx="29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–</a:t>
            </a:r>
          </a:p>
          <a:p>
            <a:r>
              <a:rPr lang="en-US" dirty="0"/>
              <a:t>Default motor speed so robot continuously moves forwards</a:t>
            </a:r>
          </a:p>
        </p:txBody>
      </p:sp>
    </p:spTree>
    <p:extLst>
      <p:ext uri="{BB962C8B-B14F-4D97-AF65-F5344CB8AC3E}">
        <p14:creationId xmlns:p14="http://schemas.microsoft.com/office/powerpoint/2010/main" val="297152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001348-1A9A-457A-8144-746FF23E7941}"/>
              </a:ext>
            </a:extLst>
          </p:cNvPr>
          <p:cNvSpPr/>
          <p:nvPr/>
        </p:nvSpPr>
        <p:spPr>
          <a:xfrm>
            <a:off x="6402082" y="3613638"/>
            <a:ext cx="222677" cy="342542"/>
          </a:xfrm>
          <a:prstGeom prst="roundRect">
            <a:avLst>
              <a:gd name="adj" fmla="val 421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79D56D-97BF-44F5-914E-9ABC02444357}"/>
              </a:ext>
            </a:extLst>
          </p:cNvPr>
          <p:cNvSpPr/>
          <p:nvPr/>
        </p:nvSpPr>
        <p:spPr>
          <a:xfrm>
            <a:off x="5564064" y="3613638"/>
            <a:ext cx="222677" cy="342542"/>
          </a:xfrm>
          <a:prstGeom prst="roundRect">
            <a:avLst>
              <a:gd name="adj" fmla="val 421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70CB-A3A3-4585-9350-78128991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Objective: Follow A Line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3380E-4B4C-4003-8322-299452319ADE}"/>
              </a:ext>
            </a:extLst>
          </p:cNvPr>
          <p:cNvSpPr/>
          <p:nvPr/>
        </p:nvSpPr>
        <p:spPr>
          <a:xfrm>
            <a:off x="5895057" y="2240693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F4CBA7-37B0-446A-8D9E-EDFE9FB2AAE8}"/>
              </a:ext>
            </a:extLst>
          </p:cNvPr>
          <p:cNvSpPr/>
          <p:nvPr/>
        </p:nvSpPr>
        <p:spPr>
          <a:xfrm>
            <a:off x="5247542" y="3815861"/>
            <a:ext cx="1696915" cy="1099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666CE-9AE1-49C0-85B7-3EF8AC96D42B}"/>
              </a:ext>
            </a:extLst>
          </p:cNvPr>
          <p:cNvSpPr txBox="1"/>
          <p:nvPr/>
        </p:nvSpPr>
        <p:spPr>
          <a:xfrm>
            <a:off x="7635996" y="3138578"/>
            <a:ext cx="341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do you follow a line?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the line in the center!</a:t>
            </a:r>
          </a:p>
        </p:txBody>
      </p:sp>
    </p:spTree>
    <p:extLst>
      <p:ext uri="{BB962C8B-B14F-4D97-AF65-F5344CB8AC3E}">
        <p14:creationId xmlns:p14="http://schemas.microsoft.com/office/powerpoint/2010/main" val="190410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60A-68AF-43CF-A7E4-4D07CB28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Follow A 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A6D-FF52-4562-930F-DFBC7DC7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 System</a:t>
            </a:r>
          </a:p>
          <a:p>
            <a:pPr lvl="1"/>
            <a:r>
              <a:rPr lang="en-US" dirty="0"/>
              <a:t>Use logic to control. If this is the input </a:t>
            </a:r>
            <a:r>
              <a:rPr lang="en-SG" dirty="0"/>
              <a:t>→ what is the output?</a:t>
            </a:r>
            <a:endParaRPr lang="en-US" dirty="0"/>
          </a:p>
          <a:p>
            <a:r>
              <a:rPr lang="en-US" dirty="0"/>
              <a:t>Closed Loop System (With feedback)</a:t>
            </a:r>
          </a:p>
          <a:p>
            <a:pPr lvl="1"/>
            <a:r>
              <a:rPr lang="en-US" dirty="0"/>
              <a:t>Input </a:t>
            </a:r>
            <a:r>
              <a:rPr lang="en-SG" dirty="0"/>
              <a:t>→ Decision → Output → Input → …</a:t>
            </a:r>
          </a:p>
        </p:txBody>
      </p:sp>
    </p:spTree>
    <p:extLst>
      <p:ext uri="{BB962C8B-B14F-4D97-AF65-F5344CB8AC3E}">
        <p14:creationId xmlns:p14="http://schemas.microsoft.com/office/powerpoint/2010/main" val="40767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055A-317C-48E0-8E67-0B7696B3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System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991848-C351-4636-80AC-B6FBBACC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74747"/>
              </p:ext>
            </p:extLst>
          </p:nvPr>
        </p:nvGraphicFramePr>
        <p:xfrm>
          <a:off x="2032000" y="40873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6149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54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(LEFT SENSOR | RIGHT SENSOR)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|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Forward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5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|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CCW (Counter Clockwise)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|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CW (Clockwise)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57333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58876FA8-4F43-4C31-9E80-6924C66EEF26}"/>
              </a:ext>
            </a:extLst>
          </p:cNvPr>
          <p:cNvGrpSpPr/>
          <p:nvPr/>
        </p:nvGrpSpPr>
        <p:grpSpPr>
          <a:xfrm>
            <a:off x="3815072" y="2097088"/>
            <a:ext cx="4561855" cy="1551464"/>
            <a:chOff x="3348403" y="1658143"/>
            <a:chExt cx="4561855" cy="1551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BF660D-1D8B-4106-9FE5-A0122983E099}"/>
                </a:ext>
              </a:extLst>
            </p:cNvPr>
            <p:cNvGrpSpPr/>
            <p:nvPr/>
          </p:nvGrpSpPr>
          <p:grpSpPr>
            <a:xfrm>
              <a:off x="3348403" y="1658143"/>
              <a:ext cx="1003789" cy="1551464"/>
              <a:chOff x="1836126" y="1658143"/>
              <a:chExt cx="1003789" cy="15514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3884CA-204F-4298-95EF-C86DA56838CC}"/>
                  </a:ext>
                </a:extLst>
              </p:cNvPr>
              <p:cNvSpPr/>
              <p:nvPr/>
            </p:nvSpPr>
            <p:spPr>
              <a:xfrm>
                <a:off x="2219155" y="1658143"/>
                <a:ext cx="235851" cy="15514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D699387-B127-4991-A5D7-AC314372B0A3}"/>
                  </a:ext>
                </a:extLst>
              </p:cNvPr>
              <p:cNvGrpSpPr/>
              <p:nvPr/>
            </p:nvGrpSpPr>
            <p:grpSpPr>
              <a:xfrm>
                <a:off x="1836126" y="2259568"/>
                <a:ext cx="1003789" cy="570024"/>
                <a:chOff x="1836126" y="2259568"/>
                <a:chExt cx="1003789" cy="57002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84C2DC9-07EE-407F-A405-8657230205FE}"/>
                    </a:ext>
                  </a:extLst>
                </p:cNvPr>
                <p:cNvSpPr/>
                <p:nvPr/>
              </p:nvSpPr>
              <p:spPr>
                <a:xfrm>
                  <a:off x="2519080" y="2259568"/>
                  <a:ext cx="131722" cy="150052"/>
                </a:xfrm>
                <a:prstGeom prst="roundRect">
                  <a:avLst>
                    <a:gd name="adj" fmla="val 42142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564E76-4C0D-4019-B9A7-5578EAED4D38}"/>
                    </a:ext>
                  </a:extLst>
                </p:cNvPr>
                <p:cNvSpPr/>
                <p:nvPr/>
              </p:nvSpPr>
              <p:spPr>
                <a:xfrm>
                  <a:off x="2023361" y="2259568"/>
                  <a:ext cx="131722" cy="150052"/>
                </a:xfrm>
                <a:prstGeom prst="roundRect">
                  <a:avLst>
                    <a:gd name="adj" fmla="val 42142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A11F84AD-FC5E-40A4-8654-83ACA302C3A3}"/>
                    </a:ext>
                  </a:extLst>
                </p:cNvPr>
                <p:cNvSpPr/>
                <p:nvPr/>
              </p:nvSpPr>
              <p:spPr>
                <a:xfrm>
                  <a:off x="1836126" y="2348153"/>
                  <a:ext cx="1003789" cy="48143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ROBOT</a:t>
                  </a:r>
                  <a:endParaRPr lang="en-SG" dirty="0"/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3C5A22-194E-4357-8409-B87B5EFC8537}"/>
                </a:ext>
              </a:extLst>
            </p:cNvPr>
            <p:cNvSpPr/>
            <p:nvPr/>
          </p:nvSpPr>
          <p:spPr>
            <a:xfrm>
              <a:off x="5472015" y="1658143"/>
              <a:ext cx="235851" cy="1551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A5A45-CEA3-4C3F-9BC0-47A685D7EA2E}"/>
                </a:ext>
              </a:extLst>
            </p:cNvPr>
            <p:cNvGrpSpPr/>
            <p:nvPr/>
          </p:nvGrpSpPr>
          <p:grpSpPr>
            <a:xfrm rot="1614247">
              <a:off x="5205971" y="2356386"/>
              <a:ext cx="1003789" cy="570024"/>
              <a:chOff x="1836126" y="2259568"/>
              <a:chExt cx="1003789" cy="57002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8A8315B-7255-45D2-ADAE-BB9983E82774}"/>
                  </a:ext>
                </a:extLst>
              </p:cNvPr>
              <p:cNvSpPr/>
              <p:nvPr/>
            </p:nvSpPr>
            <p:spPr>
              <a:xfrm>
                <a:off x="2519080" y="2259568"/>
                <a:ext cx="131722" cy="15005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34C36FA-0613-464E-8545-9915A6EAD7AC}"/>
                  </a:ext>
                </a:extLst>
              </p:cNvPr>
              <p:cNvSpPr/>
              <p:nvPr/>
            </p:nvSpPr>
            <p:spPr>
              <a:xfrm>
                <a:off x="2023361" y="2259568"/>
                <a:ext cx="131722" cy="15005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DA1236A-14B6-4703-B129-DDD5636151ED}"/>
                  </a:ext>
                </a:extLst>
              </p:cNvPr>
              <p:cNvSpPr/>
              <p:nvPr/>
            </p:nvSpPr>
            <p:spPr>
              <a:xfrm>
                <a:off x="1836126" y="2348153"/>
                <a:ext cx="1003789" cy="4814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A0D74A-6605-4858-B7CD-41F34E40AE5F}"/>
                </a:ext>
              </a:extLst>
            </p:cNvPr>
            <p:cNvSpPr/>
            <p:nvPr/>
          </p:nvSpPr>
          <p:spPr>
            <a:xfrm flipH="1">
              <a:off x="7408364" y="1658143"/>
              <a:ext cx="235851" cy="1551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B8F611-8BB8-434F-A3A2-678C8D6572D7}"/>
                </a:ext>
              </a:extLst>
            </p:cNvPr>
            <p:cNvGrpSpPr/>
            <p:nvPr/>
          </p:nvGrpSpPr>
          <p:grpSpPr>
            <a:xfrm rot="19985753" flipH="1">
              <a:off x="6906469" y="2366498"/>
              <a:ext cx="1003789" cy="570024"/>
              <a:chOff x="1836126" y="2259568"/>
              <a:chExt cx="1003789" cy="570024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A09298B-3332-4ADF-9AA7-2EB04E6BC892}"/>
                  </a:ext>
                </a:extLst>
              </p:cNvPr>
              <p:cNvSpPr/>
              <p:nvPr/>
            </p:nvSpPr>
            <p:spPr>
              <a:xfrm>
                <a:off x="2519080" y="2259568"/>
                <a:ext cx="131722" cy="15005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09FF1BD-BC71-4AE3-A824-18C1FD3FAA8D}"/>
                  </a:ext>
                </a:extLst>
              </p:cNvPr>
              <p:cNvSpPr/>
              <p:nvPr/>
            </p:nvSpPr>
            <p:spPr>
              <a:xfrm>
                <a:off x="2023361" y="2259568"/>
                <a:ext cx="131722" cy="150052"/>
              </a:xfrm>
              <a:prstGeom prst="roundRect">
                <a:avLst>
                  <a:gd name="adj" fmla="val 4214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19676ED-2792-445E-A66D-061E4F1E3BA6}"/>
                  </a:ext>
                </a:extLst>
              </p:cNvPr>
              <p:cNvSpPr/>
              <p:nvPr/>
            </p:nvSpPr>
            <p:spPr>
              <a:xfrm>
                <a:off x="1836126" y="2348153"/>
                <a:ext cx="1003789" cy="4814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</a:t>
                </a:r>
                <a:endParaRPr lang="en-SG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06720F-BDD9-443E-93DA-8D931B23F65E}"/>
              </a:ext>
            </a:extLst>
          </p:cNvPr>
          <p:cNvSpPr txBox="1"/>
          <p:nvPr/>
        </p:nvSpPr>
        <p:spPr>
          <a:xfrm>
            <a:off x="9543927" y="3002221"/>
            <a:ext cx="143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&gt;&gt; White</a:t>
            </a:r>
          </a:p>
          <a:p>
            <a:r>
              <a:rPr lang="en-US" dirty="0"/>
              <a:t>1  &gt;&gt; Black</a:t>
            </a:r>
          </a:p>
        </p:txBody>
      </p:sp>
    </p:spTree>
    <p:extLst>
      <p:ext uri="{BB962C8B-B14F-4D97-AF65-F5344CB8AC3E}">
        <p14:creationId xmlns:p14="http://schemas.microsoft.com/office/powerpoint/2010/main" val="8714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4FA1-857F-438C-BD50-789CA5C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Closed Loop System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152B50-0754-4EFF-800E-3CF27832E89A}"/>
              </a:ext>
            </a:extLst>
          </p:cNvPr>
          <p:cNvSpPr/>
          <p:nvPr/>
        </p:nvSpPr>
        <p:spPr>
          <a:xfrm>
            <a:off x="6402082" y="3613638"/>
            <a:ext cx="222677" cy="342542"/>
          </a:xfrm>
          <a:prstGeom prst="roundRect">
            <a:avLst>
              <a:gd name="adj" fmla="val 421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A6B31-1FC2-4A05-A7CF-5125653F5C23}"/>
              </a:ext>
            </a:extLst>
          </p:cNvPr>
          <p:cNvSpPr/>
          <p:nvPr/>
        </p:nvSpPr>
        <p:spPr>
          <a:xfrm>
            <a:off x="5564064" y="3613638"/>
            <a:ext cx="222677" cy="342542"/>
          </a:xfrm>
          <a:prstGeom prst="roundRect">
            <a:avLst>
              <a:gd name="adj" fmla="val 421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69652-B86D-40EA-B268-6289296478F5}"/>
              </a:ext>
            </a:extLst>
          </p:cNvPr>
          <p:cNvSpPr/>
          <p:nvPr/>
        </p:nvSpPr>
        <p:spPr>
          <a:xfrm>
            <a:off x="5895057" y="2240693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E8DA6-FE4E-4A6D-A544-CCFE651F9523}"/>
              </a:ext>
            </a:extLst>
          </p:cNvPr>
          <p:cNvSpPr/>
          <p:nvPr/>
        </p:nvSpPr>
        <p:spPr>
          <a:xfrm>
            <a:off x="5247542" y="3815861"/>
            <a:ext cx="1696915" cy="1099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3F7EA-E7FC-4BD1-8599-1D135A02067B}"/>
              </a:ext>
            </a:extLst>
          </p:cNvPr>
          <p:cNvCxnSpPr/>
          <p:nvPr/>
        </p:nvCxnSpPr>
        <p:spPr>
          <a:xfrm>
            <a:off x="2130669" y="5644661"/>
            <a:ext cx="7930662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EE817-5373-43F7-B349-FD7DD5F3808F}"/>
              </a:ext>
            </a:extLst>
          </p:cNvPr>
          <p:cNvSpPr txBox="1"/>
          <p:nvPr/>
        </p:nvSpPr>
        <p:spPr>
          <a:xfrm>
            <a:off x="2093911" y="5823095"/>
            <a:ext cx="793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								   0                                                    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29A20-55FB-4220-9501-D11655BBE1E1}"/>
              </a:ext>
            </a:extLst>
          </p:cNvPr>
          <p:cNvSpPr txBox="1"/>
          <p:nvPr/>
        </p:nvSpPr>
        <p:spPr>
          <a:xfrm>
            <a:off x="4388703" y="6165635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of the line</a:t>
            </a:r>
          </a:p>
        </p:txBody>
      </p:sp>
    </p:spTree>
    <p:extLst>
      <p:ext uri="{BB962C8B-B14F-4D97-AF65-F5344CB8AC3E}">
        <p14:creationId xmlns:p14="http://schemas.microsoft.com/office/powerpoint/2010/main" val="317146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4FA1-857F-438C-BD50-789CA5C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Closed Loop System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69652-B86D-40EA-B268-6289296478F5}"/>
              </a:ext>
            </a:extLst>
          </p:cNvPr>
          <p:cNvSpPr/>
          <p:nvPr/>
        </p:nvSpPr>
        <p:spPr>
          <a:xfrm>
            <a:off x="5666460" y="2240693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F7C45-B3AD-4057-8618-B0F6C1C745AF}"/>
              </a:ext>
            </a:extLst>
          </p:cNvPr>
          <p:cNvGrpSpPr/>
          <p:nvPr/>
        </p:nvGrpSpPr>
        <p:grpSpPr>
          <a:xfrm>
            <a:off x="5247542" y="3613638"/>
            <a:ext cx="1696915" cy="1301261"/>
            <a:chOff x="5247542" y="3613638"/>
            <a:chExt cx="1696915" cy="1301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8152B50-0754-4EFF-800E-3CF27832E89A}"/>
                </a:ext>
              </a:extLst>
            </p:cNvPr>
            <p:cNvSpPr/>
            <p:nvPr/>
          </p:nvSpPr>
          <p:spPr>
            <a:xfrm>
              <a:off x="6402082" y="3613638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C1A6B31-1FC2-4A05-A7CF-5125653F5C23}"/>
                </a:ext>
              </a:extLst>
            </p:cNvPr>
            <p:cNvSpPr/>
            <p:nvPr/>
          </p:nvSpPr>
          <p:spPr>
            <a:xfrm>
              <a:off x="5564064" y="3613638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0E8DA6-FE4E-4A6D-A544-CCFE651F9523}"/>
                </a:ext>
              </a:extLst>
            </p:cNvPr>
            <p:cNvSpPr/>
            <p:nvPr/>
          </p:nvSpPr>
          <p:spPr>
            <a:xfrm>
              <a:off x="5247542" y="3815861"/>
              <a:ext cx="1696915" cy="1099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</a:t>
              </a:r>
              <a:endParaRPr lang="en-SG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3F7EA-E7FC-4BD1-8599-1D135A02067B}"/>
              </a:ext>
            </a:extLst>
          </p:cNvPr>
          <p:cNvCxnSpPr/>
          <p:nvPr/>
        </p:nvCxnSpPr>
        <p:spPr>
          <a:xfrm>
            <a:off x="2130669" y="5644661"/>
            <a:ext cx="7930662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EE817-5373-43F7-B349-FD7DD5F3808F}"/>
              </a:ext>
            </a:extLst>
          </p:cNvPr>
          <p:cNvSpPr txBox="1"/>
          <p:nvPr/>
        </p:nvSpPr>
        <p:spPr>
          <a:xfrm>
            <a:off x="2093911" y="5823095"/>
            <a:ext cx="793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								   0                                                    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29A20-55FB-4220-9501-D11655BBE1E1}"/>
              </a:ext>
            </a:extLst>
          </p:cNvPr>
          <p:cNvSpPr txBox="1"/>
          <p:nvPr/>
        </p:nvSpPr>
        <p:spPr>
          <a:xfrm>
            <a:off x="4388703" y="6165635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of the line</a:t>
            </a:r>
          </a:p>
        </p:txBody>
      </p:sp>
    </p:spTree>
    <p:extLst>
      <p:ext uri="{BB962C8B-B14F-4D97-AF65-F5344CB8AC3E}">
        <p14:creationId xmlns:p14="http://schemas.microsoft.com/office/powerpoint/2010/main" val="391972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4FA1-857F-438C-BD50-789CA5C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Closed Loop System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69652-B86D-40EA-B268-6289296478F5}"/>
              </a:ext>
            </a:extLst>
          </p:cNvPr>
          <p:cNvSpPr/>
          <p:nvPr/>
        </p:nvSpPr>
        <p:spPr>
          <a:xfrm>
            <a:off x="5437855" y="2240693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F7C45-B3AD-4057-8618-B0F6C1C745AF}"/>
              </a:ext>
            </a:extLst>
          </p:cNvPr>
          <p:cNvGrpSpPr/>
          <p:nvPr/>
        </p:nvGrpSpPr>
        <p:grpSpPr>
          <a:xfrm>
            <a:off x="5247542" y="3613638"/>
            <a:ext cx="1696915" cy="1301261"/>
            <a:chOff x="5247542" y="3613638"/>
            <a:chExt cx="1696915" cy="1301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8152B50-0754-4EFF-800E-3CF27832E89A}"/>
                </a:ext>
              </a:extLst>
            </p:cNvPr>
            <p:cNvSpPr/>
            <p:nvPr/>
          </p:nvSpPr>
          <p:spPr>
            <a:xfrm>
              <a:off x="6402082" y="3613638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C1A6B31-1FC2-4A05-A7CF-5125653F5C23}"/>
                </a:ext>
              </a:extLst>
            </p:cNvPr>
            <p:cNvSpPr/>
            <p:nvPr/>
          </p:nvSpPr>
          <p:spPr>
            <a:xfrm>
              <a:off x="5564064" y="3613638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0E8DA6-FE4E-4A6D-A544-CCFE651F9523}"/>
                </a:ext>
              </a:extLst>
            </p:cNvPr>
            <p:cNvSpPr/>
            <p:nvPr/>
          </p:nvSpPr>
          <p:spPr>
            <a:xfrm>
              <a:off x="5247542" y="3815861"/>
              <a:ext cx="1696915" cy="1099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</a:t>
              </a:r>
              <a:endParaRPr lang="en-SG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3F7EA-E7FC-4BD1-8599-1D135A02067B}"/>
              </a:ext>
            </a:extLst>
          </p:cNvPr>
          <p:cNvCxnSpPr/>
          <p:nvPr/>
        </p:nvCxnSpPr>
        <p:spPr>
          <a:xfrm>
            <a:off x="2130669" y="5644661"/>
            <a:ext cx="7930662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EE817-5373-43F7-B349-FD7DD5F3808F}"/>
              </a:ext>
            </a:extLst>
          </p:cNvPr>
          <p:cNvSpPr txBox="1"/>
          <p:nvPr/>
        </p:nvSpPr>
        <p:spPr>
          <a:xfrm>
            <a:off x="2093911" y="5823095"/>
            <a:ext cx="793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								   0                                                    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29A20-55FB-4220-9501-D11655BBE1E1}"/>
              </a:ext>
            </a:extLst>
          </p:cNvPr>
          <p:cNvSpPr txBox="1"/>
          <p:nvPr/>
        </p:nvSpPr>
        <p:spPr>
          <a:xfrm>
            <a:off x="4388703" y="6165635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of the line</a:t>
            </a:r>
          </a:p>
        </p:txBody>
      </p:sp>
    </p:spTree>
    <p:extLst>
      <p:ext uri="{BB962C8B-B14F-4D97-AF65-F5344CB8AC3E}">
        <p14:creationId xmlns:p14="http://schemas.microsoft.com/office/powerpoint/2010/main" val="35150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2C7-7B95-433B-A2CA-13C8F0D5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CloseD</a:t>
            </a:r>
            <a:r>
              <a:rPr lang="en-US" dirty="0"/>
              <a:t> Loop System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B9C7-E171-46F3-99C2-A1088D18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r>
              <a:rPr lang="en-US" dirty="0"/>
              <a:t>The greater the error, the greater the response.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335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9087-6FF4-4170-88EB-EE2AC03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PID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3D204-0269-47FF-A37A-F14A613B2C0C}"/>
              </a:ext>
            </a:extLst>
          </p:cNvPr>
          <p:cNvSpPr/>
          <p:nvPr/>
        </p:nvSpPr>
        <p:spPr>
          <a:xfrm>
            <a:off x="2249058" y="2097088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E59D33-1A12-4DAF-BF7F-C9109CC5F9A0}"/>
              </a:ext>
            </a:extLst>
          </p:cNvPr>
          <p:cNvGrpSpPr/>
          <p:nvPr/>
        </p:nvGrpSpPr>
        <p:grpSpPr>
          <a:xfrm>
            <a:off x="2000252" y="3472260"/>
            <a:ext cx="1696915" cy="1301261"/>
            <a:chOff x="2000252" y="3472260"/>
            <a:chExt cx="1696915" cy="1301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A6519D-5A21-4525-98C8-08071C57BD44}"/>
                </a:ext>
              </a:extLst>
            </p:cNvPr>
            <p:cNvSpPr/>
            <p:nvPr/>
          </p:nvSpPr>
          <p:spPr>
            <a:xfrm>
              <a:off x="3154792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6E5444-A73A-4C5A-8A53-C034D802D7F2}"/>
                </a:ext>
              </a:extLst>
            </p:cNvPr>
            <p:cNvSpPr/>
            <p:nvPr/>
          </p:nvSpPr>
          <p:spPr>
            <a:xfrm>
              <a:off x="2316774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1313E3-5AB4-42E7-AD4B-237AFA89DA6D}"/>
                </a:ext>
              </a:extLst>
            </p:cNvPr>
            <p:cNvSpPr/>
            <p:nvPr/>
          </p:nvSpPr>
          <p:spPr>
            <a:xfrm>
              <a:off x="2000252" y="3674483"/>
              <a:ext cx="1696915" cy="1099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</a:t>
              </a:r>
              <a:endParaRPr lang="en-SG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72A1B-941F-42C9-A933-DEFB8FA6EBE3}"/>
              </a:ext>
            </a:extLst>
          </p:cNvPr>
          <p:cNvCxnSpPr>
            <a:cxnSpLocks/>
          </p:cNvCxnSpPr>
          <p:nvPr/>
        </p:nvCxnSpPr>
        <p:spPr>
          <a:xfrm>
            <a:off x="2192218" y="5503283"/>
            <a:ext cx="1312985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89A7EF-07BF-4788-8986-A8135A53D3C3}"/>
              </a:ext>
            </a:extLst>
          </p:cNvPr>
          <p:cNvSpPr txBox="1"/>
          <p:nvPr/>
        </p:nvSpPr>
        <p:spPr>
          <a:xfrm>
            <a:off x="2137875" y="5688609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-1     0     1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AF964-1E6E-40AB-ADBB-726679910406}"/>
              </a:ext>
            </a:extLst>
          </p:cNvPr>
          <p:cNvSpPr txBox="1"/>
          <p:nvPr/>
        </p:nvSpPr>
        <p:spPr>
          <a:xfrm>
            <a:off x="4388704" y="6057941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of the 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9C1B4-6BD3-41DD-9CAE-C8C6F5AA86E8}"/>
              </a:ext>
            </a:extLst>
          </p:cNvPr>
          <p:cNvSpPr/>
          <p:nvPr/>
        </p:nvSpPr>
        <p:spPr>
          <a:xfrm>
            <a:off x="5887794" y="2097088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554DB1-204D-4EA3-9161-79F3002648EA}"/>
              </a:ext>
            </a:extLst>
          </p:cNvPr>
          <p:cNvGrpSpPr/>
          <p:nvPr/>
        </p:nvGrpSpPr>
        <p:grpSpPr>
          <a:xfrm>
            <a:off x="5238691" y="3472260"/>
            <a:ext cx="1696915" cy="1301261"/>
            <a:chOff x="2000252" y="3472260"/>
            <a:chExt cx="1696915" cy="130126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E9B06DB-6F04-4FFB-A642-8B5D9A6C55B2}"/>
                </a:ext>
              </a:extLst>
            </p:cNvPr>
            <p:cNvSpPr/>
            <p:nvPr/>
          </p:nvSpPr>
          <p:spPr>
            <a:xfrm>
              <a:off x="3154792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2D6829-1409-44FD-9011-D8AD6C3712E5}"/>
                </a:ext>
              </a:extLst>
            </p:cNvPr>
            <p:cNvSpPr/>
            <p:nvPr/>
          </p:nvSpPr>
          <p:spPr>
            <a:xfrm>
              <a:off x="2316774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862FEE-9FBD-437E-8CB9-D2EAE0F1FB33}"/>
                </a:ext>
              </a:extLst>
            </p:cNvPr>
            <p:cNvSpPr/>
            <p:nvPr/>
          </p:nvSpPr>
          <p:spPr>
            <a:xfrm>
              <a:off x="2000252" y="3674483"/>
              <a:ext cx="1696915" cy="1099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</a:t>
              </a:r>
              <a:endParaRPr lang="en-SG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7BEA8-B0BE-421C-8113-CBE451219597}"/>
              </a:ext>
            </a:extLst>
          </p:cNvPr>
          <p:cNvCxnSpPr>
            <a:cxnSpLocks/>
          </p:cNvCxnSpPr>
          <p:nvPr/>
        </p:nvCxnSpPr>
        <p:spPr>
          <a:xfrm>
            <a:off x="5430656" y="5503283"/>
            <a:ext cx="1312985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367078-CBE4-46CA-ACC0-EFD7BE8C5B0A}"/>
              </a:ext>
            </a:extLst>
          </p:cNvPr>
          <p:cNvSpPr txBox="1"/>
          <p:nvPr/>
        </p:nvSpPr>
        <p:spPr>
          <a:xfrm>
            <a:off x="5430656" y="5688609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-1     0     1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19E1C-B286-47B8-889E-6451CD8153FC}"/>
              </a:ext>
            </a:extLst>
          </p:cNvPr>
          <p:cNvSpPr/>
          <p:nvPr/>
        </p:nvSpPr>
        <p:spPr>
          <a:xfrm>
            <a:off x="9776924" y="2097088"/>
            <a:ext cx="39870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17ED4-3CC0-4CDD-9035-3533E57628D2}"/>
              </a:ext>
            </a:extLst>
          </p:cNvPr>
          <p:cNvGrpSpPr/>
          <p:nvPr/>
        </p:nvGrpSpPr>
        <p:grpSpPr>
          <a:xfrm>
            <a:off x="8727835" y="3472260"/>
            <a:ext cx="1696915" cy="1301261"/>
            <a:chOff x="2000252" y="3472260"/>
            <a:chExt cx="1696915" cy="13012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412435-A164-4758-AD0D-196B5182DFF1}"/>
                </a:ext>
              </a:extLst>
            </p:cNvPr>
            <p:cNvSpPr/>
            <p:nvPr/>
          </p:nvSpPr>
          <p:spPr>
            <a:xfrm>
              <a:off x="3154792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C5C8B22-DC50-475B-A122-5A3B4BF3ADC7}"/>
                </a:ext>
              </a:extLst>
            </p:cNvPr>
            <p:cNvSpPr/>
            <p:nvPr/>
          </p:nvSpPr>
          <p:spPr>
            <a:xfrm>
              <a:off x="2316774" y="3472260"/>
              <a:ext cx="222677" cy="342542"/>
            </a:xfrm>
            <a:prstGeom prst="roundRect">
              <a:avLst>
                <a:gd name="adj" fmla="val 4214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0D1DF1F-33CA-403C-8D7F-10C1CB791BB1}"/>
                </a:ext>
              </a:extLst>
            </p:cNvPr>
            <p:cNvSpPr/>
            <p:nvPr/>
          </p:nvSpPr>
          <p:spPr>
            <a:xfrm>
              <a:off x="2000252" y="3674483"/>
              <a:ext cx="1696915" cy="1099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</a:t>
              </a:r>
              <a:endParaRPr lang="en-SG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926375-313E-49E8-8881-6D712BDC0F61}"/>
              </a:ext>
            </a:extLst>
          </p:cNvPr>
          <p:cNvCxnSpPr>
            <a:cxnSpLocks/>
          </p:cNvCxnSpPr>
          <p:nvPr/>
        </p:nvCxnSpPr>
        <p:spPr>
          <a:xfrm>
            <a:off x="8919801" y="5503283"/>
            <a:ext cx="1312985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7F40A5-4136-4B0A-920B-197A4157545C}"/>
              </a:ext>
            </a:extLst>
          </p:cNvPr>
          <p:cNvSpPr txBox="1"/>
          <p:nvPr/>
        </p:nvSpPr>
        <p:spPr>
          <a:xfrm>
            <a:off x="8865458" y="5688609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-1     0     1</a:t>
            </a:r>
          </a:p>
        </p:txBody>
      </p:sp>
    </p:spTree>
    <p:extLst>
      <p:ext uri="{BB962C8B-B14F-4D97-AF65-F5344CB8AC3E}">
        <p14:creationId xmlns:p14="http://schemas.microsoft.com/office/powerpoint/2010/main" val="403412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1761</TotalTime>
  <Words>489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Line Following with PID</vt:lpstr>
      <vt:lpstr>Objective: Follow A Line</vt:lpstr>
      <vt:lpstr>Objective: Follow A Line</vt:lpstr>
      <vt:lpstr>Open Loop System</vt:lpstr>
      <vt:lpstr>Closed Loop System</vt:lpstr>
      <vt:lpstr>Closed Loop System</vt:lpstr>
      <vt:lpstr>Closed Loop System</vt:lpstr>
      <vt:lpstr>CloseD Loop System</vt:lpstr>
      <vt:lpstr>Implementing PID</vt:lpstr>
      <vt:lpstr>Implementing PID: Hacking the IR Sensor</vt:lpstr>
      <vt:lpstr>Implementing PID</vt:lpstr>
      <vt:lpstr>Implementing PID: P controller</vt:lpstr>
      <vt:lpstr>P Controller: Pseudo Code</vt:lpstr>
      <vt:lpstr>Implementing PID: I controller</vt:lpstr>
      <vt:lpstr>Implementing PID: D Controller</vt:lpstr>
      <vt:lpstr>I,D Controller: 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with PID</dc:title>
  <dc:creator>Abhimanyu Arora</dc:creator>
  <cp:lastModifiedBy>Abhimanyu Arora</cp:lastModifiedBy>
  <cp:revision>18</cp:revision>
  <dcterms:created xsi:type="dcterms:W3CDTF">2018-07-23T11:26:19Z</dcterms:created>
  <dcterms:modified xsi:type="dcterms:W3CDTF">2018-07-30T12:28:24Z</dcterms:modified>
</cp:coreProperties>
</file>