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83" r:id="rId15"/>
    <p:sldId id="268" r:id="rId16"/>
    <p:sldId id="269" r:id="rId17"/>
    <p:sldId id="270" r:id="rId18"/>
    <p:sldId id="274" r:id="rId19"/>
    <p:sldId id="275" r:id="rId20"/>
    <p:sldId id="278" r:id="rId21"/>
    <p:sldId id="276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prat.org/Terminu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blogs/blog.aspx?uk=The-10-Most-Important-Linux-Comman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inout.xyz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nout.xyz/" TargetMode="Externa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nout.xyz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Rlfi8hHzO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08C-B4A5-4F3F-BFDE-67417AC3B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RPi (Part 1)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90C8-5E9B-49CF-9559-7BC50DF37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SUTD IEEE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629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12CF-81FA-4740-8F45-758A0EC7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SSH (Secure 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5340-3D10-4C53-AC7E-31F38DD4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is a protocol that allows a computer to remotely log in to another through the Terminal, allowing you to use that computer.</a:t>
            </a:r>
          </a:p>
          <a:p>
            <a:pPr lvl="1"/>
            <a:r>
              <a:rPr lang="en-SG" dirty="0"/>
              <a:t>In this case the </a:t>
            </a:r>
            <a:r>
              <a:rPr lang="en-SG" dirty="0" err="1"/>
              <a:t>RPi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992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88ED-634E-46CD-885D-1BE6B18C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SSH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9541-EF8D-4505-8278-D09DB5A2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  <a:endParaRPr lang="en-SG" dirty="0"/>
          </a:p>
          <a:p>
            <a:pPr lvl="1"/>
            <a:r>
              <a:rPr lang="en-SG" dirty="0"/>
              <a:t>Open ‘Applications Menu’ (Top Left) &gt;&gt; ‘Preferences’ &gt;&gt; ‘Raspberry Pi Configuration’</a:t>
            </a:r>
          </a:p>
          <a:p>
            <a:pPr lvl="1"/>
            <a:r>
              <a:rPr lang="en-SG" dirty="0"/>
              <a:t>Select the ‘Interfaces’ tab; enable SSH</a:t>
            </a:r>
          </a:p>
          <a:p>
            <a:r>
              <a:rPr lang="en-US" dirty="0"/>
              <a:t>C</a:t>
            </a:r>
            <a:r>
              <a:rPr lang="en-SG" dirty="0" err="1"/>
              <a:t>ommand</a:t>
            </a:r>
            <a:r>
              <a:rPr lang="en-SG" dirty="0"/>
              <a:t> Line</a:t>
            </a:r>
          </a:p>
          <a:p>
            <a:pPr lvl="1"/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-config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Navigate to interfaces; enable SSH</a:t>
            </a:r>
            <a:endParaRPr lang="en-SG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A3B9-004F-4520-920A-4A2BD24D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VNC (Virtual Network Computing)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CEFA-E27B-4C0E-8F32-9A4BD6F6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RealVNC</a:t>
            </a:r>
            <a:r>
              <a:rPr lang="en-US" dirty="0"/>
              <a:t> – Free!</a:t>
            </a:r>
          </a:p>
          <a:p>
            <a:r>
              <a:rPr lang="en-US" dirty="0"/>
              <a:t>GUI</a:t>
            </a:r>
            <a:endParaRPr lang="en-SG" dirty="0"/>
          </a:p>
          <a:p>
            <a:pPr lvl="1"/>
            <a:r>
              <a:rPr lang="en-SG" dirty="0"/>
              <a:t>Open ‘Applications Menu’ (Top Left) &gt;&gt; ‘Preferences’ &gt;&gt; ‘Raspberry Pi Configuration’</a:t>
            </a:r>
          </a:p>
          <a:p>
            <a:pPr lvl="1"/>
            <a:r>
              <a:rPr lang="en-SG" dirty="0"/>
              <a:t>Select the ‘Interfaces’ tab; enable VNC</a:t>
            </a:r>
          </a:p>
          <a:p>
            <a:r>
              <a:rPr lang="en-US" sz="2000" dirty="0"/>
              <a:t>C</a:t>
            </a:r>
            <a:r>
              <a:rPr lang="en-SG" dirty="0" err="1"/>
              <a:t>ommand</a:t>
            </a:r>
            <a:r>
              <a:rPr lang="en-SG" sz="2000" dirty="0"/>
              <a:t> Line</a:t>
            </a:r>
          </a:p>
          <a:p>
            <a:pPr lvl="1"/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-config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Navigate to interfaces; enable VNC</a:t>
            </a:r>
            <a:endParaRPr lang="en-SG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1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D1E7-11D1-4C21-9B02-F76EB03A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RPi through the Terminal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5EC0-7EA8-4AA9-93B8-AB21E216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www.mprat.org/Terminus/</a:t>
            </a:r>
            <a:endParaRPr lang="en-US" dirty="0"/>
          </a:p>
          <a:p>
            <a:r>
              <a:rPr lang="en-US" dirty="0"/>
              <a:t>Learn Linux commands to navigate and</a:t>
            </a:r>
            <a:br>
              <a:rPr lang="en-US" dirty="0"/>
            </a:br>
            <a:r>
              <a:rPr lang="en-US" dirty="0"/>
              <a:t>control the file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3A674-E96B-41AB-9DD3-55853CEC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37" y="2249487"/>
            <a:ext cx="5314763" cy="28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1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3175-78EF-4528-81A3-559F92CE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 &amp;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D44D-D34A-43CF-A524-2C50D196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rm</a:t>
            </a:r>
            <a:endParaRPr lang="en-US" dirty="0"/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 err="1"/>
              <a:t>rmdir</a:t>
            </a:r>
            <a:endParaRPr lang="en-US" dirty="0"/>
          </a:p>
          <a:p>
            <a:r>
              <a:rPr lang="en-US" dirty="0" err="1"/>
              <a:t>nano</a:t>
            </a:r>
            <a:r>
              <a:rPr lang="en-US" dirty="0"/>
              <a:t>/ vi</a:t>
            </a:r>
          </a:p>
          <a:p>
            <a:r>
              <a:rPr lang="en-US" dirty="0"/>
              <a:t>mv</a:t>
            </a:r>
          </a:p>
          <a:p>
            <a:r>
              <a:rPr lang="en-US" dirty="0" err="1"/>
              <a:t>cp</a:t>
            </a:r>
            <a:endParaRPr lang="en-US" dirty="0"/>
          </a:p>
          <a:p>
            <a:r>
              <a:rPr lang="en-US" dirty="0"/>
              <a:t>find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ifconfig</a:t>
            </a: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39042526-5F29-4829-A260-1674BAB4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371511"/>
            <a:ext cx="4705350" cy="32976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9D71C5-2B08-4E57-A39A-9BAE16888880}"/>
              </a:ext>
            </a:extLst>
          </p:cNvPr>
          <p:cNvSpPr/>
          <p:nvPr/>
        </p:nvSpPr>
        <p:spPr>
          <a:xfrm>
            <a:off x="1141411" y="5742458"/>
            <a:ext cx="8189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http://www.informit.com/blogs/blog.aspx?uk=The-10-Most-Important-Linux-Commands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845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D6D2-DF66-4A93-89EC-157FEB12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the Electronics Stuff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A919-531A-4C01-A5CA-EF03FA41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the </a:t>
            </a:r>
            <a:r>
              <a:rPr lang="en-US" dirty="0" err="1"/>
              <a:t>RPi’s</a:t>
            </a:r>
            <a:r>
              <a:rPr lang="en-US" dirty="0"/>
              <a:t> GP I/O Pins</a:t>
            </a:r>
          </a:p>
          <a:p>
            <a:pPr lvl="1"/>
            <a:r>
              <a:rPr lang="en-US" dirty="0"/>
              <a:t>General Purpose Input/ Output</a:t>
            </a:r>
          </a:p>
          <a:p>
            <a:pPr lvl="1"/>
            <a:r>
              <a:rPr lang="en-US" dirty="0">
                <a:hlinkClick r:id="rId2"/>
              </a:rPr>
              <a:t>https://pinout.xyz/#</a:t>
            </a:r>
            <a:endParaRPr lang="en-US" dirty="0"/>
          </a:p>
          <a:p>
            <a:r>
              <a:rPr lang="en-US" dirty="0"/>
              <a:t>Use it like an Arduino</a:t>
            </a:r>
          </a:p>
          <a:p>
            <a:r>
              <a:rPr lang="en-US" dirty="0"/>
              <a:t>Can be done using </a:t>
            </a:r>
            <a:r>
              <a:rPr lang="en-US" u="sng" dirty="0"/>
              <a:t>Python</a:t>
            </a:r>
            <a:r>
              <a:rPr lang="en-US" dirty="0"/>
              <a:t>, C, C++, NodeJS, Bash, etc.</a:t>
            </a:r>
          </a:p>
          <a:p>
            <a:endParaRPr lang="en-SG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707E71-EB84-4DD1-8568-B7B6CF3B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20000" y="2286000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2264-7DE6-4ECF-B44B-22293C50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 I/O with Python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127F-70DD-498A-88FD-6320C358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RPI.GPIO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In Python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RPi.GPIO as GPIO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8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CC1D-CB3D-4817-840D-CC5100F1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 I/O with Python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DA18-1517-42C3-BF9D-104CC8EB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GPIO.setmode</a:t>
            </a:r>
            <a:r>
              <a:rPr lang="en-US" dirty="0"/>
              <a:t>(MODE) =&gt; MODE is GPIO.BOARD or GPIO.BCM</a:t>
            </a:r>
          </a:p>
          <a:p>
            <a:r>
              <a:rPr lang="en-US" dirty="0" err="1"/>
              <a:t>GPIO.setup</a:t>
            </a:r>
            <a:r>
              <a:rPr lang="en-US" dirty="0"/>
              <a:t>(channel, GPIO.HIGH) =&gt; channel can be a list of channels</a:t>
            </a:r>
          </a:p>
          <a:p>
            <a:r>
              <a:rPr lang="en-US" dirty="0" err="1"/>
              <a:t>GPIO.setup</a:t>
            </a:r>
            <a:r>
              <a:rPr lang="en-US" dirty="0"/>
              <a:t>(channel, GPIO.HIGH, initial=GPIO.HIGH)</a:t>
            </a:r>
          </a:p>
          <a:p>
            <a:r>
              <a:rPr lang="en-US" dirty="0" err="1"/>
              <a:t>GPIO.input</a:t>
            </a:r>
            <a:r>
              <a:rPr lang="en-US" dirty="0"/>
              <a:t>(channel)</a:t>
            </a:r>
          </a:p>
          <a:p>
            <a:r>
              <a:rPr lang="en-US" dirty="0" err="1"/>
              <a:t>GPIO.output</a:t>
            </a:r>
            <a:r>
              <a:rPr lang="en-US" dirty="0"/>
              <a:t>(channel) =&gt; channel can be a list of channels</a:t>
            </a:r>
          </a:p>
          <a:p>
            <a:r>
              <a:rPr lang="en-US" dirty="0"/>
              <a:t>GPIO.PWM(</a:t>
            </a:r>
            <a:r>
              <a:rPr lang="en-US" dirty="0" err="1"/>
              <a:t>channel,frequency</a:t>
            </a:r>
            <a:r>
              <a:rPr lang="en-US" dirty="0"/>
              <a:t>)</a:t>
            </a:r>
          </a:p>
          <a:p>
            <a:r>
              <a:rPr lang="en-US" dirty="0" err="1"/>
              <a:t>GPIO.cleanup</a:t>
            </a:r>
            <a:r>
              <a:rPr lang="en-US" dirty="0"/>
              <a:t>()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65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54E5F67-C210-4039-B6A0-2C539C606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7241"/>
            <a:ext cx="5456279" cy="40785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763B01-1E39-49AC-86AA-8477C9A0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 dirty="0"/>
              <a:t>Activity #1: Blinking LED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86772-415F-43C5-A783-C1E2A519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+</a:t>
            </a:r>
            <a:r>
              <a:rPr lang="en-SG" sz="2000" dirty="0" err="1"/>
              <a:t>ve</a:t>
            </a:r>
            <a:r>
              <a:rPr lang="en-SG" sz="2000" dirty="0"/>
              <a:t> lead of LED (Longer leg) to BCM26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5"/>
              </a:rPr>
              <a:t>https://pinout.xyz/#</a:t>
            </a:r>
            <a:r>
              <a:rPr lang="en-SG" sz="1600" dirty="0"/>
              <a:t> !</a:t>
            </a:r>
          </a:p>
          <a:p>
            <a:r>
              <a:rPr lang="en-SG" sz="2000" dirty="0"/>
              <a:t>Connect a resistor from the –</a:t>
            </a:r>
            <a:r>
              <a:rPr lang="en-SG" sz="2000" dirty="0" err="1"/>
              <a:t>ve</a:t>
            </a:r>
            <a:r>
              <a:rPr lang="en-SG" sz="2000" dirty="0"/>
              <a:t> lead of the LED to an empty space</a:t>
            </a:r>
          </a:p>
          <a:p>
            <a:r>
              <a:rPr lang="en-SG" sz="2000" dirty="0"/>
              <a:t>Connect the resistor to a GND pin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5"/>
              </a:rPr>
              <a:t>https://pinout.xyz/#</a:t>
            </a:r>
            <a:r>
              <a:rPr lang="en-SG" sz="1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2890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#1: 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import </a:t>
            </a:r>
            <a:r>
              <a:rPr lang="en-SG" dirty="0" err="1"/>
              <a:t>RPi.GPIO</a:t>
            </a:r>
            <a:r>
              <a:rPr lang="en-SG" dirty="0"/>
              <a:t> as GPIO</a:t>
            </a:r>
          </a:p>
          <a:p>
            <a:r>
              <a:rPr lang="en-SG" dirty="0"/>
              <a:t>from time import sleep</a:t>
            </a:r>
          </a:p>
          <a:p>
            <a:r>
              <a:rPr lang="en-SG" dirty="0"/>
              <a:t>import sys</a:t>
            </a:r>
          </a:p>
          <a:p>
            <a:r>
              <a:rPr lang="en-SG" dirty="0" err="1"/>
              <a:t>GPIO.setmode</a:t>
            </a:r>
            <a:r>
              <a:rPr lang="en-SG" dirty="0"/>
              <a:t>(GPIO.BCM)</a:t>
            </a:r>
          </a:p>
          <a:p>
            <a:r>
              <a:rPr lang="en-SG" dirty="0" err="1"/>
              <a:t>GPIO.setup</a:t>
            </a:r>
            <a:r>
              <a:rPr lang="en-SG" dirty="0"/>
              <a:t>(26,GPIO.OUT)</a:t>
            </a:r>
          </a:p>
          <a:p>
            <a:r>
              <a:rPr lang="en-SG" dirty="0" err="1"/>
              <a:t>GPIO.output</a:t>
            </a:r>
            <a:r>
              <a:rPr lang="en-SG" dirty="0"/>
              <a:t>(26,GPIO.HIGH)</a:t>
            </a:r>
          </a:p>
          <a:p>
            <a:r>
              <a:rPr lang="en-SG" dirty="0"/>
              <a:t>sleep(1) // Sleep for 1s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039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6EF-2473-4190-8B30-9884B6F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848A-D8DE-4144-AF11-1901A264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Setting up your RPi</a:t>
            </a:r>
          </a:p>
          <a:p>
            <a:pPr lvl="1"/>
            <a:r>
              <a:rPr lang="en-US" dirty="0"/>
              <a:t>Install Raspbian</a:t>
            </a:r>
          </a:p>
          <a:p>
            <a:pPr lvl="1"/>
            <a:r>
              <a:rPr lang="en-US" dirty="0"/>
              <a:t>Configure Wi-Fi</a:t>
            </a:r>
          </a:p>
          <a:p>
            <a:pPr lvl="1"/>
            <a:r>
              <a:rPr lang="en-US" dirty="0"/>
              <a:t>Set static IP</a:t>
            </a:r>
          </a:p>
          <a:p>
            <a:pPr lvl="1"/>
            <a:r>
              <a:rPr lang="en-US" dirty="0"/>
              <a:t>Setup SSH</a:t>
            </a:r>
          </a:p>
          <a:p>
            <a:pPr lvl="1"/>
            <a:r>
              <a:rPr lang="en-US" dirty="0"/>
              <a:t>Setup VNC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Using the RPi through the Terminal</a:t>
            </a:r>
          </a:p>
          <a:p>
            <a:r>
              <a:rPr lang="en-US" dirty="0"/>
              <a:t>Using the RPi like an Arduino</a:t>
            </a:r>
          </a:p>
          <a:p>
            <a:pPr lvl="1"/>
            <a:r>
              <a:rPr lang="en-US" dirty="0"/>
              <a:t>GP I/O Pins with Python</a:t>
            </a:r>
          </a:p>
        </p:txBody>
      </p:sp>
    </p:spTree>
    <p:extLst>
      <p:ext uri="{BB962C8B-B14F-4D97-AF65-F5344CB8AC3E}">
        <p14:creationId xmlns:p14="http://schemas.microsoft.com/office/powerpoint/2010/main" val="341461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#1: 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while True: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	# Do Something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GPIO.cleanup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</p:txBody>
      </p:sp>
    </p:spTree>
    <p:extLst>
      <p:ext uri="{BB962C8B-B14F-4D97-AF65-F5344CB8AC3E}">
        <p14:creationId xmlns:p14="http://schemas.microsoft.com/office/powerpoint/2010/main" val="276377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54E5F67-C210-4039-B6A0-2C539C60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7241"/>
            <a:ext cx="5456279" cy="40785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63B01-1E39-49AC-86AA-8477C9A0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 dirty="0"/>
              <a:t>Activity #2: Fading LED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86772-415F-43C5-A783-C1E2A519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+</a:t>
            </a:r>
            <a:r>
              <a:rPr lang="en-SG" sz="2000" dirty="0" err="1"/>
              <a:t>ve</a:t>
            </a:r>
            <a:r>
              <a:rPr lang="en-SG" sz="2000" dirty="0"/>
              <a:t> lead of LED (Longer leg) to BCM26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  <a:p>
            <a:r>
              <a:rPr lang="en-SG" sz="2000" dirty="0"/>
              <a:t>Connect a resistor from the –</a:t>
            </a:r>
            <a:r>
              <a:rPr lang="en-SG" sz="2000" dirty="0" err="1"/>
              <a:t>ve</a:t>
            </a:r>
            <a:r>
              <a:rPr lang="en-SG" sz="2000" dirty="0"/>
              <a:t> lead of the LED to an empty space</a:t>
            </a:r>
          </a:p>
          <a:p>
            <a:r>
              <a:rPr lang="en-SG" sz="2000" dirty="0"/>
              <a:t>Connect the resistor to a GND pin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1036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#2: Fading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pwm</a:t>
            </a:r>
            <a:r>
              <a:rPr lang="en-SG" dirty="0"/>
              <a:t> = GPIO.PWM(26,1000)</a:t>
            </a:r>
          </a:p>
          <a:p>
            <a:r>
              <a:rPr lang="en-SG" dirty="0" err="1"/>
              <a:t>pwm.start</a:t>
            </a:r>
            <a:r>
              <a:rPr lang="en-SG" dirty="0"/>
              <a:t>(0)</a:t>
            </a:r>
          </a:p>
          <a:p>
            <a:r>
              <a:rPr lang="en-SG" dirty="0" err="1"/>
              <a:t>pwm.ChangeDutyCycle</a:t>
            </a:r>
            <a:r>
              <a:rPr lang="en-SG" dirty="0"/>
              <a:t>(x)</a:t>
            </a:r>
          </a:p>
          <a:p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range(100):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6949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603CE9-CAD2-48F2-B1C2-5970179F2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2217"/>
            <a:ext cx="5456279" cy="42286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5D5AB-95D9-4612-9FED-34017075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/>
              <a:t>Activity #3: Push Button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FD35F-534F-4416-BD98-F48719E3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one end of the button to BCM26</a:t>
            </a:r>
          </a:p>
          <a:p>
            <a:r>
              <a:rPr lang="en-SG" sz="2000" dirty="0"/>
              <a:t>Connect the other end on the same side to GND</a:t>
            </a:r>
          </a:p>
        </p:txBody>
      </p:sp>
    </p:spTree>
    <p:extLst>
      <p:ext uri="{BB962C8B-B14F-4D97-AF65-F5344CB8AC3E}">
        <p14:creationId xmlns:p14="http://schemas.microsoft.com/office/powerpoint/2010/main" val="61085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#3: Push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GPIO.input</a:t>
            </a:r>
            <a:r>
              <a:rPr lang="en-SG" dirty="0"/>
              <a:t>(26)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677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20C5-7E4D-4F0C-9153-071107D1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9AF-077A-4AB4-B4B4-B83E77C3C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a push button to toggle an LED on and off!</a:t>
            </a:r>
          </a:p>
          <a:p>
            <a:r>
              <a:rPr lang="en-SG" dirty="0"/>
              <a:t>TRY!</a:t>
            </a:r>
          </a:p>
        </p:txBody>
      </p:sp>
    </p:spTree>
    <p:extLst>
      <p:ext uri="{BB962C8B-B14F-4D97-AF65-F5344CB8AC3E}">
        <p14:creationId xmlns:p14="http://schemas.microsoft.com/office/powerpoint/2010/main" val="1412277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D2A8-DEC3-46CB-9878-4D01A4AE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8D2E-5B3E-4B44-B801-2017FCC7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0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2B89-8E6D-4A8C-A4F9-CACC77C8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RPi?!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86479-6A4A-4079-A024-36E4775F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Board Computer</a:t>
            </a:r>
          </a:p>
          <a:p>
            <a:r>
              <a:rPr lang="en-US" dirty="0"/>
              <a:t>Runs Linux (Most of the time)</a:t>
            </a:r>
          </a:p>
          <a:p>
            <a:r>
              <a:rPr lang="en-US" dirty="0"/>
              <a:t>Small</a:t>
            </a:r>
          </a:p>
          <a:p>
            <a:pPr lvl="1"/>
            <a:r>
              <a:rPr lang="en-US" dirty="0"/>
              <a:t>System on a Chip (SOC)</a:t>
            </a:r>
          </a:p>
          <a:p>
            <a:pPr lvl="1"/>
            <a:r>
              <a:rPr lang="en-US" dirty="0"/>
              <a:t>All/ most important components are on a single chip (CPU, memory, </a:t>
            </a:r>
            <a:r>
              <a:rPr lang="en-US" strike="sngStrike" dirty="0"/>
              <a:t>storage</a:t>
            </a:r>
            <a:r>
              <a:rPr lang="en-US" dirty="0"/>
              <a:t>, IO)</a:t>
            </a:r>
          </a:p>
          <a:p>
            <a:r>
              <a:rPr lang="en-US" dirty="0"/>
              <a:t>Access to GP I/O Pins (Input and Output)</a:t>
            </a:r>
          </a:p>
          <a:p>
            <a:pPr lvl="1"/>
            <a:r>
              <a:rPr lang="en-US" dirty="0"/>
              <a:t>Like an Arduino</a:t>
            </a:r>
            <a:endParaRPr lang="en-SG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ABEA031-107A-4B61-A8BC-1128550D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50" y="518236"/>
            <a:ext cx="3181050" cy="2166883"/>
          </a:xfrm>
          <a:prstGeom prst="rect">
            <a:avLst/>
          </a:prstGeom>
        </p:spPr>
      </p:pic>
      <p:pic>
        <p:nvPicPr>
          <p:cNvPr id="11" name="Picture 10" descr="A circuit board&#10;&#10;Description generated with very high confidence">
            <a:extLst>
              <a:ext uri="{FF2B5EF4-FFF2-40B4-BE49-F238E27FC236}">
                <a16:creationId xmlns:a16="http://schemas.microsoft.com/office/drawing/2014/main" id="{C87FC942-6C71-4E0E-9DB9-C704F95C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863" y="3039862"/>
            <a:ext cx="1532138" cy="15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DE5B-75BA-4E3A-8553-E64AB715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RPi’s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68FB-097F-41F1-A777-6327ABD0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Web Servers</a:t>
            </a:r>
          </a:p>
          <a:p>
            <a:r>
              <a:rPr lang="en-US" dirty="0"/>
              <a:t>Cloud Servers</a:t>
            </a:r>
          </a:p>
          <a:p>
            <a:r>
              <a:rPr lang="en-US" dirty="0"/>
              <a:t>Home Automation</a:t>
            </a:r>
          </a:p>
          <a:p>
            <a:r>
              <a:rPr lang="en-US" dirty="0"/>
              <a:t>Home Security</a:t>
            </a:r>
          </a:p>
          <a:p>
            <a:r>
              <a:rPr lang="en-US" dirty="0"/>
              <a:t>Arcade Games</a:t>
            </a:r>
          </a:p>
          <a:p>
            <a:r>
              <a:rPr lang="en-US" dirty="0"/>
              <a:t>Supercomputing (Clusters)</a:t>
            </a:r>
          </a:p>
          <a:p>
            <a:r>
              <a:rPr lang="en-US" dirty="0"/>
              <a:t>Cryptocurrency mining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…</a:t>
            </a:r>
          </a:p>
          <a:p>
            <a:endParaRPr lang="en-SG" dirty="0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514708E9-3FE9-40F9-94EB-18B17F0F17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4411" y="2076451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8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D580-AFBA-4F4B-B4D5-840BD1B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Raspbian on the RPi’s SD Card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5235-02D1-411A-A89F-94F3B33F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Etcher and the Raspbian image to your computer</a:t>
            </a:r>
          </a:p>
          <a:p>
            <a:r>
              <a:rPr lang="en-US" dirty="0"/>
              <a:t>Connect the microSD Card</a:t>
            </a:r>
          </a:p>
          <a:p>
            <a:r>
              <a:rPr lang="en-US" dirty="0"/>
              <a:t>Open Etcher</a:t>
            </a:r>
          </a:p>
          <a:p>
            <a:r>
              <a:rPr lang="en-US" dirty="0"/>
              <a:t>Select the Raspbian image</a:t>
            </a:r>
          </a:p>
          <a:p>
            <a:r>
              <a:rPr lang="en-US" dirty="0"/>
              <a:t>Click ‘Flash!’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88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1F0C-4FCE-4541-92EE-01280D90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Wi-Fi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EF2B-11E9-40CE-95B0-52BB0B3E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Raspbian does not have a GUI that supports WPA2 Protocol</a:t>
            </a:r>
          </a:p>
          <a:p>
            <a:pPr lvl="1"/>
            <a:r>
              <a:rPr lang="en-US" dirty="0"/>
              <a:t>Cannot connect to </a:t>
            </a:r>
            <a:r>
              <a:rPr lang="en-US" dirty="0" err="1"/>
              <a:t>SUTD_Student</a:t>
            </a:r>
            <a:r>
              <a:rPr lang="en-US" dirty="0"/>
              <a:t> directly!</a:t>
            </a:r>
          </a:p>
          <a:p>
            <a:pPr lvl="1"/>
            <a:r>
              <a:rPr lang="en-US" dirty="0"/>
              <a:t>Need to configure it manually</a:t>
            </a:r>
          </a:p>
          <a:p>
            <a:r>
              <a:rPr lang="en-US" dirty="0"/>
              <a:t>Configure network in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wpa_supplicant.conf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6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BB3D-1D37-4D55-AF3F-3B0B9283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Wi-Fi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CC88-F49C-4916-A92A-DFCA755E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Open Terminal</a:t>
            </a:r>
            <a:endParaRPr lang="en-SG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wpa_supplicant.conf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Add this to the file: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network={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SUTD_Student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key_mgmt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=WPA-EAP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=PEAP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identity=“100XXXX”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password=“YOUR_PASSWORD”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phase1=“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peaplabel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=0”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phase2=“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=MSCHAPV2”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372062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54CC-43B8-40DE-9AA8-40B4635E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Static IP Address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C929-2465-4D17-B67C-92EDCC7E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an IP(v4) Address?</a:t>
            </a:r>
          </a:p>
          <a:p>
            <a:r>
              <a:rPr lang="en-US" dirty="0"/>
              <a:t>Why? So we can connect to the RPi at the same address every time.</a:t>
            </a:r>
          </a:p>
          <a:p>
            <a:r>
              <a:rPr lang="en-US" dirty="0"/>
              <a:t>Open Terminal:</a:t>
            </a:r>
            <a:br>
              <a:rPr lang="en-US" dirty="0"/>
            </a:b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-4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show | grep global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route | grep default |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$3}’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cat /etc/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353-9C02-41A3-9ADA-3AD5DCFE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Static IP Address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4D0D-60CA-4FEA-B490-2479FE4B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dhcpcd.conf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Add this to the file: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wlan0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10.1.1.31/24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static routers=</a:t>
            </a:r>
            <a:r>
              <a:rPr lang="en-SG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10.1.1.1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domain_name_servers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10.1.1.1</a:t>
            </a:r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693100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1987</TotalTime>
  <Words>882</Words>
  <Application>Microsoft Office PowerPoint</Application>
  <PresentationFormat>Widescreen</PresentationFormat>
  <Paragraphs>151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Trebuchet MS</vt:lpstr>
      <vt:lpstr>Tw Cen MT</vt:lpstr>
      <vt:lpstr>Circuit</vt:lpstr>
      <vt:lpstr>Intro to RPi (Part 1)</vt:lpstr>
      <vt:lpstr>Agenda</vt:lpstr>
      <vt:lpstr>What’s an RPi?!</vt:lpstr>
      <vt:lpstr>Uses of RPi’s</vt:lpstr>
      <vt:lpstr>Installing Raspbian on the RPi’s SD Card</vt:lpstr>
      <vt:lpstr>Setting Up Wi-Fi</vt:lpstr>
      <vt:lpstr>Setting Up Wi-Fi</vt:lpstr>
      <vt:lpstr>Set Static IP Address</vt:lpstr>
      <vt:lpstr>Set Static IP Address</vt:lpstr>
      <vt:lpstr>What is SSH (Secure Shell)</vt:lpstr>
      <vt:lpstr>Setting up SSH</vt:lpstr>
      <vt:lpstr>Setting up VNC (Virtual Network Computing)</vt:lpstr>
      <vt:lpstr>Using the RPi through the Terminal</vt:lpstr>
      <vt:lpstr>Linux Commands &amp; Tools</vt:lpstr>
      <vt:lpstr>Now for the Electronics Stuff</vt:lpstr>
      <vt:lpstr>GP I/O with Python</vt:lpstr>
      <vt:lpstr>GP I/O with Python</vt:lpstr>
      <vt:lpstr>Activity #1: Blinking LED</vt:lpstr>
      <vt:lpstr>Activity #1: Blinking LED</vt:lpstr>
      <vt:lpstr>Activity #1: Blinking LED</vt:lpstr>
      <vt:lpstr>Activity #2: Fading LED</vt:lpstr>
      <vt:lpstr>Activity #2: Fading LED</vt:lpstr>
      <vt:lpstr>Activity #3: Push Button</vt:lpstr>
      <vt:lpstr>Activity #3: Push Button</vt:lpstr>
      <vt:lpstr>Activity #4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RPi (Part 1)</dc:title>
  <dc:creator>Student - Abhimanyu Arora</dc:creator>
  <cp:lastModifiedBy>Abhimanyu Arora</cp:lastModifiedBy>
  <cp:revision>39</cp:revision>
  <dcterms:created xsi:type="dcterms:W3CDTF">2018-01-30T00:36:48Z</dcterms:created>
  <dcterms:modified xsi:type="dcterms:W3CDTF">2018-10-03T08:57:30Z</dcterms:modified>
</cp:coreProperties>
</file>