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57" r:id="rId4"/>
    <p:sldId id="283" r:id="rId5"/>
    <p:sldId id="284" r:id="rId6"/>
    <p:sldId id="268" r:id="rId7"/>
    <p:sldId id="269" r:id="rId8"/>
    <p:sldId id="270" r:id="rId9"/>
    <p:sldId id="274" r:id="rId10"/>
    <p:sldId id="275" r:id="rId11"/>
    <p:sldId id="278" r:id="rId12"/>
    <p:sldId id="276" r:id="rId13"/>
    <p:sldId id="277" r:id="rId14"/>
    <p:sldId id="279" r:id="rId15"/>
    <p:sldId id="280" r:id="rId16"/>
    <p:sldId id="285" r:id="rId17"/>
    <p:sldId id="281" r:id="rId18"/>
    <p:sldId id="289" r:id="rId19"/>
    <p:sldId id="290" r:id="rId20"/>
    <p:sldId id="287" r:id="rId21"/>
    <p:sldId id="288" r:id="rId22"/>
    <p:sldId id="291" r:id="rId23"/>
    <p:sldId id="28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03-Oct-18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03-Oct-18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03-Oct-18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03-Oct-18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03-Oct-18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03-Oct-18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03-Oct-18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inout.xyz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eb.mit.edu/mprat/Public/web/Terminus/Web/main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pinout.xyz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nout.xyz/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9E08C-B4A5-4F3F-BFDE-67417AC3B3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RPi (Part 2)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C690C8-5E9B-49CF-9559-7BC50DF377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SUTD IEEE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8629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CDE1F-9056-4B38-B120-E3C9512F3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Activity #1: Blinking 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ED915-6AD2-4906-B1C5-4B29EDC03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 dirty="0"/>
              <a:t>import </a:t>
            </a:r>
            <a:r>
              <a:rPr lang="en-SG" dirty="0" err="1"/>
              <a:t>RPi.GPIO</a:t>
            </a:r>
            <a:r>
              <a:rPr lang="en-SG" dirty="0"/>
              <a:t> as GPIO</a:t>
            </a:r>
          </a:p>
          <a:p>
            <a:r>
              <a:rPr lang="en-SG" dirty="0"/>
              <a:t>from time import sleep</a:t>
            </a:r>
          </a:p>
          <a:p>
            <a:r>
              <a:rPr lang="en-SG" dirty="0"/>
              <a:t>import sys</a:t>
            </a:r>
          </a:p>
          <a:p>
            <a:r>
              <a:rPr lang="en-SG" dirty="0" err="1"/>
              <a:t>GPIO.setmode</a:t>
            </a:r>
            <a:r>
              <a:rPr lang="en-SG" dirty="0"/>
              <a:t>(GPIO.BCM)</a:t>
            </a:r>
          </a:p>
          <a:p>
            <a:r>
              <a:rPr lang="en-SG" dirty="0" err="1"/>
              <a:t>GPIO.setup</a:t>
            </a:r>
            <a:r>
              <a:rPr lang="en-SG" dirty="0"/>
              <a:t>(26,GPIO.OUT)</a:t>
            </a:r>
          </a:p>
          <a:p>
            <a:r>
              <a:rPr lang="en-SG" dirty="0" err="1"/>
              <a:t>GPIO.output</a:t>
            </a:r>
            <a:r>
              <a:rPr lang="en-SG" dirty="0"/>
              <a:t>(26,GPIO.HIGH)</a:t>
            </a:r>
          </a:p>
          <a:p>
            <a:r>
              <a:rPr lang="en-SG" dirty="0"/>
              <a:t>sleep(1) // Sleep for 1s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00398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CDE1F-9056-4B38-B120-E3C9512F3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Activity #1: Blinking 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ED915-6AD2-4906-B1C5-4B29EDC03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pPr marL="0" indent="0">
              <a:buNone/>
            </a:pP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	while True:</a:t>
            </a:r>
          </a:p>
          <a:p>
            <a:pPr marL="0" indent="0">
              <a:buNone/>
            </a:pP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		# Do Something</a:t>
            </a:r>
          </a:p>
          <a:p>
            <a:pPr marL="0" indent="0">
              <a:buNone/>
            </a:pP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finally:</a:t>
            </a:r>
          </a:p>
          <a:p>
            <a:pPr marL="0" indent="0">
              <a:buNone/>
            </a:pP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GPIO.cleanup</a:t>
            </a: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sys.exit</a:t>
            </a: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()	</a:t>
            </a:r>
          </a:p>
        </p:txBody>
      </p:sp>
    </p:spTree>
    <p:extLst>
      <p:ext uri="{BB962C8B-B14F-4D97-AF65-F5344CB8AC3E}">
        <p14:creationId xmlns:p14="http://schemas.microsoft.com/office/powerpoint/2010/main" val="2763778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8">
            <a:extLst>
              <a:ext uri="{FF2B5EF4-FFF2-40B4-BE49-F238E27FC236}">
                <a16:creationId xmlns:a16="http://schemas.microsoft.com/office/drawing/2014/main" id="{054E5F67-C210-4039-B6A0-2C539C606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77241"/>
            <a:ext cx="5456279" cy="407856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763B01-1E39-49AC-86AA-8477C9A03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SG" sz="3200" dirty="0"/>
              <a:t>Activity #2: Fading LED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5086772-415F-43C5-A783-C1E2A5194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SG" sz="2000" dirty="0"/>
              <a:t>Connect +</a:t>
            </a:r>
            <a:r>
              <a:rPr lang="en-SG" sz="2000" dirty="0" err="1"/>
              <a:t>ve</a:t>
            </a:r>
            <a:r>
              <a:rPr lang="en-SG" sz="2000" dirty="0"/>
              <a:t> lead of LED (Longer leg) to BCM26</a:t>
            </a:r>
          </a:p>
          <a:p>
            <a:pPr lvl="1"/>
            <a:r>
              <a:rPr lang="en-SG" sz="1600" dirty="0"/>
              <a:t>Refer to </a:t>
            </a:r>
            <a:r>
              <a:rPr lang="en-US" sz="1600" dirty="0">
                <a:hlinkClick r:id="rId3"/>
              </a:rPr>
              <a:t>https://pinout.xyz/#</a:t>
            </a:r>
            <a:r>
              <a:rPr lang="en-SG" sz="1600" dirty="0"/>
              <a:t> !</a:t>
            </a:r>
          </a:p>
          <a:p>
            <a:r>
              <a:rPr lang="en-SG" sz="2000" dirty="0"/>
              <a:t>Connect a resistor from the –</a:t>
            </a:r>
            <a:r>
              <a:rPr lang="en-SG" sz="2000" dirty="0" err="1"/>
              <a:t>ve</a:t>
            </a:r>
            <a:r>
              <a:rPr lang="en-SG" sz="2000" dirty="0"/>
              <a:t> lead of the LED to an empty space</a:t>
            </a:r>
          </a:p>
          <a:p>
            <a:r>
              <a:rPr lang="en-SG" sz="2000" dirty="0"/>
              <a:t>Connect the resistor to a GND pin</a:t>
            </a:r>
          </a:p>
          <a:p>
            <a:pPr lvl="1"/>
            <a:r>
              <a:rPr lang="en-SG" sz="1600" dirty="0"/>
              <a:t>Refer to </a:t>
            </a:r>
            <a:r>
              <a:rPr lang="en-US" sz="1600" dirty="0">
                <a:hlinkClick r:id="rId3"/>
              </a:rPr>
              <a:t>https://pinout.xyz/#</a:t>
            </a:r>
            <a:r>
              <a:rPr lang="en-SG" sz="1600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2710363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CDE1F-9056-4B38-B120-E3C9512F3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Activity #2: Fading 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ED915-6AD2-4906-B1C5-4B29EDC03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/>
              <a:t>pwm</a:t>
            </a:r>
            <a:r>
              <a:rPr lang="en-SG" dirty="0"/>
              <a:t> = GPIO.PWM(26,1000)</a:t>
            </a:r>
          </a:p>
          <a:p>
            <a:r>
              <a:rPr lang="en-SG" dirty="0" err="1"/>
              <a:t>pwm.start</a:t>
            </a:r>
            <a:r>
              <a:rPr lang="en-SG" dirty="0"/>
              <a:t>(0)</a:t>
            </a:r>
          </a:p>
          <a:p>
            <a:r>
              <a:rPr lang="en-SG" dirty="0" err="1"/>
              <a:t>pwm.ChangeDutyCycle</a:t>
            </a:r>
            <a:r>
              <a:rPr lang="en-SG" dirty="0"/>
              <a:t>(x) // 0 ≤ x ≤ 100</a:t>
            </a:r>
          </a:p>
          <a:p>
            <a:r>
              <a:rPr lang="en-SG" dirty="0"/>
              <a:t>for </a:t>
            </a:r>
            <a:r>
              <a:rPr lang="en-SG" dirty="0" err="1"/>
              <a:t>i</a:t>
            </a:r>
            <a:r>
              <a:rPr lang="en-SG" dirty="0"/>
              <a:t> in range(100):</a:t>
            </a:r>
          </a:p>
          <a:p>
            <a:r>
              <a:rPr lang="en-US" dirty="0" err="1"/>
              <a:t>pwm.stop</a:t>
            </a:r>
            <a:r>
              <a:rPr lang="en-US" dirty="0"/>
              <a:t>()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66949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BB603CE9-CAD2-48F2-B1C2-5970179F2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02217"/>
            <a:ext cx="5456279" cy="422861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B25D5AB-95D9-4612-9FED-340170758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SG" sz="3200"/>
              <a:t>Activity #3: Push Button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7FD35F-534F-4416-BD98-F48719E32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SG" sz="2000" dirty="0"/>
              <a:t>Connect one end of the button to BCM26</a:t>
            </a:r>
          </a:p>
          <a:p>
            <a:r>
              <a:rPr lang="en-SG" sz="2000" dirty="0"/>
              <a:t>Connect the other end on the same side to GND</a:t>
            </a:r>
          </a:p>
        </p:txBody>
      </p:sp>
    </p:spTree>
    <p:extLst>
      <p:ext uri="{BB962C8B-B14F-4D97-AF65-F5344CB8AC3E}">
        <p14:creationId xmlns:p14="http://schemas.microsoft.com/office/powerpoint/2010/main" val="610854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CDE1F-9056-4B38-B120-E3C9512F3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Activity #3: Push 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ED915-6AD2-4906-B1C5-4B29EDC03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GPIO.setup</a:t>
            </a:r>
            <a:r>
              <a:rPr lang="en-US" dirty="0"/>
              <a:t>(26,GPIO.IN,pull_up_down=GPIO.PUD_UP)</a:t>
            </a:r>
            <a:endParaRPr lang="en-SG" dirty="0"/>
          </a:p>
          <a:p>
            <a:r>
              <a:rPr lang="en-SG" dirty="0" err="1"/>
              <a:t>GPIO.input</a:t>
            </a:r>
            <a:r>
              <a:rPr lang="en-SG" dirty="0"/>
              <a:t>(26)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26771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C7CB3-3543-4916-AA5C-5930718AA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Activity #3: Push Button - </a:t>
            </a:r>
            <a:r>
              <a:rPr lang="en-SG" dirty="0" err="1"/>
              <a:t>Debounce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AA9AF-339A-4F09-90D8-74F6357B7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Oscillation in mechanical switch in button =&gt; Multiple button presses</a:t>
            </a:r>
          </a:p>
          <a:p>
            <a:r>
              <a:rPr lang="en-US" dirty="0"/>
              <a:t>Logic</a:t>
            </a:r>
            <a:r>
              <a:rPr lang="en-SG" dirty="0"/>
              <a:t>:</a:t>
            </a:r>
          </a:p>
          <a:p>
            <a:pPr lvl="1"/>
            <a:r>
              <a:rPr lang="en-US" dirty="0"/>
              <a:t>Wait for x </a:t>
            </a:r>
            <a:r>
              <a:rPr lang="en-US" dirty="0" err="1"/>
              <a:t>ms</a:t>
            </a:r>
            <a:r>
              <a:rPr lang="en-US" dirty="0"/>
              <a:t> after button pressed and until button is released</a:t>
            </a:r>
          </a:p>
          <a:p>
            <a:pPr lvl="1"/>
            <a:r>
              <a:rPr lang="en-US" dirty="0"/>
              <a:t>Only then register it as 1 button press</a:t>
            </a:r>
          </a:p>
        </p:txBody>
      </p:sp>
    </p:spTree>
    <p:extLst>
      <p:ext uri="{BB962C8B-B14F-4D97-AF65-F5344CB8AC3E}">
        <p14:creationId xmlns:p14="http://schemas.microsoft.com/office/powerpoint/2010/main" val="140181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720C5-7E4D-4F0C-9153-071107D17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Activity #4: TRY It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939AF-077A-4AB4-B4B4-B83E77C3C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Use a push button to toggle an LED on and off!</a:t>
            </a:r>
          </a:p>
          <a:p>
            <a:r>
              <a:rPr lang="en-SG" dirty="0"/>
              <a:t>TRY!</a:t>
            </a:r>
          </a:p>
        </p:txBody>
      </p:sp>
    </p:spTree>
    <p:extLst>
      <p:ext uri="{BB962C8B-B14F-4D97-AF65-F5344CB8AC3E}">
        <p14:creationId xmlns:p14="http://schemas.microsoft.com/office/powerpoint/2010/main" val="1412277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0F970-9D60-4F3E-9078-779C758E0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Communication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F5AE3-738D-46E5-8DC7-5F061D5FA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 data bit by bit, instead of all at once</a:t>
            </a:r>
          </a:p>
          <a:p>
            <a:r>
              <a:rPr lang="en-US" dirty="0"/>
              <a:t>Many protocols:</a:t>
            </a:r>
          </a:p>
          <a:p>
            <a:pPr lvl="1"/>
            <a:r>
              <a:rPr lang="en-US" dirty="0"/>
              <a:t>UART / USART</a:t>
            </a:r>
          </a:p>
          <a:p>
            <a:pPr lvl="1"/>
            <a:r>
              <a:rPr lang="en-US" dirty="0"/>
              <a:t>SPI</a:t>
            </a:r>
          </a:p>
          <a:p>
            <a:pPr lvl="1"/>
            <a:r>
              <a:rPr lang="en-US" dirty="0"/>
              <a:t>I2C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99826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FE6BA9E6-1D9E-4D30-B528-D49FA1342E4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8E32113-4C04-421F-A11B-5FD6CA6C5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45159"/>
            <a:ext cx="5456279" cy="254273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9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EC0F970-9D60-4F3E-9078-779C758E0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Serial Communication (UART)</a:t>
            </a:r>
            <a:endParaRPr lang="en-SG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F5AE3-738D-46E5-8DC7-5F061D5FA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dirty="0"/>
              <a:t>Universal Asynchronous Receiver-Transmitter</a:t>
            </a:r>
          </a:p>
          <a:p>
            <a:r>
              <a:rPr lang="en-US" dirty="0"/>
              <a:t>Star-Bit</a:t>
            </a:r>
          </a:p>
          <a:p>
            <a:r>
              <a:rPr lang="en-US" dirty="0"/>
              <a:t>Data Bits</a:t>
            </a:r>
          </a:p>
          <a:p>
            <a:r>
              <a:rPr lang="en-US" dirty="0"/>
              <a:t>Parity Bit (Optional)</a:t>
            </a:r>
          </a:p>
          <a:p>
            <a:r>
              <a:rPr lang="en-US" dirty="0"/>
              <a:t>Stop Bit/s</a:t>
            </a:r>
          </a:p>
        </p:txBody>
      </p:sp>
    </p:spTree>
    <p:extLst>
      <p:ext uri="{BB962C8B-B14F-4D97-AF65-F5344CB8AC3E}">
        <p14:creationId xmlns:p14="http://schemas.microsoft.com/office/powerpoint/2010/main" val="1609909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046EF-2473-4190-8B30-9884B6F38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B848A-D8DE-4144-AF11-1901A264A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/>
              <a:t>Using the RPi through the Terminal</a:t>
            </a:r>
          </a:p>
          <a:p>
            <a:r>
              <a:rPr lang="en-US" dirty="0"/>
              <a:t>Using the RPi like an Arduino</a:t>
            </a:r>
          </a:p>
          <a:p>
            <a:pPr lvl="1"/>
            <a:r>
              <a:rPr lang="en-US" dirty="0"/>
              <a:t>GP I/O Pins with Python</a:t>
            </a:r>
          </a:p>
          <a:p>
            <a:r>
              <a:rPr lang="en-US" dirty="0" err="1"/>
              <a:t>RPi</a:t>
            </a:r>
            <a:r>
              <a:rPr lang="en-US" dirty="0"/>
              <a:t> Serial Communication</a:t>
            </a:r>
          </a:p>
          <a:p>
            <a:pPr lvl="1"/>
            <a:r>
              <a:rPr lang="en-US" dirty="0"/>
              <a:t>Talk to an Arduino using an </a:t>
            </a:r>
            <a:r>
              <a:rPr lang="en-US" dirty="0" err="1"/>
              <a:t>RPi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617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084D5-BE21-4684-A29D-61C90BED3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Serial in RPI (With Arduino)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F2E83-3D51-4EEF-9159-4F4B21797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  <a:cs typeface="Courier New" panose="02070309020205020404" pitchFamily="49" charset="0"/>
              </a:rPr>
              <a:t>Why?</a:t>
            </a:r>
          </a:p>
          <a:p>
            <a:pPr lvl="1"/>
            <a:r>
              <a:rPr lang="en-US" dirty="0">
                <a:latin typeface="+mj-lt"/>
                <a:cs typeface="Courier New" panose="02070309020205020404" pitchFamily="49" charset="0"/>
              </a:rPr>
              <a:t>Offload processing and simple tasks to Arduino</a:t>
            </a:r>
          </a:p>
          <a:p>
            <a:pPr lvl="1"/>
            <a:r>
              <a:rPr lang="en-US" dirty="0">
                <a:latin typeface="+mj-lt"/>
                <a:cs typeface="Courier New" panose="02070309020205020404" pitchFamily="49" charset="0"/>
              </a:rPr>
              <a:t>Add more input/ output pins</a:t>
            </a:r>
          </a:p>
          <a:p>
            <a:pPr lvl="1"/>
            <a:r>
              <a:rPr lang="en-US" dirty="0">
                <a:latin typeface="+mj-lt"/>
                <a:cs typeface="Courier New" panose="02070309020205020404" pitchFamily="49" charset="0"/>
              </a:rPr>
              <a:t>Connect to other serial peripherals</a:t>
            </a: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How?</a:t>
            </a:r>
          </a:p>
          <a:p>
            <a:pPr lvl="1"/>
            <a:r>
              <a:rPr lang="en-US" dirty="0">
                <a:latin typeface="+mj-lt"/>
                <a:cs typeface="Courier New" panose="02070309020205020404" pitchFamily="49" charset="0"/>
              </a:rPr>
              <a:t>Connect a USB cable from the Pi to the Arduino</a:t>
            </a:r>
          </a:p>
        </p:txBody>
      </p:sp>
    </p:spTree>
    <p:extLst>
      <p:ext uri="{BB962C8B-B14F-4D97-AF65-F5344CB8AC3E}">
        <p14:creationId xmlns:p14="http://schemas.microsoft.com/office/powerpoint/2010/main" val="4020775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33859-8E1A-463F-8942-CF3143DF6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Arduino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11D0A-749E-4922-A2E9-B6413B72E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“”;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serialEvent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	char c = ‘ ’;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if (c == ‘\n’)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 Do something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“”;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 else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+= c;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id="{C81B9050-DA16-49C2-A8CB-92E686E865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481" b="87616" l="123" r="89951">
                        <a14:foregroundMark x1="5821" y1="15046" x2="11029" y2="64005"/>
                        <a14:foregroundMark x1="11029" y1="64005" x2="10233" y2="77431"/>
                        <a14:foregroundMark x1="10233" y1="77431" x2="2083" y2="73611"/>
                        <a14:foregroundMark x1="2083" y1="73611" x2="551" y2="57755"/>
                        <a14:foregroundMark x1="551" y1="57755" x2="5515" y2="21528"/>
                        <a14:foregroundMark x1="5515" y1="21528" x2="9191" y2="15394"/>
                        <a14:foregroundMark x1="1103" y1="12500" x2="2267" y2="84259"/>
                        <a14:foregroundMark x1="2267" y1="84259" x2="123" y2="87616"/>
                        <a14:foregroundMark x1="5453" y1="41667" x2="5453" y2="41667"/>
                        <a14:foregroundMark x1="25674" y1="49884" x2="25490" y2="62963"/>
                        <a14:foregroundMark x1="23897" y1="47569" x2="28370" y2="61111"/>
                        <a14:foregroundMark x1="28370" y1="61111" x2="28799" y2="64468"/>
                        <a14:foregroundMark x1="23468" y1="9491" x2="24694" y2="15394"/>
                        <a14:foregroundMark x1="24877" y1="6481" x2="23100" y2="19213"/>
                      </a14:backgroundRemoval>
                    </a14:imgEffect>
                  </a14:imgLayer>
                </a14:imgProps>
              </a:ext>
            </a:extLst>
          </a:blip>
          <a:srcRect b="7109"/>
          <a:stretch/>
        </p:blipFill>
        <p:spPr>
          <a:xfrm>
            <a:off x="6389241" y="2100022"/>
            <a:ext cx="5404829" cy="265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982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CF83A-6E0A-4608-BA4D-2796EBF55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and I2C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34428-39C2-4CE2-9262-736C2CB65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RPi</a:t>
            </a:r>
            <a:r>
              <a:rPr lang="en-US" dirty="0"/>
              <a:t> has:</a:t>
            </a:r>
          </a:p>
          <a:p>
            <a:pPr lvl="1"/>
            <a:r>
              <a:rPr lang="en-US" dirty="0"/>
              <a:t>3 SPI Bus’s (Only one accessible via the headers)</a:t>
            </a:r>
          </a:p>
          <a:p>
            <a:pPr lvl="1"/>
            <a:r>
              <a:rPr lang="en-US" dirty="0"/>
              <a:t>2 I2C Bus’s accessible through the headers</a:t>
            </a:r>
          </a:p>
          <a:p>
            <a:pPr lvl="1"/>
            <a:r>
              <a:rPr lang="en-US" dirty="0"/>
              <a:t>I think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050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6D2A8-DEC3-46CB-9878-4D01A4AE2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ENd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08D2E-5B3E-4B44-B801-2017FCC7F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3608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22B89-8E6D-4A8C-A4F9-CACC77C84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an RPi?!</a:t>
            </a:r>
            <a:endParaRPr lang="en-SG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2586479-6A4A-4079-A024-36E4775F4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Board Computer</a:t>
            </a:r>
          </a:p>
          <a:p>
            <a:r>
              <a:rPr lang="en-US" dirty="0"/>
              <a:t>Runs Linux (Most of the time)</a:t>
            </a:r>
          </a:p>
          <a:p>
            <a:r>
              <a:rPr lang="en-US" dirty="0"/>
              <a:t>Small</a:t>
            </a:r>
          </a:p>
          <a:p>
            <a:r>
              <a:rPr lang="en-US" dirty="0"/>
              <a:t>Access to GP I/O Pins (Input and Output)</a:t>
            </a:r>
          </a:p>
          <a:p>
            <a:pPr lvl="1"/>
            <a:r>
              <a:rPr lang="en-US" dirty="0"/>
              <a:t>Like an Arduino</a:t>
            </a:r>
            <a:endParaRPr lang="en-SG" dirty="0"/>
          </a:p>
        </p:txBody>
      </p:sp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7ABEA031-107A-4B61-A8BC-1128550D1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0950" y="518236"/>
            <a:ext cx="3181050" cy="2166883"/>
          </a:xfrm>
          <a:prstGeom prst="rect">
            <a:avLst/>
          </a:prstGeom>
        </p:spPr>
      </p:pic>
      <p:pic>
        <p:nvPicPr>
          <p:cNvPr id="11" name="Picture 10" descr="A circuit board&#10;&#10;Description generated with very high confidence">
            <a:extLst>
              <a:ext uri="{FF2B5EF4-FFF2-40B4-BE49-F238E27FC236}">
                <a16:creationId xmlns:a16="http://schemas.microsoft.com/office/drawing/2014/main" id="{C87FC942-6C71-4E0E-9DB9-C704F95CD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9863" y="3039862"/>
            <a:ext cx="1532138" cy="153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392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B3175-78EF-4528-81A3-559F92CEF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Commands &amp; Tools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3D44D-D34A-43CF-A524-2C50D196C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en-US" dirty="0"/>
              <a:t>cd</a:t>
            </a:r>
          </a:p>
          <a:p>
            <a:r>
              <a:rPr lang="en-US" dirty="0"/>
              <a:t>ls</a:t>
            </a:r>
          </a:p>
          <a:p>
            <a:r>
              <a:rPr lang="en-US" dirty="0"/>
              <a:t>touch</a:t>
            </a:r>
          </a:p>
          <a:p>
            <a:r>
              <a:rPr lang="en-US" dirty="0" err="1"/>
              <a:t>rm</a:t>
            </a:r>
            <a:endParaRPr lang="en-US" dirty="0"/>
          </a:p>
          <a:p>
            <a:r>
              <a:rPr lang="en-US" dirty="0" err="1"/>
              <a:t>mkdir</a:t>
            </a:r>
            <a:endParaRPr lang="en-US" dirty="0"/>
          </a:p>
          <a:p>
            <a:r>
              <a:rPr lang="en-US" dirty="0" err="1"/>
              <a:t>rmdir</a:t>
            </a:r>
            <a:endParaRPr lang="en-US" dirty="0"/>
          </a:p>
          <a:p>
            <a:r>
              <a:rPr lang="en-US" dirty="0" err="1"/>
              <a:t>nano</a:t>
            </a:r>
            <a:endParaRPr lang="en-US" dirty="0"/>
          </a:p>
          <a:p>
            <a:r>
              <a:rPr lang="en-US" dirty="0"/>
              <a:t>mv</a:t>
            </a:r>
          </a:p>
          <a:p>
            <a:r>
              <a:rPr lang="en-US" dirty="0" err="1"/>
              <a:t>cp</a:t>
            </a:r>
            <a:endParaRPr lang="en-US" dirty="0"/>
          </a:p>
          <a:p>
            <a:r>
              <a:rPr lang="en-US" dirty="0"/>
              <a:t>find</a:t>
            </a:r>
          </a:p>
          <a:p>
            <a:r>
              <a:rPr lang="en-US" dirty="0"/>
              <a:t>cat</a:t>
            </a:r>
          </a:p>
          <a:p>
            <a:r>
              <a:rPr lang="en-US" dirty="0" err="1"/>
              <a:t>Ifconfig</a:t>
            </a:r>
            <a:endParaRPr lang="en-US" dirty="0"/>
          </a:p>
        </p:txBody>
      </p:sp>
      <p:pic>
        <p:nvPicPr>
          <p:cNvPr id="5" name="Picture 4" descr="A close up of a screen&#10;&#10;Description generated with very high confidence">
            <a:extLst>
              <a:ext uri="{FF2B5EF4-FFF2-40B4-BE49-F238E27FC236}">
                <a16:creationId xmlns:a16="http://schemas.microsoft.com/office/drawing/2014/main" id="{39042526-5F29-4829-A260-1674BAB41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300" y="2371511"/>
            <a:ext cx="4705350" cy="329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458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07C5-4B9A-45CA-B677-632D070F7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Commands &amp; Tools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B1C7-D7DA-46B2-A2F0-3E995E64B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>
                <a:hlinkClick r:id="rId2"/>
              </a:rPr>
              <a:t>http://web.mit.edu/mprat/Public/web/Terminus/Web/main.html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F6AFD9-C4DB-4630-BA91-E535ABB69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7029" y="3092451"/>
            <a:ext cx="5314763" cy="285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14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D6D2-DF66-4A93-89EC-157FEB12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for the Electronics Stuff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1A919-531A-4C01-A5CA-EF03FA415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the </a:t>
            </a:r>
            <a:r>
              <a:rPr lang="en-US" dirty="0" err="1"/>
              <a:t>RPi’s</a:t>
            </a:r>
            <a:r>
              <a:rPr lang="en-US" dirty="0"/>
              <a:t> GP I/O Pins</a:t>
            </a:r>
          </a:p>
          <a:p>
            <a:pPr lvl="1"/>
            <a:r>
              <a:rPr lang="en-US" dirty="0"/>
              <a:t>General Purpose Input/ Output</a:t>
            </a:r>
          </a:p>
          <a:p>
            <a:pPr lvl="1"/>
            <a:r>
              <a:rPr lang="en-US" dirty="0">
                <a:hlinkClick r:id="rId2"/>
              </a:rPr>
              <a:t>https://pinout.xyz/#</a:t>
            </a:r>
            <a:endParaRPr lang="en-US" dirty="0"/>
          </a:p>
          <a:p>
            <a:r>
              <a:rPr lang="en-US" dirty="0"/>
              <a:t>Use it like an Arduino</a:t>
            </a:r>
          </a:p>
          <a:p>
            <a:r>
              <a:rPr lang="en-US" dirty="0"/>
              <a:t>Can be done using </a:t>
            </a:r>
            <a:r>
              <a:rPr lang="en-US" u="sng" dirty="0"/>
              <a:t>Python</a:t>
            </a:r>
            <a:r>
              <a:rPr lang="en-US" dirty="0"/>
              <a:t>, C, C++, Bash, etc.</a:t>
            </a:r>
          </a:p>
          <a:p>
            <a:endParaRPr lang="en-SG" dirty="0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B707E71-EB84-4DD1-8568-B7B6CF3BB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620000" y="2286000"/>
            <a:ext cx="685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70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C2264-7DE6-4ECF-B44B-22293C50B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 I/O with Python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4127F-70DD-498A-88FD-6320C358F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RPI.GPIO (In Terminal)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pip3 install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rpi.gpio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In Python File</a:t>
            </a:r>
          </a:p>
          <a:p>
            <a:pPr lvl="1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import RPi.GPIO as GPIO</a:t>
            </a:r>
            <a:endParaRPr lang="en-S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087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7CC1D-CB3D-4817-840D-CC5100F1C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 I/O with Python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CDA18-1517-42C3-BF9D-104CC8EBA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/>
              <a:t>GPIO.setmode</a:t>
            </a:r>
            <a:r>
              <a:rPr lang="en-US" b="1" dirty="0"/>
              <a:t>(MODE) </a:t>
            </a:r>
            <a:r>
              <a:rPr lang="en-US" dirty="0"/>
              <a:t>=&gt; MODE is GPIO.BOARD or GPIO.BCM</a:t>
            </a:r>
          </a:p>
          <a:p>
            <a:r>
              <a:rPr lang="en-US" dirty="0" err="1"/>
              <a:t>GPIO.setup</a:t>
            </a:r>
            <a:r>
              <a:rPr lang="en-US" dirty="0"/>
              <a:t>(channel, GPIO.HIGH) =&gt; channel can be a list of channels</a:t>
            </a:r>
          </a:p>
          <a:p>
            <a:r>
              <a:rPr lang="en-US" dirty="0" err="1"/>
              <a:t>GPIO.setup</a:t>
            </a:r>
            <a:r>
              <a:rPr lang="en-US" dirty="0"/>
              <a:t>(channel, GPIO.HIGH, initial=GPIO.HIGH)</a:t>
            </a:r>
          </a:p>
          <a:p>
            <a:r>
              <a:rPr lang="en-US" dirty="0" err="1"/>
              <a:t>GPIO.input</a:t>
            </a:r>
            <a:r>
              <a:rPr lang="en-US" dirty="0"/>
              <a:t>(channel)</a:t>
            </a:r>
          </a:p>
          <a:p>
            <a:r>
              <a:rPr lang="en-US" dirty="0" err="1"/>
              <a:t>GPIO.output</a:t>
            </a:r>
            <a:r>
              <a:rPr lang="en-US" dirty="0"/>
              <a:t>(channel) =&gt; channel can be a list of channels</a:t>
            </a:r>
          </a:p>
          <a:p>
            <a:r>
              <a:rPr lang="en-US" dirty="0"/>
              <a:t>GPIO.PWM(</a:t>
            </a:r>
            <a:r>
              <a:rPr lang="en-US" dirty="0" err="1"/>
              <a:t>channel,frequency</a:t>
            </a:r>
            <a:r>
              <a:rPr lang="en-US" dirty="0"/>
              <a:t>)</a:t>
            </a:r>
          </a:p>
          <a:p>
            <a:r>
              <a:rPr lang="en-US" b="1" dirty="0" err="1"/>
              <a:t>GPIO.cleanup</a:t>
            </a:r>
            <a:r>
              <a:rPr lang="en-US" b="1" dirty="0"/>
              <a:t>()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89653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2E4E997-8672-4FFD-B8EC-9932A8E4714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Content Placeholder 8">
            <a:extLst>
              <a:ext uri="{FF2B5EF4-FFF2-40B4-BE49-F238E27FC236}">
                <a16:creationId xmlns:a16="http://schemas.microsoft.com/office/drawing/2014/main" id="{054E5F67-C210-4039-B6A0-2C539C606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77241"/>
            <a:ext cx="5456279" cy="407856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453E4DEE-E996-40F8-8635-0FF43D7348F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A763B01-1E39-49AC-86AA-8477C9A03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SG" sz="3200" dirty="0"/>
              <a:t>Activity #1: Blinking LED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5086772-415F-43C5-A783-C1E2A5194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SG" sz="2000" dirty="0"/>
              <a:t>Connect +</a:t>
            </a:r>
            <a:r>
              <a:rPr lang="en-SG" sz="2000" dirty="0" err="1"/>
              <a:t>ve</a:t>
            </a:r>
            <a:r>
              <a:rPr lang="en-SG" sz="2000" dirty="0"/>
              <a:t> lead of LED (Longer leg) to BCM26</a:t>
            </a:r>
          </a:p>
          <a:p>
            <a:pPr lvl="1"/>
            <a:r>
              <a:rPr lang="en-SG" sz="1600" dirty="0"/>
              <a:t>Refer to </a:t>
            </a:r>
            <a:r>
              <a:rPr lang="en-US" sz="1600" dirty="0">
                <a:hlinkClick r:id="rId5"/>
              </a:rPr>
              <a:t>https://pinout.xyz/#</a:t>
            </a:r>
            <a:r>
              <a:rPr lang="en-SG" sz="1600" dirty="0"/>
              <a:t> !</a:t>
            </a:r>
          </a:p>
          <a:p>
            <a:r>
              <a:rPr lang="en-SG" sz="2000" dirty="0"/>
              <a:t>Connect a resistor from the –</a:t>
            </a:r>
            <a:r>
              <a:rPr lang="en-SG" sz="2000" dirty="0" err="1"/>
              <a:t>ve</a:t>
            </a:r>
            <a:r>
              <a:rPr lang="en-SG" sz="2000" dirty="0"/>
              <a:t> lead of the LED to an empty space</a:t>
            </a:r>
          </a:p>
          <a:p>
            <a:r>
              <a:rPr lang="en-SG" sz="2000" dirty="0"/>
              <a:t>Connect the resistor to a GND pin</a:t>
            </a:r>
          </a:p>
          <a:p>
            <a:pPr lvl="1"/>
            <a:r>
              <a:rPr lang="en-SG" sz="1600" dirty="0"/>
              <a:t>Refer to </a:t>
            </a:r>
            <a:r>
              <a:rPr lang="en-US" sz="1600" dirty="0">
                <a:hlinkClick r:id="rId5"/>
              </a:rPr>
              <a:t>https://pinout.xyz/#</a:t>
            </a:r>
            <a:r>
              <a:rPr lang="en-SG" sz="1600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32890837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7312</TotalTime>
  <Words>728</Words>
  <Application>Microsoft Office PowerPoint</Application>
  <PresentationFormat>Widescreen</PresentationFormat>
  <Paragraphs>123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Courier New</vt:lpstr>
      <vt:lpstr>Trebuchet MS</vt:lpstr>
      <vt:lpstr>Tw Cen MT</vt:lpstr>
      <vt:lpstr>Circuit</vt:lpstr>
      <vt:lpstr>Intro to RPi (Part 2)</vt:lpstr>
      <vt:lpstr>Agenda</vt:lpstr>
      <vt:lpstr>What’s an RPi?!</vt:lpstr>
      <vt:lpstr>Linux Commands &amp; Tools</vt:lpstr>
      <vt:lpstr>Linux Commands &amp; Tools</vt:lpstr>
      <vt:lpstr>Now for the Electronics Stuff</vt:lpstr>
      <vt:lpstr>GP I/O with Python</vt:lpstr>
      <vt:lpstr>GP I/O with Python</vt:lpstr>
      <vt:lpstr>Activity #1: Blinking LED</vt:lpstr>
      <vt:lpstr>Activity #1: Blinking LED</vt:lpstr>
      <vt:lpstr>Activity #1: Blinking LED</vt:lpstr>
      <vt:lpstr>Activity #2: Fading LED</vt:lpstr>
      <vt:lpstr>Activity #2: Fading LED</vt:lpstr>
      <vt:lpstr>Activity #3: Push Button</vt:lpstr>
      <vt:lpstr>Activity #3: Push Button</vt:lpstr>
      <vt:lpstr>Activity #3: Push Button - Debounce</vt:lpstr>
      <vt:lpstr>Activity #4: TRY It Yourself</vt:lpstr>
      <vt:lpstr>Serial Communication</vt:lpstr>
      <vt:lpstr>Serial Communication (UART)</vt:lpstr>
      <vt:lpstr>Python Serial in RPI (With Arduino)</vt:lpstr>
      <vt:lpstr>On Arduino</vt:lpstr>
      <vt:lpstr>SPI and I2C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RPi (Part 1)</dc:title>
  <dc:creator>Student - Abhimanyu Arora</dc:creator>
  <cp:lastModifiedBy>Abhimanyu Arora</cp:lastModifiedBy>
  <cp:revision>52</cp:revision>
  <dcterms:created xsi:type="dcterms:W3CDTF">2018-01-30T00:36:48Z</dcterms:created>
  <dcterms:modified xsi:type="dcterms:W3CDTF">2018-10-03T09:01:02Z</dcterms:modified>
</cp:coreProperties>
</file>