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68" r:id="rId4"/>
    <p:sldId id="279" r:id="rId5"/>
    <p:sldId id="280" r:id="rId6"/>
    <p:sldId id="285" r:id="rId7"/>
    <p:sldId id="289" r:id="rId8"/>
    <p:sldId id="290" r:id="rId9"/>
    <p:sldId id="287" r:id="rId10"/>
    <p:sldId id="295" r:id="rId11"/>
    <p:sldId id="288" r:id="rId12"/>
    <p:sldId id="294" r:id="rId13"/>
    <p:sldId id="291" r:id="rId14"/>
    <p:sldId id="292" r:id="rId15"/>
    <p:sldId id="298" r:id="rId16"/>
    <p:sldId id="300" r:id="rId17"/>
    <p:sldId id="293" r:id="rId18"/>
    <p:sldId id="297" r:id="rId19"/>
    <p:sldId id="299" r:id="rId20"/>
    <p:sldId id="301" r:id="rId21"/>
    <p:sldId id="302" r:id="rId22"/>
    <p:sldId id="303" r:id="rId23"/>
    <p:sldId id="304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44" autoAdjust="0"/>
  </p:normalViewPr>
  <p:slideViewPr>
    <p:cSldViewPr snapToGrid="0">
      <p:cViewPr varScale="1">
        <p:scale>
          <a:sx n="81" d="100"/>
          <a:sy n="81" d="100"/>
        </p:scale>
        <p:origin x="67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10-Oct-18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10-Oct-18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inout.xyz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E08C-B4A5-4F3F-BFDE-67417AC3B3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RPi (Part 3)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690C8-5E9B-49CF-9559-7BC50DF377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SUTD IEEE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629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84D5-BE21-4684-A29D-61C90BED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Serial in RPI (With Arduino)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F2E83-3D51-4EEF-9159-4F4B21797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+mj-lt"/>
                <a:cs typeface="Courier New" panose="02070309020205020404" pitchFamily="49" charset="0"/>
              </a:rPr>
              <a:t>Install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pyserial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pip3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pyserial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Create a Python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serial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serial.Serial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(‘/dev/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*’, 9600)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(‘Something’) &gt;&gt; ‘Something’ must be in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Check serial port name: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/dev/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046122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3859-8E1A-463F-8942-CF3143DF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Arduino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11D0A-749E-4922-A2E9-B6413B72E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“”;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serialEvent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	char c = ‘ ’;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(c != ‘\n’)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+= c;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 Do Something !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“”;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C81B9050-DA16-49C2-A8CB-92E686E86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81" b="87616" l="123" r="89951">
                        <a14:foregroundMark x1="5821" y1="15046" x2="11029" y2="64005"/>
                        <a14:foregroundMark x1="11029" y1="64005" x2="10233" y2="77431"/>
                        <a14:foregroundMark x1="10233" y1="77431" x2="2083" y2="73611"/>
                        <a14:foregroundMark x1="2083" y1="73611" x2="551" y2="57755"/>
                        <a14:foregroundMark x1="551" y1="57755" x2="5515" y2="21528"/>
                        <a14:foregroundMark x1="5515" y1="21528" x2="9191" y2="15394"/>
                        <a14:foregroundMark x1="1103" y1="12500" x2="2267" y2="84259"/>
                        <a14:foregroundMark x1="2267" y1="84259" x2="123" y2="87616"/>
                        <a14:foregroundMark x1="5453" y1="41667" x2="5453" y2="41667"/>
                        <a14:foregroundMark x1="25674" y1="49884" x2="25490" y2="62963"/>
                        <a14:foregroundMark x1="23897" y1="47569" x2="28370" y2="61111"/>
                        <a14:foregroundMark x1="28370" y1="61111" x2="28799" y2="64468"/>
                        <a14:foregroundMark x1="23468" y1="9491" x2="24694" y2="15394"/>
                        <a14:foregroundMark x1="24877" y1="6481" x2="23100" y2="19213"/>
                      </a14:backgroundRemoval>
                    </a14:imgEffect>
                  </a14:imgLayer>
                </a14:imgProps>
              </a:ext>
            </a:extLst>
          </a:blip>
          <a:srcRect b="7109"/>
          <a:stretch/>
        </p:blipFill>
        <p:spPr>
          <a:xfrm>
            <a:off x="6389241" y="2100022"/>
            <a:ext cx="5404829" cy="265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82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44D8-9903-4517-BB45-C23801EAB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Arduino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33937-86B2-4260-B050-A254B250A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Seven Segment Display</a:t>
            </a:r>
          </a:p>
          <a:p>
            <a:pPr lvl="1"/>
            <a:r>
              <a:rPr lang="en-US" dirty="0"/>
              <a:t>Common Anode</a:t>
            </a:r>
          </a:p>
          <a:p>
            <a:pPr lvl="1"/>
            <a:r>
              <a:rPr lang="en-US" dirty="0"/>
              <a:t>Connect one of the ‘Com’ to +5V</a:t>
            </a:r>
          </a:p>
          <a:p>
            <a:pPr lvl="1"/>
            <a:r>
              <a:rPr lang="en-US" dirty="0"/>
              <a:t>Connect other pins to Arduino Digital Pins</a:t>
            </a:r>
          </a:p>
          <a:p>
            <a:pPr lvl="2"/>
            <a:r>
              <a:rPr lang="en-US" dirty="0"/>
              <a:t>Through RESISTORS!</a:t>
            </a:r>
            <a:endParaRPr lang="en-SG" dirty="0"/>
          </a:p>
        </p:txBody>
      </p:sp>
      <p:pic>
        <p:nvPicPr>
          <p:cNvPr id="5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2CB57B4C-1FE7-454E-819C-FB022D3678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25" r="70987" b="17718"/>
          <a:stretch/>
        </p:blipFill>
        <p:spPr>
          <a:xfrm>
            <a:off x="7776839" y="1403864"/>
            <a:ext cx="2947387" cy="3851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4B1729-E625-44D6-B3D9-88F53B2C0081}"/>
              </a:ext>
            </a:extLst>
          </p:cNvPr>
          <p:cNvSpPr txBox="1"/>
          <p:nvPr/>
        </p:nvSpPr>
        <p:spPr>
          <a:xfrm>
            <a:off x="8948035" y="105081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+5V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90DA-28E7-45AC-AEED-A9B48C3CE59D}"/>
              </a:ext>
            </a:extLst>
          </p:cNvPr>
          <p:cNvSpPr txBox="1"/>
          <p:nvPr/>
        </p:nvSpPr>
        <p:spPr>
          <a:xfrm>
            <a:off x="8625020" y="105081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12</a:t>
            </a:r>
            <a:endParaRPr lang="en-S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95B973-CB48-49CB-A2DB-6A9BFAE58417}"/>
              </a:ext>
            </a:extLst>
          </p:cNvPr>
          <p:cNvSpPr txBox="1"/>
          <p:nvPr/>
        </p:nvSpPr>
        <p:spPr>
          <a:xfrm>
            <a:off x="8239337" y="105200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11</a:t>
            </a:r>
            <a:endParaRPr lang="en-S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554A47-6A44-4FD5-ACE5-EDA699A91F00}"/>
              </a:ext>
            </a:extLst>
          </p:cNvPr>
          <p:cNvSpPr txBox="1"/>
          <p:nvPr/>
        </p:nvSpPr>
        <p:spPr>
          <a:xfrm>
            <a:off x="9461763" y="10426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9</a:t>
            </a:r>
            <a:endParaRPr lang="en-S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591BFB-7892-470E-8807-31B336DE1F63}"/>
              </a:ext>
            </a:extLst>
          </p:cNvPr>
          <p:cNvSpPr txBox="1"/>
          <p:nvPr/>
        </p:nvSpPr>
        <p:spPr>
          <a:xfrm>
            <a:off x="9752090" y="103453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10</a:t>
            </a:r>
            <a:endParaRPr lang="en-S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165216-7CD0-49C8-B938-43BBA5559B44}"/>
              </a:ext>
            </a:extLst>
          </p:cNvPr>
          <p:cNvSpPr txBox="1"/>
          <p:nvPr/>
        </p:nvSpPr>
        <p:spPr>
          <a:xfrm>
            <a:off x="8308248" y="52233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8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88E700-17AF-42C1-AE5D-A84FC1F12C01}"/>
              </a:ext>
            </a:extLst>
          </p:cNvPr>
          <p:cNvSpPr txBox="1"/>
          <p:nvPr/>
        </p:nvSpPr>
        <p:spPr>
          <a:xfrm>
            <a:off x="8697216" y="52188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67CDAF-D754-4925-9080-5B8601F0F2D3}"/>
              </a:ext>
            </a:extLst>
          </p:cNvPr>
          <p:cNvSpPr txBox="1"/>
          <p:nvPr/>
        </p:nvSpPr>
        <p:spPr>
          <a:xfrm>
            <a:off x="9470640" y="52188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7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07DE0-B6E3-40D0-8EBD-EBD43437CC9D}"/>
              </a:ext>
            </a:extLst>
          </p:cNvPr>
          <p:cNvSpPr txBox="1"/>
          <p:nvPr/>
        </p:nvSpPr>
        <p:spPr>
          <a:xfrm>
            <a:off x="9869183" y="5199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6</a:t>
            </a:r>
            <a:endParaRPr lang="en-S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41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F83A-6E0A-4608-BA4D-2796EBF55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and I2C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34428-39C2-4CE2-9262-736C2CB65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RPi</a:t>
            </a:r>
            <a:r>
              <a:rPr lang="en-US" dirty="0"/>
              <a:t> has:</a:t>
            </a:r>
          </a:p>
          <a:p>
            <a:pPr lvl="1"/>
            <a:r>
              <a:rPr lang="en-US" dirty="0"/>
              <a:t>3 SPI Bus’s (Only one accessible via the headers)</a:t>
            </a:r>
          </a:p>
          <a:p>
            <a:pPr lvl="1"/>
            <a:r>
              <a:rPr lang="en-US" dirty="0"/>
              <a:t>2 I2C Bus’s accessible through the headers</a:t>
            </a:r>
          </a:p>
          <a:p>
            <a:pPr lvl="1"/>
            <a:r>
              <a:rPr lang="en-US" dirty="0"/>
              <a:t>I think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050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2E3A-01E3-4C65-B175-09CDA1D8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(The Right way)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E6F6D-58A4-4955-B832-CE2C9576C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‘Database Secrets’ is deprecated</a:t>
            </a:r>
          </a:p>
          <a:p>
            <a:r>
              <a:rPr lang="en-US" dirty="0"/>
              <a:t>‘python-firebase’ module not updated in 4 years</a:t>
            </a:r>
          </a:p>
          <a:p>
            <a:r>
              <a:rPr lang="en-US" dirty="0"/>
              <a:t>T</a:t>
            </a:r>
            <a:r>
              <a:rPr lang="en-SG" dirty="0"/>
              <a:t>he right way?</a:t>
            </a:r>
          </a:p>
          <a:p>
            <a:pPr lvl="1"/>
            <a:r>
              <a:rPr lang="en-US" dirty="0"/>
              <a:t>F</a:t>
            </a:r>
            <a:r>
              <a:rPr lang="en-SG" dirty="0" err="1"/>
              <a:t>irebase</a:t>
            </a:r>
            <a:r>
              <a:rPr lang="en-SG" dirty="0"/>
              <a:t> Admin SDK (Python)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0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5007-E511-4B94-80C2-F96A87C9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(THE RIGHT WAY)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58CFF-EF9C-410C-9993-2C2203A3B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your Firebase Console</a:t>
            </a:r>
          </a:p>
          <a:p>
            <a:r>
              <a:rPr lang="en-US" dirty="0"/>
              <a:t>Navigate to Project Settings &gt;&gt; Service Accounts</a:t>
            </a:r>
          </a:p>
          <a:p>
            <a:r>
              <a:rPr lang="en-US" dirty="0"/>
              <a:t>Generate new Private Key &gt;&gt; Save that file in your project folder</a:t>
            </a:r>
          </a:p>
        </p:txBody>
      </p:sp>
    </p:spTree>
    <p:extLst>
      <p:ext uri="{BB962C8B-B14F-4D97-AF65-F5344CB8AC3E}">
        <p14:creationId xmlns:p14="http://schemas.microsoft.com/office/powerpoint/2010/main" val="3385799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5007-E511-4B94-80C2-F96A87C9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(THE RIGHT WAY)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58CFF-EF9C-410C-9993-2C2203A3B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the Firebase Console:</a:t>
            </a:r>
          </a:p>
          <a:p>
            <a:r>
              <a:rPr lang="en-US" dirty="0"/>
              <a:t>Open Database Tab</a:t>
            </a:r>
          </a:p>
          <a:p>
            <a:r>
              <a:rPr lang="en-US" dirty="0"/>
              <a:t>Navigate to ‘Rules’</a:t>
            </a:r>
          </a:p>
          <a:p>
            <a:r>
              <a:rPr lang="en-US" dirty="0"/>
              <a:t>Change it to this: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"rules":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".read":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auth.uid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=== ‘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some_UID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’”,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".write":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auth.uid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=== ‘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some_UID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’”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Publish</a:t>
            </a:r>
          </a:p>
        </p:txBody>
      </p:sp>
    </p:spTree>
    <p:extLst>
      <p:ext uri="{BB962C8B-B14F-4D97-AF65-F5344CB8AC3E}">
        <p14:creationId xmlns:p14="http://schemas.microsoft.com/office/powerpoint/2010/main" val="1858540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2E3A-01E3-4C65-B175-09CDA1D8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(The Right way)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E6F6D-58A4-4955-B832-CE2C9576C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install?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pip3 install firebase-admin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Create a Python file</a:t>
            </a:r>
          </a:p>
          <a:p>
            <a:pPr lvl="1"/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firebase_admin</a:t>
            </a:r>
            <a:endParaRPr lang="en-S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firebase_admin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 import credentials</a:t>
            </a:r>
          </a:p>
          <a:p>
            <a:pPr lvl="1"/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firebase_admin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119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5007-E511-4B94-80C2-F96A87C9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(THE RIGHT WAY)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58CFF-EF9C-410C-9993-2C2203A3B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credentials.Certificate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(‘PATH_TO_KEY')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firebase_admin.initialize_app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(cred,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': 'https://your_database.firebaseio.com/',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databaseAuthVariableOverride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':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':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your_uid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77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1B5D-58C2-4662-A08C-4E3BC9FFB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(THE RIGHT WAY)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BEF58-5BC1-432E-9071-F2D31F444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use the database: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db.reference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Get: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mydatabase.get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mydatabase.child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some_child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’).get()</a:t>
            </a:r>
          </a:p>
          <a:p>
            <a:pPr lvl="1"/>
            <a:r>
              <a:rPr lang="en-US" dirty="0"/>
              <a:t>Set: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mydatabase.child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some_child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’).set( { “key”: “value” } )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r>
              <a:rPr lang="en-US" dirty="0"/>
              <a:t>Push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6777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46EF-2473-4190-8B30-9884B6F3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B848A-D8DE-4144-AF11-1901A264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 err="1"/>
              <a:t>RPi</a:t>
            </a:r>
            <a:r>
              <a:rPr lang="en-US" dirty="0"/>
              <a:t> Serial Communication (Contd.)</a:t>
            </a:r>
          </a:p>
          <a:p>
            <a:r>
              <a:rPr lang="en-US" dirty="0"/>
              <a:t>Using Firebase with </a:t>
            </a:r>
            <a:r>
              <a:rPr lang="en-US" dirty="0" err="1"/>
              <a:t>RPi</a:t>
            </a:r>
            <a:r>
              <a:rPr lang="en-US" dirty="0"/>
              <a:t> (the right way)</a:t>
            </a:r>
          </a:p>
          <a:p>
            <a:r>
              <a:rPr lang="en-US" dirty="0"/>
              <a:t>Running a Web Server on the </a:t>
            </a:r>
            <a:r>
              <a:rPr lang="en-US" dirty="0" err="1"/>
              <a:t>RPi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17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8636-3D5B-4ED1-BD6C-16E8B8A5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(THE RIGHT WAY)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62BA-0F33-45B0-8A56-31AC00ACA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the template to learn how to continuously get a certain database entry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49970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C9ED-46A9-40EF-B560-B9825961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(The Right Way)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7B29-57B1-4E27-B79B-D6C7F8A0E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task:</a:t>
            </a:r>
          </a:p>
          <a:p>
            <a:pPr lvl="1"/>
            <a:r>
              <a:rPr lang="en-US" dirty="0"/>
              <a:t>Write another file that asks for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/>
              <a:t> and updates a particular database entry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.set() -&gt;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On your computer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Run a script on the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RPi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to continuously read that same database entry and based on that asks the Arduino to display said input on the 7-Segment Display</a:t>
            </a:r>
            <a:endParaRPr lang="en-SG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792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39A10-E6E3-41E6-8A8F-0637382C9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Server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426-749A-4166-A974-2B4F4D3E1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Flask is a Python framework that allows you to manage your web servers</a:t>
            </a:r>
          </a:p>
          <a:p>
            <a:pPr lvl="1"/>
            <a:r>
              <a:rPr lang="en-US" dirty="0"/>
              <a:t>It is not a web server! (Though it comes with one by default)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2F1EED-F55D-4F9B-BA52-57AC59C308A0}"/>
              </a:ext>
            </a:extLst>
          </p:cNvPr>
          <p:cNvSpPr txBox="1">
            <a:spLocks/>
          </p:cNvSpPr>
          <p:nvPr/>
        </p:nvSpPr>
        <p:spPr>
          <a:xfrm>
            <a:off x="1141412" y="3174999"/>
            <a:ext cx="9905999" cy="2616201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Install:</a:t>
            </a:r>
            <a:endParaRPr lang="en-SG" sz="1800" dirty="0"/>
          </a:p>
          <a:p>
            <a:pPr lvl="1"/>
            <a:r>
              <a:rPr lang="en-US" sz="1600" dirty="0"/>
              <a:t>v</a:t>
            </a:r>
            <a:r>
              <a:rPr lang="en-SG" sz="1600" dirty="0" err="1"/>
              <a:t>irtualenv</a:t>
            </a:r>
            <a:r>
              <a:rPr lang="en-SG" sz="1600" dirty="0"/>
              <a:t>:</a:t>
            </a:r>
          </a:p>
          <a:p>
            <a:pPr lvl="2"/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pip3 install 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virtualenv</a:t>
            </a:r>
            <a:endParaRPr lang="en-SG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myproject</a:t>
            </a:r>
            <a:endParaRPr lang="en-SG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SG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myproject</a:t>
            </a:r>
            <a:endParaRPr lang="en-SG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virtualenv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en-SG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endParaRPr lang="en-SG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SG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SG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myvenv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/bin/activate</a:t>
            </a:r>
          </a:p>
          <a:p>
            <a:pPr lvl="2"/>
            <a:endParaRPr lang="en-SG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/>
              <a:t>f</a:t>
            </a:r>
            <a:r>
              <a:rPr lang="en-SG" sz="1600" dirty="0" err="1"/>
              <a:t>lask</a:t>
            </a:r>
            <a:r>
              <a:rPr lang="en-SG" sz="1600" dirty="0"/>
              <a:t>:</a:t>
            </a:r>
          </a:p>
          <a:p>
            <a:pPr lvl="2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pip3 install Flask</a:t>
            </a:r>
          </a:p>
        </p:txBody>
      </p:sp>
    </p:spTree>
    <p:extLst>
      <p:ext uri="{BB962C8B-B14F-4D97-AF65-F5344CB8AC3E}">
        <p14:creationId xmlns:p14="http://schemas.microsoft.com/office/powerpoint/2010/main" val="644974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88BA-E810-4863-B3EB-3D3D1498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Server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D0B23-B154-44E6-8EC3-89E060212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‘</a:t>
            </a:r>
            <a:r>
              <a:rPr lang="en-US" dirty="0" err="1"/>
              <a:t>flaskapp</a:t>
            </a:r>
            <a:r>
              <a:rPr lang="en-US" dirty="0"/>
              <a:t>’ in Templates for example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60738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D2A8-DEC3-46CB-9878-4D01A4AE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ENd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08D2E-5B3E-4B44-B801-2017FCC7F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360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D6D2-DF66-4A93-89EC-157FEB12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Rpi</a:t>
            </a:r>
            <a:r>
              <a:rPr lang="en-US" dirty="0"/>
              <a:t> GPIO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1A919-531A-4C01-A5CA-EF03FA415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4800" dirty="0">
                <a:hlinkClick r:id="rId2"/>
              </a:rPr>
              <a:t>https://pinout.xyz/#</a:t>
            </a:r>
            <a:endParaRPr lang="en-US" sz="4800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B707E71-EB84-4DD1-8568-B7B6CF3BB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620000" y="2286000"/>
            <a:ext cx="685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B603CE9-CAD2-48F2-B1C2-5970179F2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02217"/>
            <a:ext cx="5456279" cy="422861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25D5AB-95D9-4612-9FED-340170758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SG" sz="3200" dirty="0"/>
              <a:t>Activity: Push Button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FD35F-534F-4416-BD98-F48719E32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SG" sz="2000" dirty="0"/>
              <a:t>Connect one end of the button to BCM26</a:t>
            </a:r>
          </a:p>
          <a:p>
            <a:r>
              <a:rPr lang="en-SG" sz="2000" dirty="0"/>
              <a:t>Connect the other end on the same side to GND</a:t>
            </a:r>
          </a:p>
        </p:txBody>
      </p:sp>
    </p:spTree>
    <p:extLst>
      <p:ext uri="{BB962C8B-B14F-4D97-AF65-F5344CB8AC3E}">
        <p14:creationId xmlns:p14="http://schemas.microsoft.com/office/powerpoint/2010/main" val="610854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DE1F-9056-4B38-B120-E3C9512F3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Activity: Push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ED915-6AD2-4906-B1C5-4B29EDC03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GPIO.setup</a:t>
            </a:r>
            <a:r>
              <a:rPr lang="en-US" dirty="0"/>
              <a:t>(26, GPIO.IN, </a:t>
            </a:r>
            <a:r>
              <a:rPr lang="en-US" dirty="0" err="1"/>
              <a:t>pull_up_down</a:t>
            </a:r>
            <a:r>
              <a:rPr lang="en-US" dirty="0"/>
              <a:t>=GPIO.PUD_UP)</a:t>
            </a:r>
            <a:endParaRPr lang="en-SG" dirty="0"/>
          </a:p>
          <a:p>
            <a:r>
              <a:rPr lang="en-SG" dirty="0" err="1"/>
              <a:t>GPIO.input</a:t>
            </a:r>
            <a:r>
              <a:rPr lang="en-SG" dirty="0"/>
              <a:t>(26)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2677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C7CB3-3543-4916-AA5C-5930718AA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Activity: Push Button - </a:t>
            </a:r>
            <a:r>
              <a:rPr lang="en-SG" dirty="0" err="1"/>
              <a:t>Debounce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AA9AF-339A-4F09-90D8-74F6357B7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Oscillation in mechanical switch in button =&gt; Multiple button presses</a:t>
            </a:r>
          </a:p>
          <a:p>
            <a:r>
              <a:rPr lang="en-US" dirty="0"/>
              <a:t>Logic</a:t>
            </a:r>
            <a:r>
              <a:rPr lang="en-SG" dirty="0"/>
              <a:t>:</a:t>
            </a:r>
          </a:p>
          <a:p>
            <a:pPr lvl="1"/>
            <a:r>
              <a:rPr lang="en-US" dirty="0"/>
              <a:t>Wait for x </a:t>
            </a:r>
            <a:r>
              <a:rPr lang="en-US" dirty="0" err="1"/>
              <a:t>ms</a:t>
            </a:r>
            <a:r>
              <a:rPr lang="en-US" dirty="0"/>
              <a:t> after button pressed and until button is released</a:t>
            </a:r>
          </a:p>
          <a:p>
            <a:pPr lvl="1"/>
            <a:r>
              <a:rPr lang="en-US" dirty="0"/>
              <a:t>Only then register it as 1 button press</a:t>
            </a:r>
          </a:p>
        </p:txBody>
      </p:sp>
    </p:spTree>
    <p:extLst>
      <p:ext uri="{BB962C8B-B14F-4D97-AF65-F5344CB8AC3E}">
        <p14:creationId xmlns:p14="http://schemas.microsoft.com/office/powerpoint/2010/main" val="14018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F970-9D60-4F3E-9078-779C758E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Communication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5AE3-738D-46E5-8DC7-5F061D5FA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data bit by bit, instead of all at once</a:t>
            </a:r>
          </a:p>
          <a:p>
            <a:r>
              <a:rPr lang="en-US" dirty="0"/>
              <a:t>Many protocols:</a:t>
            </a:r>
          </a:p>
          <a:p>
            <a:pPr lvl="1"/>
            <a:r>
              <a:rPr lang="en-US" dirty="0"/>
              <a:t>UART / USART</a:t>
            </a:r>
          </a:p>
          <a:p>
            <a:pPr lvl="1"/>
            <a:r>
              <a:rPr lang="en-US" dirty="0"/>
              <a:t>SPI</a:t>
            </a:r>
          </a:p>
          <a:p>
            <a:pPr lvl="1"/>
            <a:r>
              <a:rPr lang="en-US" dirty="0"/>
              <a:t>I2C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9982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FE6BA9E6-1D9E-4D30-B528-D49FA1342E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8E32113-4C04-421F-A11B-5FD6CA6C5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45159"/>
            <a:ext cx="5456279" cy="254273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9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C0F970-9D60-4F3E-9078-779C758E0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Serial Communication (UART)</a:t>
            </a:r>
            <a:endParaRPr lang="en-SG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5AE3-738D-46E5-8DC7-5F061D5FA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dirty="0"/>
              <a:t>Universal Asynchronous Receiver-Transmitter</a:t>
            </a:r>
          </a:p>
          <a:p>
            <a:r>
              <a:rPr lang="en-US" dirty="0"/>
              <a:t>Star-Bit</a:t>
            </a:r>
          </a:p>
          <a:p>
            <a:r>
              <a:rPr lang="en-US" dirty="0"/>
              <a:t>Data Bits</a:t>
            </a:r>
          </a:p>
          <a:p>
            <a:r>
              <a:rPr lang="en-US" dirty="0"/>
              <a:t>Parity Bit (Optional)</a:t>
            </a:r>
          </a:p>
          <a:p>
            <a:r>
              <a:rPr lang="en-US" dirty="0"/>
              <a:t>Stop Bit/s</a:t>
            </a:r>
          </a:p>
        </p:txBody>
      </p:sp>
    </p:spTree>
    <p:extLst>
      <p:ext uri="{BB962C8B-B14F-4D97-AF65-F5344CB8AC3E}">
        <p14:creationId xmlns:p14="http://schemas.microsoft.com/office/powerpoint/2010/main" val="1609909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84D5-BE21-4684-A29D-61C90BED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Serial in RPI (With Arduino)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F2E83-3D51-4EEF-9159-4F4B21797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  <a:cs typeface="Courier New" panose="02070309020205020404" pitchFamily="49" charset="0"/>
              </a:rPr>
              <a:t>Why?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Offload processing and simple tasks to Arduino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Add more input/ output pins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Connect to other serial peripherals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How?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Connect a USB cable from the Pi to the Arduino</a:t>
            </a:r>
          </a:p>
        </p:txBody>
      </p:sp>
    </p:spTree>
    <p:extLst>
      <p:ext uri="{BB962C8B-B14F-4D97-AF65-F5344CB8AC3E}">
        <p14:creationId xmlns:p14="http://schemas.microsoft.com/office/powerpoint/2010/main" val="4020775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8741</TotalTime>
  <Words>724</Words>
  <Application>Microsoft Office PowerPoint</Application>
  <PresentationFormat>Widescreen</PresentationFormat>
  <Paragraphs>132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Courier New</vt:lpstr>
      <vt:lpstr>Trebuchet MS</vt:lpstr>
      <vt:lpstr>Tw Cen MT</vt:lpstr>
      <vt:lpstr>Circuit</vt:lpstr>
      <vt:lpstr>Intro to RPi (Part 3)</vt:lpstr>
      <vt:lpstr>Agenda</vt:lpstr>
      <vt:lpstr>Rpi GPIO</vt:lpstr>
      <vt:lpstr>Activity: Push Button</vt:lpstr>
      <vt:lpstr>Activity: Push Button</vt:lpstr>
      <vt:lpstr>Activity: Push Button - Debounce</vt:lpstr>
      <vt:lpstr>Serial Communication</vt:lpstr>
      <vt:lpstr>Serial Communication (UART)</vt:lpstr>
      <vt:lpstr>Python Serial in RPI (With Arduino)</vt:lpstr>
      <vt:lpstr>Python Serial in RPI (With Arduino)</vt:lpstr>
      <vt:lpstr>On Arduino</vt:lpstr>
      <vt:lpstr>On Arduino</vt:lpstr>
      <vt:lpstr>SPI and I2C</vt:lpstr>
      <vt:lpstr>Firebase (The Right way)</vt:lpstr>
      <vt:lpstr>FIREBASE (THE RIGHT WAY)</vt:lpstr>
      <vt:lpstr>FIREBASE (THE RIGHT WAY)</vt:lpstr>
      <vt:lpstr>Firebase (The Right way)</vt:lpstr>
      <vt:lpstr>FIREBASE (THE RIGHT WAY)</vt:lpstr>
      <vt:lpstr>FIREBASE (THE RIGHT WAY)</vt:lpstr>
      <vt:lpstr>FIREBASE (THE RIGHT WAY)</vt:lpstr>
      <vt:lpstr>Firebase (The Right Way)</vt:lpstr>
      <vt:lpstr>Flask Server</vt:lpstr>
      <vt:lpstr>Flask Server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RPi (Part 1)</dc:title>
  <dc:creator>Student - Abhimanyu Arora</dc:creator>
  <cp:lastModifiedBy>Abhimanyu Arora</cp:lastModifiedBy>
  <cp:revision>65</cp:revision>
  <dcterms:created xsi:type="dcterms:W3CDTF">2018-01-30T00:36:48Z</dcterms:created>
  <dcterms:modified xsi:type="dcterms:W3CDTF">2018-10-10T07:54:06Z</dcterms:modified>
</cp:coreProperties>
</file>