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4" r:id="rId2"/>
    <p:sldId id="256" r:id="rId3"/>
    <p:sldId id="272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73" r:id="rId12"/>
    <p:sldId id="265" r:id="rId13"/>
    <p:sldId id="266" r:id="rId14"/>
    <p:sldId id="267" r:id="rId15"/>
    <p:sldId id="283" r:id="rId16"/>
    <p:sldId id="268" r:id="rId17"/>
    <p:sldId id="269" r:id="rId18"/>
    <p:sldId id="270" r:id="rId19"/>
    <p:sldId id="274" r:id="rId20"/>
    <p:sldId id="275" r:id="rId21"/>
    <p:sldId id="278" r:id="rId22"/>
    <p:sldId id="276" r:id="rId23"/>
    <p:sldId id="277" r:id="rId24"/>
    <p:sldId id="279" r:id="rId25"/>
    <p:sldId id="280" r:id="rId26"/>
    <p:sldId id="285" r:id="rId27"/>
    <p:sldId id="281" r:id="rId28"/>
    <p:sldId id="292" r:id="rId29"/>
    <p:sldId id="293" r:id="rId30"/>
    <p:sldId id="289" r:id="rId31"/>
    <p:sldId id="290" r:id="rId32"/>
    <p:sldId id="287" r:id="rId33"/>
    <p:sldId id="288" r:id="rId34"/>
    <p:sldId id="291" r:id="rId35"/>
    <p:sldId id="28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9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SUTDIEEEWorkshop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mprat.org/Terminu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it.com/blogs/blog.aspx?uk=The-10-Most-Important-Linux-Command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inout.xyz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/raspberry-gpio-python/wiki/Example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inout.xyz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SUTDIEEEWorkshop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inout.xyz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Rlfi8hHzO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4072-C9C4-4F7A-AB8E-163B7EEF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649117"/>
          </a:xfrm>
        </p:spPr>
        <p:txBody>
          <a:bodyPr/>
          <a:lstStyle/>
          <a:p>
            <a:r>
              <a:rPr lang="en-SG" cap="none" dirty="0">
                <a:hlinkClick r:id="rId2"/>
              </a:rPr>
              <a:t>http://tinyurl.com/SUTDIEEEWorkshops</a:t>
            </a:r>
            <a:r>
              <a:rPr lang="en-SG" cap="none" dirty="0"/>
              <a:t> (Dropbox)</a:t>
            </a:r>
            <a:br>
              <a:rPr lang="en-SG" cap="none" dirty="0"/>
            </a:br>
            <a:r>
              <a:rPr lang="en-SG" cap="none" dirty="0"/>
              <a:t>	=&gt; Intro to </a:t>
            </a:r>
            <a:r>
              <a:rPr lang="en-SG" cap="none" dirty="0" err="1"/>
              <a:t>RPi</a:t>
            </a:r>
            <a:r>
              <a:rPr lang="en-SG" cap="none" dirty="0"/>
              <a:t> Series =&gt; Part 1</a:t>
            </a:r>
            <a:br>
              <a:rPr lang="en-SG" cap="none" dirty="0"/>
            </a:br>
            <a:br>
              <a:rPr lang="en-SG" cap="none" dirty="0"/>
            </a:br>
            <a:r>
              <a:rPr lang="en-SG" cap="none" dirty="0"/>
              <a:t>Windows Users:</a:t>
            </a:r>
            <a:br>
              <a:rPr lang="en-SG" cap="none" dirty="0"/>
            </a:br>
            <a:r>
              <a:rPr lang="en-SG" cap="none" dirty="0"/>
              <a:t>	Download &amp; Install </a:t>
            </a:r>
            <a:r>
              <a:rPr lang="en-SG" cap="none" dirty="0" err="1"/>
              <a:t>MobaXTerm</a:t>
            </a:r>
            <a:r>
              <a:rPr lang="en-SG" cap="none" dirty="0"/>
              <a:t> (For SSH)</a:t>
            </a:r>
            <a:br>
              <a:rPr lang="en-SG" cap="none" dirty="0"/>
            </a:br>
            <a:r>
              <a:rPr lang="en-SG" cap="none" dirty="0"/>
              <a:t>	(Or your own choice of SSH Client)</a:t>
            </a:r>
            <a:br>
              <a:rPr lang="en-SG" cap="none" dirty="0"/>
            </a:br>
            <a:r>
              <a:rPr lang="en-SG" cap="none" dirty="0"/>
              <a:t>Mac Users:</a:t>
            </a:r>
            <a:br>
              <a:rPr lang="en-SG" cap="none" dirty="0"/>
            </a:br>
            <a:r>
              <a:rPr lang="en-SG" cap="none" dirty="0"/>
              <a:t>	Don’t need anything</a:t>
            </a:r>
          </a:p>
        </p:txBody>
      </p:sp>
    </p:spTree>
    <p:extLst>
      <p:ext uri="{BB962C8B-B14F-4D97-AF65-F5344CB8AC3E}">
        <p14:creationId xmlns:p14="http://schemas.microsoft.com/office/powerpoint/2010/main" val="106463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7353-9C02-41A3-9ADA-3AD5DCFE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Static IP Address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94D0D-60CA-4FEA-B490-2479FE4BB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dhcpcd.conf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Add this to the file:</a:t>
            </a:r>
            <a:br>
              <a:rPr lang="en-US" dirty="0">
                <a:latin typeface="+mj-lt"/>
                <a:cs typeface="Courier New" panose="02070309020205020404" pitchFamily="49" charset="0"/>
              </a:rPr>
            </a:b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wlan0</a:t>
            </a:r>
            <a:b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ip_address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SG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10.1.1.31/24</a:t>
            </a:r>
            <a:b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static routers=</a:t>
            </a:r>
            <a:r>
              <a:rPr lang="en-SG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10.1.1.1</a:t>
            </a:r>
            <a:b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domain_name_servers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SG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10.1.1.1</a:t>
            </a:r>
          </a:p>
          <a:p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Reboot</a:t>
            </a:r>
          </a:p>
        </p:txBody>
      </p:sp>
    </p:spTree>
    <p:extLst>
      <p:ext uri="{BB962C8B-B14F-4D97-AF65-F5344CB8AC3E}">
        <p14:creationId xmlns:p14="http://schemas.microsoft.com/office/powerpoint/2010/main" val="693100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12CF-81FA-4740-8F45-758A0EC7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SSH (Secure Shell)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5340-3D10-4C53-AC7E-31F38DD4B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It is a protocol that allows a computer to remotely log in to another through the Terminal, allowing you to use that computer.</a:t>
            </a:r>
          </a:p>
          <a:p>
            <a:pPr lvl="1"/>
            <a:r>
              <a:rPr lang="en-SG" dirty="0"/>
              <a:t>In this case the </a:t>
            </a:r>
            <a:r>
              <a:rPr lang="en-SG" dirty="0" err="1"/>
              <a:t>RPi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9926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788ED-634E-46CD-885D-1BE6B18C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SSH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A9541-EF8D-4505-8278-D09DB5A2A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GUI</a:t>
            </a:r>
            <a:endParaRPr lang="en-SG" dirty="0"/>
          </a:p>
          <a:p>
            <a:pPr lvl="1"/>
            <a:r>
              <a:rPr lang="en-SG" dirty="0"/>
              <a:t>Open ‘Applications Menu’ (Top Left) &gt;&gt; ‘Preferences’ &gt;&gt; ‘Raspberry Pi Configuration’</a:t>
            </a:r>
          </a:p>
          <a:p>
            <a:pPr lvl="1"/>
            <a:r>
              <a:rPr lang="en-SG" dirty="0"/>
              <a:t>Select the ‘Interfaces’ tab; enable SSH</a:t>
            </a:r>
          </a:p>
          <a:p>
            <a:r>
              <a:rPr lang="en-US" dirty="0"/>
              <a:t>C</a:t>
            </a:r>
            <a:r>
              <a:rPr lang="en-SG" dirty="0" err="1"/>
              <a:t>ommand</a:t>
            </a:r>
            <a:r>
              <a:rPr lang="en-SG" dirty="0"/>
              <a:t> Line</a:t>
            </a:r>
          </a:p>
          <a:p>
            <a:pPr lvl="1"/>
            <a:r>
              <a:rPr lang="en-US" dirty="0"/>
              <a:t>Run: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-config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Navigate to interfaces; enable SSH</a:t>
            </a:r>
            <a:endParaRPr lang="en-SG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7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A3B9-004F-4520-920A-4A2BD24D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VNC (Virtual Network Computing)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4CEFA-E27B-4C0E-8F32-9A4BD6F60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RealVNC</a:t>
            </a:r>
            <a:r>
              <a:rPr lang="en-US" dirty="0"/>
              <a:t> – Free!</a:t>
            </a:r>
          </a:p>
          <a:p>
            <a:r>
              <a:rPr lang="en-US" dirty="0"/>
              <a:t>GUI</a:t>
            </a:r>
            <a:endParaRPr lang="en-SG" dirty="0"/>
          </a:p>
          <a:p>
            <a:pPr lvl="1"/>
            <a:r>
              <a:rPr lang="en-SG" dirty="0"/>
              <a:t>Open ‘Applications Menu’ (Top Left) &gt;&gt; ‘Preferences’ &gt;&gt; ‘Raspberry Pi Configuration’</a:t>
            </a:r>
          </a:p>
          <a:p>
            <a:pPr lvl="1"/>
            <a:r>
              <a:rPr lang="en-SG" dirty="0"/>
              <a:t>Select the ‘Interfaces’ tab; enable VNC</a:t>
            </a:r>
          </a:p>
          <a:p>
            <a:r>
              <a:rPr lang="en-US" sz="2000" dirty="0"/>
              <a:t>C</a:t>
            </a:r>
            <a:r>
              <a:rPr lang="en-SG" dirty="0" err="1"/>
              <a:t>ommand</a:t>
            </a:r>
            <a:r>
              <a:rPr lang="en-SG" sz="2000" dirty="0"/>
              <a:t> Line</a:t>
            </a:r>
          </a:p>
          <a:p>
            <a:pPr lvl="1"/>
            <a:r>
              <a:rPr lang="en-US" dirty="0"/>
              <a:t>Run: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-config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Navigate to interfaces; enable VNC</a:t>
            </a:r>
            <a:endParaRPr lang="en-SG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81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D1E7-11D1-4C21-9B02-F76EB03A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RPi through the Terminal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05EC0-7EA8-4AA9-93B8-AB21E2161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www.mprat.org/Terminus/</a:t>
            </a:r>
            <a:endParaRPr lang="en-US" dirty="0"/>
          </a:p>
          <a:p>
            <a:r>
              <a:rPr lang="en-US" dirty="0"/>
              <a:t>Learn Linux commands to navigate and</a:t>
            </a:r>
            <a:br>
              <a:rPr lang="en-US" dirty="0"/>
            </a:br>
            <a:r>
              <a:rPr lang="en-US" dirty="0"/>
              <a:t>control the file system.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3A674-E96B-41AB-9DD3-55853CECE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437" y="2249487"/>
            <a:ext cx="5314763" cy="285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10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B3175-78EF-4528-81A3-559F92CE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Commands &amp; Tools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3D44D-D34A-43CF-A524-2C50D196C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cd</a:t>
            </a:r>
          </a:p>
          <a:p>
            <a:r>
              <a:rPr lang="en-US" dirty="0"/>
              <a:t>ls</a:t>
            </a:r>
          </a:p>
          <a:p>
            <a:r>
              <a:rPr lang="en-US" dirty="0"/>
              <a:t>touch</a:t>
            </a:r>
          </a:p>
          <a:p>
            <a:r>
              <a:rPr lang="en-US" dirty="0" err="1"/>
              <a:t>rm</a:t>
            </a:r>
            <a:endParaRPr lang="en-US" dirty="0"/>
          </a:p>
          <a:p>
            <a:r>
              <a:rPr lang="en-US" dirty="0" err="1"/>
              <a:t>mkdir</a:t>
            </a:r>
            <a:endParaRPr lang="en-US" dirty="0"/>
          </a:p>
          <a:p>
            <a:r>
              <a:rPr lang="en-US" dirty="0" err="1"/>
              <a:t>rmdir</a:t>
            </a:r>
            <a:endParaRPr lang="en-US" dirty="0"/>
          </a:p>
          <a:p>
            <a:r>
              <a:rPr lang="en-US" dirty="0" err="1"/>
              <a:t>nano</a:t>
            </a:r>
            <a:r>
              <a:rPr lang="en-US" dirty="0"/>
              <a:t>/ vi</a:t>
            </a:r>
          </a:p>
          <a:p>
            <a:r>
              <a:rPr lang="en-US" dirty="0"/>
              <a:t>mv</a:t>
            </a:r>
          </a:p>
          <a:p>
            <a:r>
              <a:rPr lang="en-US" dirty="0" err="1"/>
              <a:t>cp</a:t>
            </a:r>
            <a:endParaRPr lang="en-US" dirty="0"/>
          </a:p>
          <a:p>
            <a:r>
              <a:rPr lang="en-US" dirty="0"/>
              <a:t>find</a:t>
            </a:r>
          </a:p>
          <a:p>
            <a:r>
              <a:rPr lang="en-US" dirty="0"/>
              <a:t>cat</a:t>
            </a:r>
          </a:p>
          <a:p>
            <a:r>
              <a:rPr lang="en-US" dirty="0"/>
              <a:t>ifconfig</a:t>
            </a:r>
          </a:p>
        </p:txBody>
      </p:sp>
      <p:pic>
        <p:nvPicPr>
          <p:cNvPr id="5" name="Picture 4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39042526-5F29-4829-A260-1674BAB41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0" y="2371511"/>
            <a:ext cx="4705350" cy="32976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9D71C5-2B08-4E57-A39A-9BAE16888880}"/>
              </a:ext>
            </a:extLst>
          </p:cNvPr>
          <p:cNvSpPr/>
          <p:nvPr/>
        </p:nvSpPr>
        <p:spPr>
          <a:xfrm>
            <a:off x="1141411" y="5742458"/>
            <a:ext cx="8189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hlinkClick r:id="rId3"/>
              </a:rPr>
              <a:t>http://www.informit.com/blogs/blog.aspx?uk=The-10-Most-Important-Linux-Commands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8458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D6D2-DF66-4A93-89EC-157FEB12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for the Electronics Stuff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1A919-531A-4C01-A5CA-EF03FA415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the </a:t>
            </a:r>
            <a:r>
              <a:rPr lang="en-US" dirty="0" err="1"/>
              <a:t>RPi’s</a:t>
            </a:r>
            <a:r>
              <a:rPr lang="en-US" dirty="0"/>
              <a:t> GP I/O Pins</a:t>
            </a:r>
          </a:p>
          <a:p>
            <a:pPr lvl="1"/>
            <a:r>
              <a:rPr lang="en-US" dirty="0"/>
              <a:t>General Purpose Input/ Output</a:t>
            </a:r>
          </a:p>
          <a:p>
            <a:pPr lvl="1"/>
            <a:r>
              <a:rPr lang="en-US" dirty="0">
                <a:hlinkClick r:id="rId2"/>
              </a:rPr>
              <a:t>https://pinout.xyz/#</a:t>
            </a:r>
            <a:endParaRPr lang="en-US" dirty="0"/>
          </a:p>
          <a:p>
            <a:r>
              <a:rPr lang="en-US" dirty="0"/>
              <a:t>Use it like an Arduino</a:t>
            </a:r>
          </a:p>
          <a:p>
            <a:r>
              <a:rPr lang="en-US" dirty="0"/>
              <a:t>Can be done using </a:t>
            </a:r>
            <a:r>
              <a:rPr lang="en-US" u="sng" dirty="0"/>
              <a:t>Python</a:t>
            </a:r>
            <a:r>
              <a:rPr lang="en-US" dirty="0"/>
              <a:t>, C, C++, NodeJS, Bash, etc.</a:t>
            </a:r>
          </a:p>
          <a:p>
            <a:endParaRPr lang="en-SG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B707E71-EB84-4DD1-8568-B7B6CF3BB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620000" y="2286000"/>
            <a:ext cx="685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0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2264-7DE6-4ECF-B44B-22293C50B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 I/O with Python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4127F-70DD-498A-88FD-6320C358F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RPI.GPIO (In Terminal)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pip3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rpi.gpio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In Python File</a:t>
            </a:r>
          </a:p>
          <a:p>
            <a:pPr lvl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import RPi.GPIO as GPIO</a:t>
            </a:r>
          </a:p>
          <a:p>
            <a:r>
              <a:rPr lang="pt-BR" dirty="0">
                <a:cs typeface="Courier New" panose="02070309020205020404" pitchFamily="49" charset="0"/>
              </a:rPr>
              <a:t>Documentation</a:t>
            </a:r>
          </a:p>
          <a:p>
            <a:pPr lvl="1"/>
            <a:r>
              <a:rPr lang="en-SG" dirty="0">
                <a:cs typeface="Courier New" panose="02070309020205020404" pitchFamily="49" charset="0"/>
                <a:hlinkClick r:id="rId2"/>
              </a:rPr>
              <a:t>https://sourceforge.net/p/raspberry-gpio-python/wiki/Examples/</a:t>
            </a:r>
            <a:endParaRPr lang="en-SG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087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CC1D-CB3D-4817-840D-CC5100F1C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 I/O with Python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CDA18-1517-42C3-BF9D-104CC8EBA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GPIO.setmode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(MODE)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=&gt; MODE is GPIO.BOARD or GPIO.BCM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GPIO.setup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(channel, GPIO.HIGH) =&gt; channel can be a list of channels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GPIO.setup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(channel, GPIO.HIGH, initial=GPIO.HIGH)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(channel)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(channel) =&gt; channel can be a list of channels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GPIO.PWM(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channel,frequency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GPIO.cleanup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89653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054E5F67-C210-4039-B6A0-2C539C606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77241"/>
            <a:ext cx="5456279" cy="40785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763B01-1E39-49AC-86AA-8477C9A0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SG" sz="3200" dirty="0"/>
              <a:t>Activity #1: Blinking LED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5086772-415F-43C5-A783-C1E2A5194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SG" sz="2000" dirty="0"/>
              <a:t>Connect +</a:t>
            </a:r>
            <a:r>
              <a:rPr lang="en-SG" sz="2000" dirty="0" err="1"/>
              <a:t>ve</a:t>
            </a:r>
            <a:r>
              <a:rPr lang="en-SG" sz="2000" dirty="0"/>
              <a:t> lead of LED (Longer leg) to BCM26</a:t>
            </a:r>
          </a:p>
          <a:p>
            <a:pPr lvl="1"/>
            <a:r>
              <a:rPr lang="en-SG" sz="1600" dirty="0"/>
              <a:t>Refer to </a:t>
            </a:r>
            <a:r>
              <a:rPr lang="en-US" sz="1600" dirty="0">
                <a:hlinkClick r:id="rId3"/>
              </a:rPr>
              <a:t>https://pinout.xyz/#</a:t>
            </a:r>
            <a:r>
              <a:rPr lang="en-SG" sz="1600" dirty="0"/>
              <a:t> !</a:t>
            </a:r>
          </a:p>
          <a:p>
            <a:r>
              <a:rPr lang="en-SG" sz="2000" dirty="0"/>
              <a:t>Connect a resistor from the –</a:t>
            </a:r>
            <a:r>
              <a:rPr lang="en-SG" sz="2000" dirty="0" err="1"/>
              <a:t>ve</a:t>
            </a:r>
            <a:r>
              <a:rPr lang="en-SG" sz="2000" dirty="0"/>
              <a:t> lead of the LED to an empty space</a:t>
            </a:r>
          </a:p>
          <a:p>
            <a:r>
              <a:rPr lang="en-SG" sz="2000" dirty="0"/>
              <a:t>Connect the resistor to a GND pin</a:t>
            </a:r>
          </a:p>
          <a:p>
            <a:pPr lvl="1"/>
            <a:r>
              <a:rPr lang="en-SG" sz="1600" dirty="0"/>
              <a:t>Refer to </a:t>
            </a:r>
            <a:r>
              <a:rPr lang="en-US" sz="1600" dirty="0">
                <a:hlinkClick r:id="rId3"/>
              </a:rPr>
              <a:t>https://pinout.xyz/#</a:t>
            </a:r>
            <a:r>
              <a:rPr lang="en-SG" sz="1600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28908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E08C-B4A5-4F3F-BFDE-67417AC3B3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RPi (Part 1)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690C8-5E9B-49CF-9559-7BC50DF37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603453"/>
          </a:xfrm>
        </p:spPr>
        <p:txBody>
          <a:bodyPr>
            <a:normAutofit/>
          </a:bodyPr>
          <a:lstStyle/>
          <a:p>
            <a:r>
              <a:rPr lang="en-US" sz="2800" dirty="0"/>
              <a:t>By SUTD IEEE</a:t>
            </a:r>
          </a:p>
          <a:p>
            <a:r>
              <a:rPr lang="en-SG" sz="2800" b="1" cap="none" dirty="0">
                <a:hlinkClick r:id="rId2"/>
              </a:rPr>
              <a:t>http://tinyurl.com/SUTDIEEEWorkshops</a:t>
            </a:r>
            <a:endParaRPr lang="en-SG" sz="2800" b="1" cap="none" dirty="0"/>
          </a:p>
        </p:txBody>
      </p:sp>
    </p:spTree>
    <p:extLst>
      <p:ext uri="{BB962C8B-B14F-4D97-AF65-F5344CB8AC3E}">
        <p14:creationId xmlns:p14="http://schemas.microsoft.com/office/powerpoint/2010/main" val="1986299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DE1F-9056-4B38-B120-E3C9512F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Activity #1: Blinking 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ED915-6AD2-4906-B1C5-4B29EDC03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RPi.GPIO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 as GPIO</a:t>
            </a:r>
          </a:p>
          <a:p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from time import sleep</a:t>
            </a:r>
          </a:p>
          <a:p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GPIO.setmode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(GPIO.BCM)</a:t>
            </a:r>
          </a:p>
          <a:p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GPIO.setup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(26,GPIO.OUT)</a:t>
            </a:r>
          </a:p>
          <a:p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GPIO.output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(26,GPIO.HIGH)</a:t>
            </a:r>
          </a:p>
          <a:p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sleep(1) // Sleep for 1s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0398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DE1F-9056-4B38-B120-E3C9512F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Activity #1: Blinking 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ED915-6AD2-4906-B1C5-4B29EDC03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None/>
            </a:pP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	while True:</a:t>
            </a:r>
          </a:p>
          <a:p>
            <a:pPr marL="0" indent="0">
              <a:buNone/>
            </a:pP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		# Do Something</a:t>
            </a:r>
          </a:p>
          <a:p>
            <a:pPr marL="0" indent="0">
              <a:buNone/>
            </a:pP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finally:</a:t>
            </a:r>
          </a:p>
          <a:p>
            <a:pPr marL="0" indent="0">
              <a:buNone/>
            </a:pP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GPIO.cleanup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()	</a:t>
            </a:r>
          </a:p>
        </p:txBody>
      </p:sp>
    </p:spTree>
    <p:extLst>
      <p:ext uri="{BB962C8B-B14F-4D97-AF65-F5344CB8AC3E}">
        <p14:creationId xmlns:p14="http://schemas.microsoft.com/office/powerpoint/2010/main" val="2763778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054E5F67-C210-4039-B6A0-2C539C606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77241"/>
            <a:ext cx="5456279" cy="40785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763B01-1E39-49AC-86AA-8477C9A0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SG" sz="3200" dirty="0"/>
              <a:t>Activity #2: Fading LED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5086772-415F-43C5-A783-C1E2A5194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SG" sz="2000" dirty="0"/>
              <a:t>Connect +</a:t>
            </a:r>
            <a:r>
              <a:rPr lang="en-SG" sz="2000" dirty="0" err="1"/>
              <a:t>ve</a:t>
            </a:r>
            <a:r>
              <a:rPr lang="en-SG" sz="2000" dirty="0"/>
              <a:t> lead of LED (Longer leg) to BCM26</a:t>
            </a:r>
          </a:p>
          <a:p>
            <a:pPr lvl="1"/>
            <a:r>
              <a:rPr lang="en-SG" sz="1600" dirty="0"/>
              <a:t>Refer to </a:t>
            </a:r>
            <a:r>
              <a:rPr lang="en-US" sz="1600" dirty="0">
                <a:hlinkClick r:id="rId3"/>
              </a:rPr>
              <a:t>https://pinout.xyz/#</a:t>
            </a:r>
            <a:r>
              <a:rPr lang="en-SG" sz="1600" dirty="0"/>
              <a:t> !</a:t>
            </a:r>
          </a:p>
          <a:p>
            <a:r>
              <a:rPr lang="en-SG" sz="2000" dirty="0"/>
              <a:t>Connect a resistor from the –</a:t>
            </a:r>
            <a:r>
              <a:rPr lang="en-SG" sz="2000" dirty="0" err="1"/>
              <a:t>ve</a:t>
            </a:r>
            <a:r>
              <a:rPr lang="en-SG" sz="2000" dirty="0"/>
              <a:t> lead of the LED to an empty space</a:t>
            </a:r>
          </a:p>
          <a:p>
            <a:r>
              <a:rPr lang="en-SG" sz="2000" dirty="0"/>
              <a:t>Connect the resistor to a GND pin</a:t>
            </a:r>
          </a:p>
          <a:p>
            <a:pPr lvl="1"/>
            <a:r>
              <a:rPr lang="en-SG" sz="1600" dirty="0"/>
              <a:t>Refer to </a:t>
            </a:r>
            <a:r>
              <a:rPr lang="en-US" sz="1600" dirty="0">
                <a:hlinkClick r:id="rId3"/>
              </a:rPr>
              <a:t>https://pinout.xyz/#</a:t>
            </a:r>
            <a:r>
              <a:rPr lang="en-SG" sz="1600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710363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DE1F-9056-4B38-B120-E3C9512F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Activity #2: Fading 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ED915-6AD2-4906-B1C5-4B29EDC03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pwm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 = GPIO.PWM(26,1000)</a:t>
            </a:r>
          </a:p>
          <a:p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pwm.start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pwm.ChangeDutyCycle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(x) // 0 ≤ x ≤ 100</a:t>
            </a:r>
          </a:p>
          <a:p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range(100):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pwm.stop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S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66949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B603CE9-CAD2-48F2-B1C2-5970179F2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02217"/>
            <a:ext cx="5456279" cy="422861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25D5AB-95D9-4612-9FED-340170758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SG" sz="3200"/>
              <a:t>Activity #3: Push Button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FD35F-534F-4416-BD98-F48719E32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SG" sz="2000" dirty="0"/>
              <a:t>Connect one end of the button to BCM26</a:t>
            </a:r>
          </a:p>
          <a:p>
            <a:r>
              <a:rPr lang="en-SG" sz="2000" dirty="0"/>
              <a:t>Connect the other end on the same side to GND</a:t>
            </a:r>
          </a:p>
        </p:txBody>
      </p:sp>
    </p:spTree>
    <p:extLst>
      <p:ext uri="{BB962C8B-B14F-4D97-AF65-F5344CB8AC3E}">
        <p14:creationId xmlns:p14="http://schemas.microsoft.com/office/powerpoint/2010/main" val="610854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DE1F-9056-4B38-B120-E3C9512F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Activity #3: Push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ED915-6AD2-4906-B1C5-4B29EDC03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GPIO.setup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(26,GPIO.IN,pull_up_down=GPIO.PUD_UP)</a:t>
            </a:r>
            <a:endParaRPr lang="en-S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GPIO.add_event_detect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(channel, GPIO.FALLING)</a:t>
            </a:r>
          </a:p>
          <a:p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GPIO.event_detected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(channel):</a:t>
            </a:r>
            <a:b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	#Do Something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26771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7CB3-3543-4916-AA5C-5930718A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Activity #3: Push Button - </a:t>
            </a:r>
            <a:r>
              <a:rPr lang="en-SG" dirty="0" err="1"/>
              <a:t>Debounce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AA9AF-339A-4F09-90D8-74F6357B7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Oscillation in mechanical switch in button =&gt; Multiple button presses</a:t>
            </a:r>
          </a:p>
          <a:p>
            <a:r>
              <a:rPr lang="en-US" dirty="0"/>
              <a:t>Logic</a:t>
            </a:r>
            <a:r>
              <a:rPr lang="en-SG" dirty="0"/>
              <a:t>:</a:t>
            </a:r>
          </a:p>
          <a:p>
            <a:pPr lvl="1"/>
            <a:r>
              <a:rPr lang="en-US" dirty="0"/>
              <a:t>Wait for x </a:t>
            </a:r>
            <a:r>
              <a:rPr lang="en-US" dirty="0" err="1"/>
              <a:t>ms</a:t>
            </a:r>
            <a:r>
              <a:rPr lang="en-US" dirty="0"/>
              <a:t> after button pressed and until button is released</a:t>
            </a:r>
          </a:p>
          <a:p>
            <a:pPr lvl="1"/>
            <a:r>
              <a:rPr lang="en-US" dirty="0"/>
              <a:t>Only then register it as 1 button press</a:t>
            </a:r>
          </a:p>
        </p:txBody>
      </p:sp>
    </p:spTree>
    <p:extLst>
      <p:ext uri="{BB962C8B-B14F-4D97-AF65-F5344CB8AC3E}">
        <p14:creationId xmlns:p14="http://schemas.microsoft.com/office/powerpoint/2010/main" val="140181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20C5-7E4D-4F0C-9153-071107D1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Activity #3.1: TRY It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939AF-077A-4AB4-B4B4-B83E77C3C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/>
              <a:t>Use a push button to </a:t>
            </a:r>
            <a:r>
              <a:rPr lang="en-SG" b="1" dirty="0"/>
              <a:t>toggle</a:t>
            </a:r>
            <a:r>
              <a:rPr lang="en-SG" dirty="0"/>
              <a:t> an LED on and off!</a:t>
            </a:r>
          </a:p>
          <a:p>
            <a:pPr lvl="1"/>
            <a:r>
              <a:rPr lang="en-US" dirty="0"/>
              <a:t>Press button =&gt; LED turns on &amp; remains on</a:t>
            </a:r>
          </a:p>
          <a:p>
            <a:pPr lvl="1"/>
            <a:r>
              <a:rPr lang="en-US" dirty="0"/>
              <a:t>Press button again =&gt; LED turns off &amp; remains off</a:t>
            </a:r>
            <a:endParaRPr lang="en-SG" dirty="0"/>
          </a:p>
          <a:p>
            <a:r>
              <a:rPr lang="en-SG" dirty="0"/>
              <a:t>TRY!</a:t>
            </a:r>
          </a:p>
          <a:p>
            <a:r>
              <a:rPr lang="en-US" dirty="0"/>
              <a:t>Hint: You are going to need to keep track of the state of the LED (is it current on/ off)</a:t>
            </a:r>
            <a:endParaRPr lang="en-SG" dirty="0"/>
          </a:p>
          <a:p>
            <a:r>
              <a:rPr lang="en-US" dirty="0"/>
              <a:t>S</a:t>
            </a:r>
            <a:r>
              <a:rPr lang="en-SG" dirty="0" err="1"/>
              <a:t>yntax</a:t>
            </a:r>
            <a:endParaRPr lang="en-SG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(SOME STATEMENT):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# Do Something</a:t>
            </a:r>
          </a:p>
        </p:txBody>
      </p:sp>
    </p:spTree>
    <p:extLst>
      <p:ext uri="{BB962C8B-B14F-4D97-AF65-F5344CB8AC3E}">
        <p14:creationId xmlns:p14="http://schemas.microsoft.com/office/powerpoint/2010/main" val="1412277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98EA-6506-433A-8B45-D03364481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#4: 7-Segment Driver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0DCB5-6D1A-474E-90EE-556640461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298075" cy="3541714"/>
          </a:xfrm>
        </p:spPr>
        <p:txBody>
          <a:bodyPr/>
          <a:lstStyle/>
          <a:p>
            <a:r>
              <a:rPr lang="en-US" dirty="0"/>
              <a:t>Choose 7 I/O Pins on the Raspberry Pi</a:t>
            </a:r>
          </a:p>
          <a:p>
            <a:r>
              <a:rPr lang="en-US" dirty="0"/>
              <a:t>Connect 7 resistors to the 7-Segment display</a:t>
            </a:r>
          </a:p>
          <a:p>
            <a:r>
              <a:rPr lang="en-US" dirty="0"/>
              <a:t>Connect wires</a:t>
            </a:r>
          </a:p>
          <a:p>
            <a:r>
              <a:rPr lang="en-US" dirty="0"/>
              <a:t>Code is the same as controlling an LED, just 7 of them!</a:t>
            </a:r>
            <a:endParaRPr lang="en-SG" dirty="0"/>
          </a:p>
        </p:txBody>
      </p:sp>
      <p:pic>
        <p:nvPicPr>
          <p:cNvPr id="1026" name="Picture 2" descr="Image result for rpi 7 segment">
            <a:extLst>
              <a:ext uri="{FF2B5EF4-FFF2-40B4-BE49-F238E27FC236}">
                <a16:creationId xmlns:a16="http://schemas.microsoft.com/office/drawing/2014/main" id="{770CF355-3B58-400A-819B-0A0F5BDBD2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17"/>
          <a:stretch/>
        </p:blipFill>
        <p:spPr bwMode="auto">
          <a:xfrm>
            <a:off x="8138766" y="3215405"/>
            <a:ext cx="3388039" cy="320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7 segment label">
            <a:extLst>
              <a:ext uri="{FF2B5EF4-FFF2-40B4-BE49-F238E27FC236}">
                <a16:creationId xmlns:a16="http://schemas.microsoft.com/office/drawing/2014/main" id="{09BA489E-531A-4802-9D95-89611D360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591" y="436516"/>
            <a:ext cx="15621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164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D943-731D-4BAC-94D9-00FD6ABB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#4: 7-Segment Driver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D5309-BFA2-4838-8BD1-3E8369B8D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function in Python: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(param1, param2):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## Your function goes here</a:t>
            </a:r>
          </a:p>
          <a:p>
            <a:r>
              <a:rPr lang="en-US" dirty="0"/>
              <a:t>Getting user input: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input(“Write something: ”)</a:t>
            </a:r>
            <a:endParaRPr lang="en-S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96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46EF-2473-4190-8B30-9884B6F3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B848A-D8DE-4144-AF11-1901A264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Setting up your RPi</a:t>
            </a:r>
          </a:p>
          <a:p>
            <a:pPr lvl="1"/>
            <a:r>
              <a:rPr lang="en-US" dirty="0"/>
              <a:t>Install Raspbian</a:t>
            </a:r>
          </a:p>
          <a:p>
            <a:pPr lvl="1"/>
            <a:r>
              <a:rPr lang="en-US" dirty="0"/>
              <a:t>Configure Wi-Fi</a:t>
            </a:r>
          </a:p>
          <a:p>
            <a:pPr lvl="1"/>
            <a:r>
              <a:rPr lang="en-US" dirty="0"/>
              <a:t>Set static IP</a:t>
            </a:r>
          </a:p>
          <a:p>
            <a:pPr lvl="1"/>
            <a:r>
              <a:rPr lang="en-US" dirty="0"/>
              <a:t>Setup SSH</a:t>
            </a:r>
          </a:p>
          <a:p>
            <a:pPr lvl="1"/>
            <a:r>
              <a:rPr lang="en-US" dirty="0"/>
              <a:t>Setup VNC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Using the RPi through the Terminal</a:t>
            </a:r>
          </a:p>
          <a:p>
            <a:r>
              <a:rPr lang="en-US" dirty="0"/>
              <a:t>Using the RPi like an Arduino</a:t>
            </a:r>
          </a:p>
          <a:p>
            <a:pPr lvl="1"/>
            <a:r>
              <a:rPr lang="en-US" dirty="0"/>
              <a:t>GP I/O Pins with Python</a:t>
            </a:r>
          </a:p>
        </p:txBody>
      </p:sp>
    </p:spTree>
    <p:extLst>
      <p:ext uri="{BB962C8B-B14F-4D97-AF65-F5344CB8AC3E}">
        <p14:creationId xmlns:p14="http://schemas.microsoft.com/office/powerpoint/2010/main" val="3414617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F970-9D60-4F3E-9078-779C758E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Communication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5AE3-738D-46E5-8DC7-5F061D5FA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data bit by bit, instead of all at once</a:t>
            </a:r>
          </a:p>
          <a:p>
            <a:r>
              <a:rPr lang="en-US" dirty="0"/>
              <a:t>Many protocols:</a:t>
            </a:r>
          </a:p>
          <a:p>
            <a:pPr lvl="1"/>
            <a:r>
              <a:rPr lang="en-US" dirty="0"/>
              <a:t>UART / USART</a:t>
            </a:r>
          </a:p>
          <a:p>
            <a:pPr lvl="1"/>
            <a:r>
              <a:rPr lang="en-US" dirty="0"/>
              <a:t>SPI</a:t>
            </a:r>
          </a:p>
          <a:p>
            <a:pPr lvl="1"/>
            <a:r>
              <a:rPr lang="en-US" dirty="0"/>
              <a:t>I2C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99826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8E32113-4C04-421F-A11B-5FD6CA6C5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45159"/>
            <a:ext cx="5456279" cy="254273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C0F970-9D60-4F3E-9078-779C758E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Serial Communication (UART)</a:t>
            </a:r>
            <a:endParaRPr lang="en-SG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5AE3-738D-46E5-8DC7-5F061D5FA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dirty="0"/>
              <a:t>Universal Asynchronous Receiver-Transmitter</a:t>
            </a:r>
          </a:p>
          <a:p>
            <a:r>
              <a:rPr lang="en-US" dirty="0"/>
              <a:t>Star-Bit</a:t>
            </a:r>
          </a:p>
          <a:p>
            <a:r>
              <a:rPr lang="en-US" dirty="0"/>
              <a:t>Data Bits</a:t>
            </a:r>
          </a:p>
          <a:p>
            <a:r>
              <a:rPr lang="en-US" dirty="0"/>
              <a:t>Parity Bit (Optional)</a:t>
            </a:r>
          </a:p>
          <a:p>
            <a:r>
              <a:rPr lang="en-US" dirty="0"/>
              <a:t>Stop Bit/s</a:t>
            </a:r>
          </a:p>
        </p:txBody>
      </p:sp>
    </p:spTree>
    <p:extLst>
      <p:ext uri="{BB962C8B-B14F-4D97-AF65-F5344CB8AC3E}">
        <p14:creationId xmlns:p14="http://schemas.microsoft.com/office/powerpoint/2010/main" val="1609909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84D5-BE21-4684-A29D-61C90BED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Serial in RPI (With Arduino)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F2E83-3D51-4EEF-9159-4F4B21797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  <a:cs typeface="Courier New" panose="02070309020205020404" pitchFamily="49" charset="0"/>
              </a:rPr>
              <a:t>Why?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Offload processing and simple tasks to Arduino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Add more input/ output pins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Connect to other serial peripherals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How?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Connect a USB cable from the Pi to the Arduino</a:t>
            </a:r>
          </a:p>
        </p:txBody>
      </p:sp>
    </p:spTree>
    <p:extLst>
      <p:ext uri="{BB962C8B-B14F-4D97-AF65-F5344CB8AC3E}">
        <p14:creationId xmlns:p14="http://schemas.microsoft.com/office/powerpoint/2010/main" val="4020775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3859-8E1A-463F-8942-CF3143DF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Arduino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11D0A-749E-4922-A2E9-B6413B72E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“”;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serialEvent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	char c = ‘ ’;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(c == ‘\n’)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 Do something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“”;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+= c;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C81B9050-DA16-49C2-A8CB-92E686E86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81" b="87616" l="123" r="89951">
                        <a14:foregroundMark x1="5821" y1="15046" x2="11029" y2="64005"/>
                        <a14:foregroundMark x1="11029" y1="64005" x2="10233" y2="77431"/>
                        <a14:foregroundMark x1="10233" y1="77431" x2="2083" y2="73611"/>
                        <a14:foregroundMark x1="2083" y1="73611" x2="551" y2="57755"/>
                        <a14:foregroundMark x1="551" y1="57755" x2="5515" y2="21528"/>
                        <a14:foregroundMark x1="5515" y1="21528" x2="9191" y2="15394"/>
                        <a14:foregroundMark x1="1103" y1="12500" x2="2267" y2="84259"/>
                        <a14:foregroundMark x1="2267" y1="84259" x2="123" y2="87616"/>
                        <a14:foregroundMark x1="5453" y1="41667" x2="5453" y2="41667"/>
                        <a14:foregroundMark x1="25674" y1="49884" x2="25490" y2="62963"/>
                        <a14:foregroundMark x1="23897" y1="47569" x2="28370" y2="61111"/>
                        <a14:foregroundMark x1="28370" y1="61111" x2="28799" y2="64468"/>
                        <a14:foregroundMark x1="23468" y1="9491" x2="24694" y2="15394"/>
                        <a14:foregroundMark x1="24877" y1="6481" x2="23100" y2="19213"/>
                      </a14:backgroundRemoval>
                    </a14:imgEffect>
                  </a14:imgLayer>
                </a14:imgProps>
              </a:ext>
            </a:extLst>
          </a:blip>
          <a:srcRect b="7109"/>
          <a:stretch/>
        </p:blipFill>
        <p:spPr>
          <a:xfrm>
            <a:off x="6389241" y="2100022"/>
            <a:ext cx="5404829" cy="265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82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F83A-6E0A-4608-BA4D-2796EBF55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and I2C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34428-39C2-4CE2-9262-736C2CB65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RPi</a:t>
            </a:r>
            <a:r>
              <a:rPr lang="en-US" dirty="0"/>
              <a:t> has:</a:t>
            </a:r>
          </a:p>
          <a:p>
            <a:pPr lvl="1"/>
            <a:r>
              <a:rPr lang="en-US" dirty="0"/>
              <a:t>3 SPI Bus’s (Only one accessible via the headers)</a:t>
            </a:r>
          </a:p>
          <a:p>
            <a:pPr lvl="1"/>
            <a:r>
              <a:rPr lang="en-US" dirty="0"/>
              <a:t>2 I2C Bus’s accessible through the headers</a:t>
            </a:r>
          </a:p>
          <a:p>
            <a:pPr lvl="1"/>
            <a:r>
              <a:rPr lang="en-US" dirty="0"/>
              <a:t>I think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050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D2A8-DEC3-46CB-9878-4D01A4AE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ENd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08D2E-5B3E-4B44-B801-2017FCC7F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360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2B89-8E6D-4A8C-A4F9-CACC77C8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an RPi?!</a:t>
            </a:r>
            <a:endParaRPr lang="en-S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586479-6A4A-4079-A024-36E4775F4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Board Computer</a:t>
            </a:r>
          </a:p>
          <a:p>
            <a:r>
              <a:rPr lang="en-US" dirty="0"/>
              <a:t>Runs Linux (Most of the time)</a:t>
            </a:r>
          </a:p>
          <a:p>
            <a:r>
              <a:rPr lang="en-US" dirty="0"/>
              <a:t>Small</a:t>
            </a:r>
          </a:p>
          <a:p>
            <a:pPr lvl="1"/>
            <a:r>
              <a:rPr lang="en-US" dirty="0"/>
              <a:t>System on a Chip (SOC)</a:t>
            </a:r>
          </a:p>
          <a:p>
            <a:pPr lvl="1"/>
            <a:r>
              <a:rPr lang="en-US" dirty="0"/>
              <a:t>All/ most important components are on a single chip (CPU, memory, </a:t>
            </a:r>
            <a:r>
              <a:rPr lang="en-US" strike="sngStrike" dirty="0"/>
              <a:t>storage</a:t>
            </a:r>
            <a:r>
              <a:rPr lang="en-US" dirty="0"/>
              <a:t>, IO)</a:t>
            </a:r>
          </a:p>
          <a:p>
            <a:r>
              <a:rPr lang="en-US" dirty="0"/>
              <a:t>Access to GP I/O Pins (Input and Output)</a:t>
            </a:r>
          </a:p>
          <a:p>
            <a:pPr lvl="1"/>
            <a:r>
              <a:rPr lang="en-US" dirty="0"/>
              <a:t>Like an Arduino</a:t>
            </a:r>
            <a:endParaRPr lang="en-SG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7ABEA031-107A-4B61-A8BC-1128550D1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950" y="518236"/>
            <a:ext cx="3181050" cy="2166883"/>
          </a:xfrm>
          <a:prstGeom prst="rect">
            <a:avLst/>
          </a:prstGeom>
        </p:spPr>
      </p:pic>
      <p:pic>
        <p:nvPicPr>
          <p:cNvPr id="11" name="Picture 10" descr="A circuit board&#10;&#10;Description generated with very high confidence">
            <a:extLst>
              <a:ext uri="{FF2B5EF4-FFF2-40B4-BE49-F238E27FC236}">
                <a16:creationId xmlns:a16="http://schemas.microsoft.com/office/drawing/2014/main" id="{C87FC942-6C71-4E0E-9DB9-C704F95CD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9863" y="3039862"/>
            <a:ext cx="1532138" cy="153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9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DE5B-75BA-4E3A-8553-E64AB715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RPi’s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B68FB-097F-41F1-A777-6327ABD07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Web Servers</a:t>
            </a:r>
          </a:p>
          <a:p>
            <a:r>
              <a:rPr lang="en-US" dirty="0"/>
              <a:t>Cloud Servers</a:t>
            </a:r>
          </a:p>
          <a:p>
            <a:r>
              <a:rPr lang="en-US" dirty="0"/>
              <a:t>Home Automation</a:t>
            </a:r>
          </a:p>
          <a:p>
            <a:r>
              <a:rPr lang="en-US" dirty="0"/>
              <a:t>Home Security</a:t>
            </a:r>
          </a:p>
          <a:p>
            <a:r>
              <a:rPr lang="en-US" dirty="0"/>
              <a:t>Arcade Games</a:t>
            </a:r>
          </a:p>
          <a:p>
            <a:r>
              <a:rPr lang="en-US" dirty="0"/>
              <a:t>Supercomputing (Clusters)</a:t>
            </a:r>
          </a:p>
          <a:p>
            <a:r>
              <a:rPr lang="en-US" dirty="0"/>
              <a:t>Cryptocurrency mining</a:t>
            </a:r>
          </a:p>
          <a:p>
            <a:r>
              <a:rPr lang="en-US" dirty="0"/>
              <a:t>Robotics</a:t>
            </a:r>
          </a:p>
          <a:p>
            <a:r>
              <a:rPr lang="en-US" dirty="0"/>
              <a:t>…</a:t>
            </a:r>
          </a:p>
          <a:p>
            <a:endParaRPr lang="en-SG" dirty="0"/>
          </a:p>
        </p:txBody>
      </p:sp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514708E9-3FE9-40F9-94EB-18B17F0F17C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094411" y="2076451"/>
            <a:ext cx="49530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8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D580-AFBA-4F4B-B4D5-840BD1BC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Raspbian on the RPi’s SD Card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B5235-02D1-411A-A89F-94F3B33F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Etcher and the Raspbian image to your computer</a:t>
            </a:r>
          </a:p>
          <a:p>
            <a:r>
              <a:rPr lang="en-US" dirty="0"/>
              <a:t>Connect the microSD Card</a:t>
            </a:r>
          </a:p>
          <a:p>
            <a:r>
              <a:rPr lang="en-US" dirty="0"/>
              <a:t>Open Etcher</a:t>
            </a:r>
          </a:p>
          <a:p>
            <a:r>
              <a:rPr lang="en-US" dirty="0"/>
              <a:t>Select the Raspbian image</a:t>
            </a:r>
          </a:p>
          <a:p>
            <a:r>
              <a:rPr lang="en-US" dirty="0"/>
              <a:t>Click ‘Flash!’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7788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1F0C-4FCE-4541-92EE-01280D90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Wi-Fi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EF2B-11E9-40CE-95B0-52BB0B3EB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Raspbian does not have a GUI that supports WPA2 Protocol</a:t>
            </a:r>
          </a:p>
          <a:p>
            <a:pPr lvl="1"/>
            <a:r>
              <a:rPr lang="en-US" dirty="0"/>
              <a:t>Cannot connect to </a:t>
            </a:r>
            <a:r>
              <a:rPr lang="en-US" dirty="0" err="1"/>
              <a:t>SUTD_Student</a:t>
            </a:r>
            <a:r>
              <a:rPr lang="en-US" dirty="0"/>
              <a:t> directly!</a:t>
            </a:r>
          </a:p>
          <a:p>
            <a:pPr lvl="1"/>
            <a:r>
              <a:rPr lang="en-US" dirty="0"/>
              <a:t>Need to configure it manually</a:t>
            </a:r>
          </a:p>
          <a:p>
            <a:r>
              <a:rPr lang="en-US" dirty="0"/>
              <a:t>Configure network in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wpa_supplicant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wpa_supplicant.conf</a:t>
            </a:r>
            <a:endParaRPr lang="en-S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16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0BB3D-1D37-4D55-AF3F-3B0B92834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Wi-Fi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8CC88-F49C-4916-A92A-DFCA755E9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Open Terminal</a:t>
            </a:r>
            <a:endParaRPr lang="en-SG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wpa_supplicant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wpa_supplicant.conf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Add this to the file:</a:t>
            </a:r>
            <a:br>
              <a:rPr lang="en-US" dirty="0">
                <a:latin typeface="+mj-lt"/>
                <a:cs typeface="Courier New" panose="02070309020205020404" pitchFamily="49" charset="0"/>
              </a:rPr>
            </a:b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network={</a:t>
            </a:r>
            <a:b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SUTD_Student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key_mgmt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=WPA-EAP</a:t>
            </a:r>
            <a:b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eap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=PEAP</a:t>
            </a:r>
            <a:b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identity=“100XXXX”</a:t>
            </a:r>
            <a:b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password=“YOUR_PASSWORD”</a:t>
            </a:r>
            <a:b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phase1=“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peaplabel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=0”</a:t>
            </a:r>
            <a:b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phase2=“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=MSCHAPV2”</a:t>
            </a:r>
            <a:b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Reboot</a:t>
            </a:r>
          </a:p>
        </p:txBody>
      </p:sp>
    </p:spTree>
    <p:extLst>
      <p:ext uri="{BB962C8B-B14F-4D97-AF65-F5344CB8AC3E}">
        <p14:creationId xmlns:p14="http://schemas.microsoft.com/office/powerpoint/2010/main" val="372062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54CC-43B8-40DE-9AA8-40B4635E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Static IP Address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FC929-2465-4D17-B67C-92EDCC7EC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an IP(v4) Address?</a:t>
            </a:r>
          </a:p>
          <a:p>
            <a:r>
              <a:rPr lang="en-US" dirty="0"/>
              <a:t>Why? So we can connect to the RPi at the same address every time.</a:t>
            </a:r>
          </a:p>
          <a:p>
            <a:r>
              <a:rPr lang="en-US" dirty="0"/>
              <a:t>Open Terminal:</a:t>
            </a:r>
            <a:br>
              <a:rPr lang="en-US" dirty="0"/>
            </a:b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 -4 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 show | grep global</a:t>
            </a:r>
            <a:b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 route | grep default | 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$3}’</a:t>
            </a:r>
            <a:b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cat /etc/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resolv.conf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128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2205</TotalTime>
  <Words>1236</Words>
  <Application>Microsoft Office PowerPoint</Application>
  <PresentationFormat>Widescreen</PresentationFormat>
  <Paragraphs>205</Paragraphs>
  <Slides>35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Courier New</vt:lpstr>
      <vt:lpstr>Trebuchet MS</vt:lpstr>
      <vt:lpstr>Tw Cen MT</vt:lpstr>
      <vt:lpstr>Circuit</vt:lpstr>
      <vt:lpstr>http://tinyurl.com/SUTDIEEEWorkshops (Dropbox)  =&gt; Intro to RPi Series =&gt; Part 1  Windows Users:  Download &amp; Install MobaXTerm (For SSH)  (Or your own choice of SSH Client) Mac Users:  Don’t need anything</vt:lpstr>
      <vt:lpstr>Intro to RPi (Part 1)</vt:lpstr>
      <vt:lpstr>Agenda</vt:lpstr>
      <vt:lpstr>What’s an RPi?!</vt:lpstr>
      <vt:lpstr>Uses of RPi’s</vt:lpstr>
      <vt:lpstr>Installing Raspbian on the RPi’s SD Card</vt:lpstr>
      <vt:lpstr>Setting Up Wi-Fi</vt:lpstr>
      <vt:lpstr>Setting Up Wi-Fi</vt:lpstr>
      <vt:lpstr>Set Static IP Address</vt:lpstr>
      <vt:lpstr>Set Static IP Address</vt:lpstr>
      <vt:lpstr>What is SSH (Secure Shell)</vt:lpstr>
      <vt:lpstr>Setting up SSH</vt:lpstr>
      <vt:lpstr>Setting up VNC (Virtual Network Computing)</vt:lpstr>
      <vt:lpstr>Using the RPi through the Terminal</vt:lpstr>
      <vt:lpstr>Linux Commands &amp; Tools</vt:lpstr>
      <vt:lpstr>Now for the Electronics Stuff</vt:lpstr>
      <vt:lpstr>GP I/O with Python</vt:lpstr>
      <vt:lpstr>GP I/O with Python</vt:lpstr>
      <vt:lpstr>Activity #1: Blinking LED</vt:lpstr>
      <vt:lpstr>Activity #1: Blinking LED</vt:lpstr>
      <vt:lpstr>Activity #1: Blinking LED</vt:lpstr>
      <vt:lpstr>Activity #2: Fading LED</vt:lpstr>
      <vt:lpstr>Activity #2: Fading LED</vt:lpstr>
      <vt:lpstr>Activity #3: Push Button</vt:lpstr>
      <vt:lpstr>Activity #3: Push Button</vt:lpstr>
      <vt:lpstr>Activity #3: Push Button - Debounce</vt:lpstr>
      <vt:lpstr>Activity #3.1: TRY It Yourself</vt:lpstr>
      <vt:lpstr>Activity #4: 7-Segment Driver</vt:lpstr>
      <vt:lpstr>Activity #4: 7-Segment Driver</vt:lpstr>
      <vt:lpstr>Serial Communication</vt:lpstr>
      <vt:lpstr>Serial Communication (UART)</vt:lpstr>
      <vt:lpstr>Python Serial in RPI (With Arduino)</vt:lpstr>
      <vt:lpstr>On Arduino</vt:lpstr>
      <vt:lpstr>SPI and I2C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RPi (Part 1)</dc:title>
  <dc:creator>Student - Abhimanyu Arora</dc:creator>
  <cp:lastModifiedBy>Abhimanyu Arora</cp:lastModifiedBy>
  <cp:revision>50</cp:revision>
  <dcterms:created xsi:type="dcterms:W3CDTF">2018-01-30T00:36:48Z</dcterms:created>
  <dcterms:modified xsi:type="dcterms:W3CDTF">2018-10-03T12:35:44Z</dcterms:modified>
</cp:coreProperties>
</file>