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77" r:id="rId10"/>
    <p:sldId id="263" r:id="rId11"/>
    <p:sldId id="264" r:id="rId12"/>
    <p:sldId id="267" r:id="rId13"/>
    <p:sldId id="265" r:id="rId14"/>
    <p:sldId id="268" r:id="rId15"/>
    <p:sldId id="266" r:id="rId16"/>
    <p:sldId id="269" r:id="rId17"/>
    <p:sldId id="270" r:id="rId18"/>
    <p:sldId id="271" r:id="rId19"/>
    <p:sldId id="272" r:id="rId20"/>
    <p:sldId id="278" r:id="rId21"/>
    <p:sldId id="279" r:id="rId22"/>
    <p:sldId id="280" r:id="rId23"/>
    <p:sldId id="281" r:id="rId24"/>
    <p:sldId id="274" r:id="rId25"/>
    <p:sldId id="282" r:id="rId26"/>
    <p:sldId id="283" r:id="rId27"/>
    <p:sldId id="285" r:id="rId28"/>
    <p:sldId id="287" r:id="rId29"/>
    <p:sldId id="289" r:id="rId30"/>
    <p:sldId id="288" r:id="rId31"/>
    <p:sldId id="284" r:id="rId32"/>
    <p:sldId id="286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63A28-75BF-431C-A355-E307F5A6A4C5}" type="datetimeFigureOut">
              <a:rPr lang="en-SG" smtClean="0"/>
              <a:t>14/5/2018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10A6-01D2-48FF-9375-3584B4507F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synchronization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10A6-01D2-48FF-9375-3584B4507F6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91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lnware.com/dll/Clock-Phase-and-Polarit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WireRequestFrom" TargetMode="External"/><Relationship Id="rId2" Type="http://schemas.openxmlformats.org/officeDocument/2006/relationships/hyperlink" Target="https://www.arduino.cc/en/Reference/WireBe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en/Reference/WireEndTransmission" TargetMode="External"/><Relationship Id="rId4" Type="http://schemas.openxmlformats.org/officeDocument/2006/relationships/hyperlink" Target="https://www.arduino.cc/en/Reference/WireBeginTransmiss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WireAvailable" TargetMode="External"/><Relationship Id="rId7" Type="http://schemas.openxmlformats.org/officeDocument/2006/relationships/hyperlink" Target="https://www.arduino.cc/en/Reference/WireOnRequest" TargetMode="External"/><Relationship Id="rId2" Type="http://schemas.openxmlformats.org/officeDocument/2006/relationships/hyperlink" Target="https://www.arduino.cc/en/Reference/WireWr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Reference/WireOnReceive" TargetMode="External"/><Relationship Id="rId5" Type="http://schemas.openxmlformats.org/officeDocument/2006/relationships/hyperlink" Target="https://www.arduino.cc/en/Reference/WireSetClock" TargetMode="External"/><Relationship Id="rId4" Type="http://schemas.openxmlformats.org/officeDocument/2006/relationships/hyperlink" Target="https://www.arduino.cc/en/Reference/WireRea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sparkfun.com/tutorials/adxl345-hookup-guide?_ga=2.1431734.6254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arkfun.com/datasheets/Sensors/Accelerometer/ADXL345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584-647E-40C7-8D26-93098D2B0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protocols with Arduino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4DEA3-5942-45C0-9C42-1BA3A9121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SUTD IEEE Student Chapter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344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D5CD-0AB1-4E43-A5F9-AEBD3732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Serial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878A-6BBA-4E76-BC25-ABE06E85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asynchronous or synchronous – Arduino is asynchronous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Communication synchronized with start/stop bits (messages)</a:t>
            </a:r>
          </a:p>
          <a:p>
            <a:pPr lvl="1"/>
            <a:r>
              <a:rPr lang="en-US" dirty="0"/>
              <a:t>Synchronous</a:t>
            </a:r>
          </a:p>
          <a:p>
            <a:pPr lvl="2"/>
            <a:r>
              <a:rPr lang="en-US" dirty="0"/>
              <a:t>Communication synchronized with external clock</a:t>
            </a:r>
          </a:p>
          <a:p>
            <a:r>
              <a:rPr lang="en-US" dirty="0"/>
              <a:t>Stands for Transistor-Transistor Logic</a:t>
            </a:r>
          </a:p>
        </p:txBody>
      </p:sp>
    </p:spTree>
    <p:extLst>
      <p:ext uri="{BB962C8B-B14F-4D97-AF65-F5344CB8AC3E}">
        <p14:creationId xmlns:p14="http://schemas.microsoft.com/office/powerpoint/2010/main" val="345715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A2C6-9994-409C-887D-A66752C0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Serial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4D0F-D5F1-4C1D-8E24-7E26238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UART as a hardware intermediary</a:t>
            </a:r>
          </a:p>
          <a:p>
            <a:pPr lvl="1"/>
            <a:r>
              <a:rPr lang="en-US" dirty="0"/>
              <a:t>Can also be implemented via software (bit-banging)</a:t>
            </a:r>
            <a:r>
              <a:rPr lang="en-SG" dirty="0"/>
              <a:t> i.e. Arduino </a:t>
            </a:r>
            <a:r>
              <a:rPr lang="en-SG" i="1" dirty="0" err="1"/>
              <a:t>SoftwareSerial</a:t>
            </a:r>
            <a:r>
              <a:rPr lang="en-SG" dirty="0"/>
              <a:t> Library</a:t>
            </a:r>
          </a:p>
          <a:p>
            <a:r>
              <a:rPr lang="en-US" dirty="0"/>
              <a:t>Star-Bit</a:t>
            </a:r>
          </a:p>
          <a:p>
            <a:r>
              <a:rPr lang="en-US" dirty="0"/>
              <a:t>Data Bits</a:t>
            </a:r>
          </a:p>
          <a:p>
            <a:r>
              <a:rPr lang="en-US" dirty="0"/>
              <a:t>Parity Bit (Optional)</a:t>
            </a:r>
          </a:p>
          <a:p>
            <a:r>
              <a:rPr lang="en-US" dirty="0"/>
              <a:t>Stop Bit(s)</a:t>
            </a:r>
            <a:endParaRPr lang="en-SG" dirty="0"/>
          </a:p>
          <a:p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44E3A4D-99E9-47EA-B184-974941C8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34" y="3894446"/>
            <a:ext cx="5456279" cy="2542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47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D5CD-0AB1-4E43-A5F9-AEBD3732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Serial - Transmitting</a:t>
            </a:r>
            <a:endParaRPr lang="en-SG" dirty="0"/>
          </a:p>
        </p:txBody>
      </p:sp>
      <p:pic>
        <p:nvPicPr>
          <p:cNvPr id="2050" name="Picture 2" descr="Image result for arduino potentiometer">
            <a:extLst>
              <a:ext uri="{FF2B5EF4-FFF2-40B4-BE49-F238E27FC236}">
                <a16:creationId xmlns:a16="http://schemas.microsoft.com/office/drawing/2014/main" id="{B59C8FE4-C6AD-40B5-B31F-1C8A9935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36654" y="1332594"/>
            <a:ext cx="4760911" cy="548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4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D5CD-0AB1-4E43-A5F9-AEBD3732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Serial - Transmitting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6B852-4CFE-4C86-AB76-D667D95F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2" y="2097088"/>
            <a:ext cx="8496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1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D5CD-0AB1-4E43-A5F9-AEBD3732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Serial - Receiving</a:t>
            </a:r>
            <a:endParaRPr lang="en-SG" dirty="0"/>
          </a:p>
        </p:txBody>
      </p:sp>
      <p:pic>
        <p:nvPicPr>
          <p:cNvPr id="1028" name="Picture 4" descr="Image result for arduino led pwm">
            <a:extLst>
              <a:ext uri="{FF2B5EF4-FFF2-40B4-BE49-F238E27FC236}">
                <a16:creationId xmlns:a16="http://schemas.microsoft.com/office/drawing/2014/main" id="{53107BE9-F448-411A-A63E-0F3FAEE1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59" y="2097088"/>
            <a:ext cx="6024306" cy="42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D5CD-0AB1-4E43-A5F9-AEBD3732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Serial - Receiving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60DA3-6782-4575-B7C9-E0631B1A8295}"/>
              </a:ext>
            </a:extLst>
          </p:cNvPr>
          <p:cNvGrpSpPr/>
          <p:nvPr/>
        </p:nvGrpSpPr>
        <p:grpSpPr>
          <a:xfrm>
            <a:off x="2296607" y="2271303"/>
            <a:ext cx="7595609" cy="3968179"/>
            <a:chOff x="2400298" y="1750093"/>
            <a:chExt cx="7595609" cy="39681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A5192-7A90-4DE0-A642-D42B1C2FA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43" b="70507"/>
            <a:stretch/>
          </p:blipFill>
          <p:spPr>
            <a:xfrm>
              <a:off x="2400298" y="1750093"/>
              <a:ext cx="7595609" cy="143539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2D6AA4-E6FD-454E-82E6-3D1A9370E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43" t="47960"/>
            <a:stretch/>
          </p:blipFill>
          <p:spPr>
            <a:xfrm>
              <a:off x="2400298" y="3185490"/>
              <a:ext cx="7595609" cy="253278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8D1649-8AEE-4179-8B7D-D6A0FFCD4223}"/>
              </a:ext>
            </a:extLst>
          </p:cNvPr>
          <p:cNvCxnSpPr/>
          <p:nvPr/>
        </p:nvCxnSpPr>
        <p:spPr>
          <a:xfrm>
            <a:off x="3908121" y="5240055"/>
            <a:ext cx="100208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EB26C-7FE8-424B-B1D1-EB47E6A83AC6}"/>
              </a:ext>
            </a:extLst>
          </p:cNvPr>
          <p:cNvSpPr txBox="1"/>
          <p:nvPr/>
        </p:nvSpPr>
        <p:spPr>
          <a:xfrm>
            <a:off x="3559012" y="5119111"/>
            <a:ext cx="176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0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4CE-FD7F-475D-B645-9F693EE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D3E0-02D8-43EC-890D-3376FE7B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Peripheral Interface</a:t>
            </a:r>
          </a:p>
          <a:p>
            <a:pPr lvl="1"/>
            <a:r>
              <a:rPr lang="en-US" dirty="0"/>
              <a:t>Synchronous Interface</a:t>
            </a:r>
          </a:p>
          <a:p>
            <a:r>
              <a:rPr lang="en-US" dirty="0"/>
              <a:t>Uses a Master-Slave concept</a:t>
            </a:r>
          </a:p>
          <a:p>
            <a:r>
              <a:rPr lang="en-US" dirty="0"/>
              <a:t>Allows 1 Master to many Slaves</a:t>
            </a:r>
          </a:p>
          <a:p>
            <a:r>
              <a:rPr lang="en-US" dirty="0"/>
              <a:t>Multiple-Masters not possible</a:t>
            </a:r>
            <a:endParaRPr lang="en-SG" dirty="0"/>
          </a:p>
        </p:txBody>
      </p:sp>
      <p:pic>
        <p:nvPicPr>
          <p:cNvPr id="3074" name="Picture 2" descr="Block diagram of an SPI system.">
            <a:extLst>
              <a:ext uri="{FF2B5EF4-FFF2-40B4-BE49-F238E27FC236}">
                <a16:creationId xmlns:a16="http://schemas.microsoft.com/office/drawing/2014/main" id="{48794AA8-0D52-4F4A-8BE6-07750C44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02" y="2249487"/>
            <a:ext cx="5715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8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4CE-FD7F-475D-B645-9F693EE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D3E0-02D8-43EC-890D-3376FE7B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very simple</a:t>
            </a:r>
          </a:p>
          <a:p>
            <a:r>
              <a:rPr lang="en-US" dirty="0"/>
              <a:t>No start bit, stop bit, or parity bit</a:t>
            </a:r>
          </a:p>
          <a:p>
            <a:r>
              <a:rPr lang="en-US" dirty="0"/>
              <a:t>Very fast!</a:t>
            </a:r>
          </a:p>
          <a:p>
            <a:r>
              <a:rPr lang="en-US" dirty="0"/>
              <a:t>Data is sent on rising or falling edge</a:t>
            </a:r>
            <a:br>
              <a:rPr lang="en-US" dirty="0"/>
            </a:br>
            <a:r>
              <a:rPr lang="en-US" dirty="0"/>
              <a:t>of clock cycle.</a:t>
            </a:r>
          </a:p>
        </p:txBody>
      </p:sp>
      <p:pic>
        <p:nvPicPr>
          <p:cNvPr id="4100" name="Picture 4" descr="alt text">
            <a:extLst>
              <a:ext uri="{FF2B5EF4-FFF2-40B4-BE49-F238E27FC236}">
                <a16:creationId xmlns:a16="http://schemas.microsoft.com/office/drawing/2014/main" id="{3553B174-7A2F-4E84-B194-02D68EE7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1" y="2334419"/>
            <a:ext cx="47625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9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97E1-EF81-47CB-9A19-065A11FB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with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0A3E-7C7E-4AF1-A74E-9692B15E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 (ATMega328P) has </a:t>
            </a:r>
            <a:r>
              <a:rPr lang="en-US" b="1" dirty="0"/>
              <a:t>one</a:t>
            </a:r>
            <a:r>
              <a:rPr lang="en-US" dirty="0"/>
              <a:t> SPI Bus</a:t>
            </a:r>
          </a:p>
          <a:p>
            <a:r>
              <a:rPr lang="en-US" dirty="0"/>
              <a:t>Uses library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at the start</a:t>
            </a:r>
          </a:p>
          <a:p>
            <a:r>
              <a:rPr lang="en-US" dirty="0"/>
              <a:t>Using the library:</a:t>
            </a:r>
          </a:p>
          <a:p>
            <a:pPr lvl="1"/>
            <a:r>
              <a:rPr lang="en-US" dirty="0" err="1"/>
              <a:t>SPI.begin</a:t>
            </a:r>
            <a:r>
              <a:rPr lang="en-US" dirty="0"/>
              <a:t>() </a:t>
            </a:r>
            <a:r>
              <a:rPr lang="en-US" i="1" dirty="0"/>
              <a:t>// Does not take any parameters</a:t>
            </a:r>
          </a:p>
          <a:p>
            <a:pPr lvl="1"/>
            <a:r>
              <a:rPr lang="en-US" dirty="0" err="1"/>
              <a:t>SPISettings</a:t>
            </a:r>
            <a:r>
              <a:rPr lang="en-US" dirty="0"/>
              <a:t>(</a:t>
            </a:r>
            <a:r>
              <a:rPr lang="en-US" b="1" dirty="0"/>
              <a:t>SPEED</a:t>
            </a:r>
            <a:r>
              <a:rPr lang="en-US" dirty="0"/>
              <a:t>, </a:t>
            </a:r>
            <a:r>
              <a:rPr lang="en-US" b="1" dirty="0"/>
              <a:t>DATAORDER</a:t>
            </a:r>
            <a:r>
              <a:rPr lang="en-US" dirty="0"/>
              <a:t>, </a:t>
            </a:r>
            <a:r>
              <a:rPr lang="en-US" b="1" dirty="0"/>
              <a:t>DATAMODE)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1FA8B-EC1F-4F26-98E9-90E6DDC4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11" y="5288086"/>
            <a:ext cx="3779006" cy="1364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87CD0-79C2-4537-88CD-8D9182865A74}"/>
              </a:ext>
            </a:extLst>
          </p:cNvPr>
          <p:cNvSpPr txBox="1"/>
          <p:nvPr/>
        </p:nvSpPr>
        <p:spPr>
          <a:xfrm flipH="1">
            <a:off x="5721717" y="6045474"/>
            <a:ext cx="647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understanding:</a:t>
            </a:r>
            <a:br>
              <a:rPr lang="en-SG" dirty="0"/>
            </a:br>
            <a:r>
              <a:rPr lang="en-SG" dirty="0">
                <a:hlinkClick r:id="rId3"/>
              </a:rPr>
              <a:t>http://dlnware.com/dll/Clock-Phase-and-Polarity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31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97E1-EF81-47CB-9A19-065A11FB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with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0A3E-7C7E-4AF1-A74E-9692B15E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library:</a:t>
            </a:r>
          </a:p>
          <a:p>
            <a:pPr lvl="1"/>
            <a:r>
              <a:rPr lang="en-US" dirty="0" err="1"/>
              <a:t>SPI.beginTransaction</a:t>
            </a:r>
            <a:r>
              <a:rPr lang="en-US" dirty="0"/>
              <a:t>(</a:t>
            </a:r>
            <a:r>
              <a:rPr lang="en-US" b="1" dirty="0" err="1"/>
              <a:t>SPISettings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SPI.transfer</a:t>
            </a:r>
            <a:r>
              <a:rPr lang="en-US" dirty="0"/>
              <a:t>(</a:t>
            </a:r>
            <a:r>
              <a:rPr lang="en-US" b="1" dirty="0"/>
              <a:t>DATA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SPI.endTransaction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SPI.end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SPI.usingInterrupt</a:t>
            </a:r>
            <a:r>
              <a:rPr lang="en-US" dirty="0"/>
              <a:t>(</a:t>
            </a:r>
            <a:r>
              <a:rPr lang="en-US" b="1" dirty="0"/>
              <a:t>PIN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81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D0F2-93F0-4F1A-9FC8-9C0D6A80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438E-AFB1-4800-81DD-5A51B820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What are they?</a:t>
            </a:r>
          </a:p>
          <a:p>
            <a:pPr lvl="1"/>
            <a:r>
              <a:rPr lang="en-US" dirty="0"/>
              <a:t>Why do I need them?</a:t>
            </a:r>
          </a:p>
          <a:p>
            <a:pPr lvl="1"/>
            <a:r>
              <a:rPr lang="en-US" dirty="0"/>
              <a:t>How do I use them?</a:t>
            </a:r>
            <a:endParaRPr lang="en-SG" dirty="0"/>
          </a:p>
          <a:p>
            <a:r>
              <a:rPr lang="en-US" dirty="0" err="1"/>
              <a:t>Pr</a:t>
            </a:r>
            <a:r>
              <a:rPr lang="en-SG" dirty="0" err="1"/>
              <a:t>actical</a:t>
            </a:r>
            <a:endParaRPr lang="en-SG" dirty="0"/>
          </a:p>
          <a:p>
            <a:pPr lvl="1"/>
            <a:r>
              <a:rPr lang="en-US" dirty="0"/>
              <a:t>Hooking</a:t>
            </a:r>
            <a:r>
              <a:rPr lang="en-SG" dirty="0"/>
              <a:t> up some devices to the Arduino with Serial Comm.</a:t>
            </a:r>
          </a:p>
        </p:txBody>
      </p:sp>
    </p:spTree>
    <p:extLst>
      <p:ext uri="{BB962C8B-B14F-4D97-AF65-F5344CB8AC3E}">
        <p14:creationId xmlns:p14="http://schemas.microsoft.com/office/powerpoint/2010/main" val="276085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6915-707D-4C20-9502-E81E02E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with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CE73-C333-42F1-8250-7A2A3C99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92334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be used to control a shift register – which allows a sequence of bits to be ‘shifted’ and set a series of (usually) 8 outputs on or off</a:t>
            </a:r>
          </a:p>
          <a:p>
            <a:pPr lvl="1"/>
            <a:r>
              <a:rPr lang="en-US" dirty="0"/>
              <a:t>Thus, they ‘expand’ the Arduino</a:t>
            </a:r>
            <a:r>
              <a:rPr lang="en-SG" dirty="0"/>
              <a:t>’s output pins</a:t>
            </a:r>
          </a:p>
          <a:p>
            <a:r>
              <a:rPr lang="en-SG" b="1" dirty="0"/>
              <a:t>ST_CP </a:t>
            </a:r>
            <a:r>
              <a:rPr lang="en-SG" i="1" dirty="0"/>
              <a:t>goes to</a:t>
            </a:r>
            <a:r>
              <a:rPr lang="en-SG" b="1" dirty="0"/>
              <a:t> ground</a:t>
            </a:r>
          </a:p>
          <a:p>
            <a:r>
              <a:rPr lang="en-SG" b="1" dirty="0"/>
              <a:t>DS </a:t>
            </a:r>
            <a:r>
              <a:rPr lang="en-SG" i="1" dirty="0"/>
              <a:t>goes to </a:t>
            </a:r>
            <a:r>
              <a:rPr lang="en-SG" b="1" dirty="0"/>
              <a:t>MOSI</a:t>
            </a:r>
          </a:p>
          <a:p>
            <a:r>
              <a:rPr lang="en-SG" b="1" dirty="0"/>
              <a:t>SH_CP</a:t>
            </a:r>
            <a:r>
              <a:rPr lang="en-SG" dirty="0"/>
              <a:t> </a:t>
            </a:r>
            <a:r>
              <a:rPr lang="en-SG" i="1" dirty="0"/>
              <a:t>goes to </a:t>
            </a:r>
            <a:r>
              <a:rPr lang="en-SG" b="1" dirty="0"/>
              <a:t>SCK</a:t>
            </a:r>
          </a:p>
        </p:txBody>
      </p:sp>
      <p:pic>
        <p:nvPicPr>
          <p:cNvPr id="3074" name="Picture 2" descr="Image result for 74hc595 arduino">
            <a:extLst>
              <a:ext uri="{FF2B5EF4-FFF2-40B4-BE49-F238E27FC236}">
                <a16:creationId xmlns:a16="http://schemas.microsoft.com/office/drawing/2014/main" id="{5703B7AF-3242-4EE9-A8A0-8AEE33ED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32" y="1572786"/>
            <a:ext cx="5510993" cy="4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0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5876-3CA2-4C34-A6C0-0202B9CD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SPI - 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F7E4-4CD1-49BD-A378-1274A67E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Call </a:t>
            </a:r>
            <a:r>
              <a:rPr lang="en-SG" dirty="0" err="1"/>
              <a:t>SPI.begin</a:t>
            </a:r>
            <a:r>
              <a:rPr lang="en-SG" dirty="0"/>
              <a:t>() in setup()</a:t>
            </a:r>
          </a:p>
          <a:p>
            <a:r>
              <a:rPr lang="en-US" dirty="0"/>
              <a:t>In loop():</a:t>
            </a:r>
          </a:p>
          <a:p>
            <a:pPr lvl="1"/>
            <a:r>
              <a:rPr lang="en-US" dirty="0"/>
              <a:t>Create a loop to count from 0 to 255 and write that data to the shift register via </a:t>
            </a:r>
            <a:r>
              <a:rPr lang="en-US" dirty="0" err="1"/>
              <a:t>SPI.transfer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</a:t>
            </a:r>
            <a:r>
              <a:rPr lang="en-SG" dirty="0" err="1"/>
              <a:t>xecute</a:t>
            </a:r>
            <a:r>
              <a:rPr lang="en-SG" dirty="0"/>
              <a:t> </a:t>
            </a:r>
            <a:r>
              <a:rPr lang="en-SG" i="1" dirty="0" err="1"/>
              <a:t>SPI.beginTransaction</a:t>
            </a:r>
            <a:r>
              <a:rPr lang="en-SG" dirty="0"/>
              <a:t>(</a:t>
            </a:r>
            <a:r>
              <a:rPr lang="en-SG" b="1" dirty="0" err="1"/>
              <a:t>SPISettings</a:t>
            </a:r>
            <a:r>
              <a:rPr lang="en-SG" b="1" dirty="0"/>
              <a:t>(1000,MSBFIRST,SPI_MODE0)</a:t>
            </a:r>
            <a:r>
              <a:rPr lang="en-SG" dirty="0"/>
              <a:t>) before the transfer and execute </a:t>
            </a:r>
            <a:r>
              <a:rPr lang="en-SG" i="1" dirty="0" err="1"/>
              <a:t>SPI.endTransaction</a:t>
            </a:r>
            <a:r>
              <a:rPr lang="en-SG" i="1" dirty="0"/>
              <a:t>() </a:t>
            </a:r>
            <a:r>
              <a:rPr lang="en-SG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626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7D9E-B9B4-4B65-9812-8CD33A3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- Final Code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4DA77-77EF-4333-A5F1-CEBA3502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61" y="2178294"/>
            <a:ext cx="6477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E8C8-BB91-4DDC-879D-6509676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- Challenge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28DD-1327-429C-A033-04B43838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make a Decade counter with this setup</a:t>
            </a:r>
          </a:p>
          <a:p>
            <a:pPr lvl="1"/>
            <a:r>
              <a:rPr lang="en-US" dirty="0"/>
              <a:t>Only one LED on at a time</a:t>
            </a:r>
            <a:endParaRPr lang="en-SG" dirty="0"/>
          </a:p>
        </p:txBody>
      </p:sp>
      <p:pic>
        <p:nvPicPr>
          <p:cNvPr id="4098" name="Picture 2" descr="Image result for johnson decade counter">
            <a:extLst>
              <a:ext uri="{FF2B5EF4-FFF2-40B4-BE49-F238E27FC236}">
                <a16:creationId xmlns:a16="http://schemas.microsoft.com/office/drawing/2014/main" id="{A8CEF7A2-4A69-4D63-947F-A856EAD417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621" y="3429000"/>
            <a:ext cx="6309580" cy="311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7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9891-C6FC-49FE-B859-5AB3DEAF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2C42-5562-4F98-9932-D061A413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Inter-Integrated Circuit</a:t>
            </a:r>
          </a:p>
          <a:p>
            <a:r>
              <a:rPr lang="en-US" dirty="0"/>
              <a:t>Only 2 Wires – SDA (Serial Data) and SCL (Serial Clock)</a:t>
            </a:r>
          </a:p>
          <a:p>
            <a:r>
              <a:rPr lang="en-US" dirty="0"/>
              <a:t>How?</a:t>
            </a:r>
            <a:r>
              <a:rPr lang="en-SG" dirty="0"/>
              <a:t> Using an address (7-8 bits) per device connected</a:t>
            </a:r>
            <a:endParaRPr lang="en-US" dirty="0"/>
          </a:p>
          <a:p>
            <a:pPr lvl="1"/>
            <a:r>
              <a:rPr lang="en-US" dirty="0"/>
              <a:t>Connect 120 devices at once! (8 reserved addresses)</a:t>
            </a:r>
          </a:p>
          <a:p>
            <a:r>
              <a:rPr lang="en-US" dirty="0"/>
              <a:t>Is able to identify which device is sending or receiving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521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41E8-2F69-49AD-8EFF-66D4F900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2DC3-E279-4464-92C4-1EF13C70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SDA – A4</a:t>
            </a:r>
          </a:p>
          <a:p>
            <a:r>
              <a:rPr lang="en-US" dirty="0"/>
              <a:t>SCL – A5</a:t>
            </a:r>
          </a:p>
          <a:p>
            <a:r>
              <a:rPr lang="en-US" dirty="0"/>
              <a:t>If connecting with device that runs on 3.3 V, pull SDA and SCL pins to high (5V) via a resistor</a:t>
            </a:r>
          </a:p>
        </p:txBody>
      </p:sp>
      <p:pic>
        <p:nvPicPr>
          <p:cNvPr id="1026" name="Picture 2" descr="Image result for i2c">
            <a:extLst>
              <a:ext uri="{FF2B5EF4-FFF2-40B4-BE49-F238E27FC236}">
                <a16:creationId xmlns:a16="http://schemas.microsoft.com/office/drawing/2014/main" id="{C758E6A6-9472-4297-9CC6-2B9711720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7" y="4433877"/>
            <a:ext cx="10036587" cy="22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13B8-EA54-49EC-96EE-EFBE6B54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50C-F2E1-4DE3-9314-68422931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r>
              <a:rPr lang="en-SG" dirty="0">
                <a:hlinkClick r:id="rId2"/>
              </a:rPr>
              <a:t>begin</a:t>
            </a:r>
            <a:r>
              <a:rPr lang="en-US" dirty="0"/>
              <a:t>()</a:t>
            </a:r>
            <a:endParaRPr lang="en-SG" sz="2000" dirty="0"/>
          </a:p>
          <a:p>
            <a:r>
              <a:rPr lang="en-SG" dirty="0" err="1">
                <a:hlinkClick r:id="rId3"/>
              </a:rPr>
              <a:t>requestFrom</a:t>
            </a:r>
            <a:r>
              <a:rPr lang="en-SG" dirty="0"/>
              <a:t>()</a:t>
            </a:r>
          </a:p>
          <a:p>
            <a:r>
              <a:rPr lang="en-SG" dirty="0" err="1">
                <a:hlinkClick r:id="rId4"/>
              </a:rPr>
              <a:t>beginTransmission</a:t>
            </a:r>
            <a:r>
              <a:rPr lang="en-SG" dirty="0"/>
              <a:t>()</a:t>
            </a:r>
          </a:p>
          <a:p>
            <a:r>
              <a:rPr lang="en-SG" dirty="0" err="1">
                <a:hlinkClick r:id="rId5"/>
              </a:rPr>
              <a:t>endTransmission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988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F437-CA62-4FF2-BA30-F720F51A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D007-C9B6-4D00-8036-CCAA80B1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write</a:t>
            </a:r>
            <a:r>
              <a:rPr lang="en-SG" dirty="0"/>
              <a:t>()</a:t>
            </a:r>
          </a:p>
          <a:p>
            <a:r>
              <a:rPr lang="en-SG" dirty="0">
                <a:hlinkClick r:id="rId3"/>
              </a:rPr>
              <a:t>available</a:t>
            </a:r>
            <a:r>
              <a:rPr lang="en-SG" dirty="0"/>
              <a:t>()</a:t>
            </a:r>
          </a:p>
          <a:p>
            <a:r>
              <a:rPr lang="en-SG" dirty="0">
                <a:hlinkClick r:id="rId4"/>
              </a:rPr>
              <a:t>read</a:t>
            </a:r>
            <a:r>
              <a:rPr lang="en-SG" dirty="0"/>
              <a:t>()</a:t>
            </a:r>
          </a:p>
          <a:p>
            <a:r>
              <a:rPr lang="en-SG" dirty="0" err="1">
                <a:hlinkClick r:id="rId5"/>
              </a:rPr>
              <a:t>SetClock</a:t>
            </a:r>
            <a:r>
              <a:rPr lang="en-SG" dirty="0"/>
              <a:t>()</a:t>
            </a:r>
          </a:p>
          <a:p>
            <a:r>
              <a:rPr lang="en-SG" dirty="0" err="1">
                <a:hlinkClick r:id="rId6"/>
              </a:rPr>
              <a:t>onReceive</a:t>
            </a:r>
            <a:r>
              <a:rPr lang="en-SG" dirty="0"/>
              <a:t>()</a:t>
            </a:r>
          </a:p>
          <a:p>
            <a:r>
              <a:rPr lang="en-SG" dirty="0" err="1">
                <a:hlinkClick r:id="rId7"/>
              </a:rPr>
              <a:t>onRequest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738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DDE3-9940-48B5-82E7-51718DD8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9DE6-CA0A-47AA-9E26-07BD1568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ADXL345</a:t>
            </a:r>
          </a:p>
          <a:p>
            <a:pPr lvl="1"/>
            <a:r>
              <a:rPr lang="en-SG" dirty="0">
                <a:hlinkClick r:id="rId2"/>
              </a:rPr>
              <a:t>https://learn.sparkfun.com/tutorials/adxl345-hookup-guide?_ga=2.1431734.625444</a:t>
            </a:r>
            <a:endParaRPr lang="en-SG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C51F8742-B311-4A21-A30B-C8DDE92D3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6" b="11004"/>
          <a:stretch/>
        </p:blipFill>
        <p:spPr bwMode="auto">
          <a:xfrm>
            <a:off x="1925491" y="3249080"/>
            <a:ext cx="5171098" cy="34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3B00E-1AF8-444D-8523-4F42F7F4C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589" y="3913506"/>
            <a:ext cx="2362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5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CFEB-C649-45A6-87BE-59FBAA0E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CB9E-E191-46A1-9243-F765ACFF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[Go through demo]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26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2D27-9E7D-4D46-BBAB-B89439CE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b="1" dirty="0"/>
              <a:t>Serial</a:t>
            </a:r>
            <a:r>
              <a:rPr lang="en-US" dirty="0"/>
              <a:t> Communication Protocols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0D60-0F2E-40D2-A286-F64748CB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of sending (and receiving) data and that is </a:t>
            </a:r>
            <a:r>
              <a:rPr lang="en-US" b="1" dirty="0"/>
              <a:t>serialized</a:t>
            </a:r>
            <a:r>
              <a:rPr lang="en-US" dirty="0"/>
              <a:t>, to other devices or peripherals.</a:t>
            </a:r>
          </a:p>
          <a:p>
            <a:r>
              <a:rPr lang="en-US" dirty="0"/>
              <a:t>Protocols specify how exactly the data is sent, how exactly the device is supposed to be connected, how fast it should send data, etc.</a:t>
            </a:r>
          </a:p>
          <a:p>
            <a:r>
              <a:rPr lang="en-US" dirty="0"/>
              <a:t>Three different serial communication protocols on </a:t>
            </a:r>
            <a:r>
              <a:rPr lang="en-US" b="1" dirty="0"/>
              <a:t>Arduino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TTL Serial</a:t>
            </a:r>
          </a:p>
          <a:p>
            <a:pPr lvl="1"/>
            <a:r>
              <a:rPr lang="en-US" dirty="0"/>
              <a:t>SPI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</a:p>
          <a:p>
            <a:endParaRPr lang="en-SG" dirty="0"/>
          </a:p>
        </p:txBody>
      </p:sp>
      <p:pic>
        <p:nvPicPr>
          <p:cNvPr id="1026" name="Picture 2" descr="Image result for cereal">
            <a:extLst>
              <a:ext uri="{FF2B5EF4-FFF2-40B4-BE49-F238E27FC236}">
                <a16:creationId xmlns:a16="http://schemas.microsoft.com/office/drawing/2014/main" id="{58BB7D85-34C7-42B9-85A2-A902AB6A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348" y="3947142"/>
            <a:ext cx="2940460" cy="29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03AB-AD51-459C-8EA8-65F58C30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D79C-5842-424F-B084-BACB9965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Adafruit has written a great library to use the ADXL345, but what’s going on in the background?</a:t>
            </a:r>
          </a:p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is used to read from / write to particular memory address in the ADXL345 which contain info about accelerometer data, temperature, etc. and other configuration options.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682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DE4B-DAEE-4BDA-A62E-7B86D0F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ADXL345 I</a:t>
            </a:r>
            <a:r>
              <a:rPr lang="en-US" baseline="30000" dirty="0"/>
              <a:t>2</a:t>
            </a:r>
            <a:r>
              <a:rPr lang="en-US" dirty="0"/>
              <a:t>C Datasheet</a:t>
            </a:r>
            <a:br>
              <a:rPr lang="en-US" dirty="0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5B9BB-C863-4E1A-AD62-474E7ECF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89" y="1456658"/>
            <a:ext cx="5983463" cy="5204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7AE70-E1ED-4731-B2FB-E6D6691D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" y="2925410"/>
            <a:ext cx="5365631" cy="10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F0170-8C15-4F4D-BEA2-6D252F9E2991}"/>
              </a:ext>
            </a:extLst>
          </p:cNvPr>
          <p:cNvSpPr txBox="1"/>
          <p:nvPr/>
        </p:nvSpPr>
        <p:spPr>
          <a:xfrm flipH="1">
            <a:off x="946516" y="4770730"/>
            <a:ext cx="435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4"/>
              </a:rPr>
              <a:t>https://www.sparkfun.com/datasheets/Sensors/Accelerometer/ADXL345.pdf</a:t>
            </a:r>
            <a:br>
              <a:rPr lang="en-SG" dirty="0"/>
            </a:br>
            <a:r>
              <a:rPr lang="en-SG" dirty="0"/>
              <a:t>Pages 10 and 14</a:t>
            </a:r>
          </a:p>
        </p:txBody>
      </p:sp>
    </p:spTree>
    <p:extLst>
      <p:ext uri="{BB962C8B-B14F-4D97-AF65-F5344CB8AC3E}">
        <p14:creationId xmlns:p14="http://schemas.microsoft.com/office/powerpoint/2010/main" val="214719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2C56-2047-4B10-BDA6-3CF0147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Communication Protocols Learnt Today</a:t>
            </a:r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E2414-3595-4BEC-BEAE-61A55B12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70550"/>
              </p:ext>
            </p:extLst>
          </p:nvPr>
        </p:nvGraphicFramePr>
        <p:xfrm>
          <a:off x="569117" y="2482479"/>
          <a:ext cx="1105059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530">
                  <a:extLst>
                    <a:ext uri="{9D8B030D-6E8A-4147-A177-3AD203B41FA5}">
                      <a16:colId xmlns:a16="http://schemas.microsoft.com/office/drawing/2014/main" val="1575096230"/>
                    </a:ext>
                  </a:extLst>
                </a:gridCol>
                <a:gridCol w="3683530">
                  <a:extLst>
                    <a:ext uri="{9D8B030D-6E8A-4147-A177-3AD203B41FA5}">
                      <a16:colId xmlns:a16="http://schemas.microsoft.com/office/drawing/2014/main" val="713146491"/>
                    </a:ext>
                  </a:extLst>
                </a:gridCol>
                <a:gridCol w="3683530">
                  <a:extLst>
                    <a:ext uri="{9D8B030D-6E8A-4147-A177-3AD203B41FA5}">
                      <a16:colId xmlns:a16="http://schemas.microsoft.com/office/drawing/2014/main" val="2732418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TTL Serial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6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1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 2 devices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Master to many Slaves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 Masters to many Slaves (Max 121 for Arduino)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0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TX/ RX Pins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MOSI, MISO, SCK, 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SDA, SCL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fast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that fast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applications:</a:t>
                      </a:r>
                      <a:br>
                        <a:rPr lang="en-US" dirty="0"/>
                      </a:br>
                      <a:r>
                        <a:rPr lang="en-US" dirty="0"/>
                        <a:t>GPS, Bluetooth Modules</a:t>
                      </a:r>
                      <a:br>
                        <a:rPr lang="en-US" dirty="0"/>
                      </a:br>
                      <a:r>
                        <a:rPr lang="en-US" dirty="0"/>
                        <a:t>Microcontrollers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applications:</a:t>
                      </a:r>
                      <a:br>
                        <a:rPr lang="en-US" dirty="0"/>
                      </a:br>
                      <a:r>
                        <a:rPr lang="en-US" dirty="0"/>
                        <a:t>Sensors, Touchscreens, Control devices (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Digital Pots), Memory, LCD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applications:</a:t>
                      </a:r>
                      <a:br>
                        <a:rPr lang="en-US" dirty="0"/>
                      </a:br>
                      <a:r>
                        <a:rPr lang="en-US" dirty="0"/>
                        <a:t>Small LCD/ OLED, Sensors, EEPROMs, Display connectors (HDMI, VGA, etc.)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036F-E811-429A-A281-DA1E0F3A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B6BB-A39A-4607-8FE3-CD8266E4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 many others for different purposes!</a:t>
            </a:r>
          </a:p>
          <a:p>
            <a:pPr lvl="1"/>
            <a:r>
              <a:rPr lang="en-US" dirty="0"/>
              <a:t>Short range vs long range</a:t>
            </a:r>
          </a:p>
          <a:p>
            <a:pPr lvl="1"/>
            <a:r>
              <a:rPr lang="en-US" dirty="0"/>
              <a:t>Fast vs slow</a:t>
            </a:r>
          </a:p>
          <a:p>
            <a:pPr lvl="1"/>
            <a:r>
              <a:rPr lang="en-US" dirty="0"/>
              <a:t>Easy vs complex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Just visit the Wikipedia page and find out more!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680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98E-D86D-4C4D-BB0B-FA840391A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Thank You for Coming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232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1C6C-1A13-4CE8-A9A8-9682DE7E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these communication Protocols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1BA3-3E88-4D6A-B4DC-E5BFBB19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supports both Digital and Analogue OUTPUTS and INPUTS</a:t>
            </a:r>
          </a:p>
          <a:p>
            <a:pPr lvl="1"/>
            <a:r>
              <a:rPr lang="en-US" dirty="0"/>
              <a:t>Connect sensors such as LDRs, Ultrasonic sensors, etc.</a:t>
            </a:r>
          </a:p>
          <a:p>
            <a:pPr lvl="1"/>
            <a:r>
              <a:rPr lang="en-US" dirty="0"/>
              <a:t>Control components such as motors, LEDs, etc.</a:t>
            </a:r>
          </a:p>
          <a:p>
            <a:r>
              <a:rPr lang="en-US" dirty="0"/>
              <a:t>What about more complex devices such as accelerometers, LCDs, controlling LED displays?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7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1C6C-1A13-4CE8-A9A8-9682DE7E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these communication Protocols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1BA3-3E88-4D6A-B4DC-E5BFBB19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Protocols allow transfer of data between devices</a:t>
            </a:r>
          </a:p>
          <a:p>
            <a:r>
              <a:rPr lang="en-US" dirty="0" err="1"/>
              <a:t>Eg.</a:t>
            </a:r>
            <a:r>
              <a:rPr lang="en-US" dirty="0"/>
              <a:t> Use an LCD by specifying the coordinates of a pixel to be turned on or off.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077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2C56-2047-4B10-BDA6-3CF0147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of Communication Protocols on Arduino</a:t>
            </a:r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E2414-3595-4BEC-BEAE-61A55B12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87026"/>
              </p:ext>
            </p:extLst>
          </p:nvPr>
        </p:nvGraphicFramePr>
        <p:xfrm>
          <a:off x="569117" y="2482479"/>
          <a:ext cx="1105059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530">
                  <a:extLst>
                    <a:ext uri="{9D8B030D-6E8A-4147-A177-3AD203B41FA5}">
                      <a16:colId xmlns:a16="http://schemas.microsoft.com/office/drawing/2014/main" val="1575096230"/>
                    </a:ext>
                  </a:extLst>
                </a:gridCol>
                <a:gridCol w="3683530">
                  <a:extLst>
                    <a:ext uri="{9D8B030D-6E8A-4147-A177-3AD203B41FA5}">
                      <a16:colId xmlns:a16="http://schemas.microsoft.com/office/drawing/2014/main" val="713146491"/>
                    </a:ext>
                  </a:extLst>
                </a:gridCol>
                <a:gridCol w="3683530">
                  <a:extLst>
                    <a:ext uri="{9D8B030D-6E8A-4147-A177-3AD203B41FA5}">
                      <a16:colId xmlns:a16="http://schemas.microsoft.com/office/drawing/2014/main" val="2732418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TTL Serial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6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1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Between 2 devices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Master to many Slaves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Many Masters to many Slaves (Max 121 for Arduino)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0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TX/ RX Pins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MOSI, MISO, SCK, 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SDA, SCL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8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fast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that fast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applications:</a:t>
                      </a:r>
                      <a:br>
                        <a:rPr lang="en-US" dirty="0"/>
                      </a:br>
                      <a:r>
                        <a:rPr lang="en-US" dirty="0"/>
                        <a:t>GPS, Bluetooth Modules</a:t>
                      </a:r>
                      <a:br>
                        <a:rPr lang="en-US" dirty="0"/>
                      </a:br>
                      <a:r>
                        <a:rPr lang="en-US" dirty="0"/>
                        <a:t>Microcontrollers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applications:</a:t>
                      </a:r>
                      <a:br>
                        <a:rPr lang="en-US" dirty="0"/>
                      </a:br>
                      <a:r>
                        <a:rPr lang="en-US" dirty="0"/>
                        <a:t>Sensors, Touchscreens, Control devices (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Digital Pots), Memory, LCD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applications:</a:t>
                      </a:r>
                      <a:br>
                        <a:rPr lang="en-US" dirty="0"/>
                      </a:br>
                      <a:r>
                        <a:rPr lang="en-US" dirty="0"/>
                        <a:t>Small LCD/ OLED, Sensors, EEPROMs, Display connectors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255F-2AA9-444D-BFD9-CB9E8EBC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That 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53D6-1317-425F-B494-474516B9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serial data?</a:t>
            </a:r>
          </a:p>
          <a:p>
            <a:pPr lvl="1"/>
            <a:r>
              <a:rPr lang="en-US" dirty="0"/>
              <a:t>Sequence of binary digits (1’s and 0’s) sent one after another to form (usually) 8-bit binary numbers (sequence of 8 - 1</a:t>
            </a:r>
            <a:r>
              <a:rPr lang="en-SG" dirty="0"/>
              <a:t>’s and 0’s)</a:t>
            </a:r>
          </a:p>
          <a:p>
            <a:pPr lvl="1"/>
            <a:r>
              <a:rPr lang="en-US" dirty="0"/>
              <a:t>Th</a:t>
            </a:r>
            <a:r>
              <a:rPr lang="en-SG" dirty="0"/>
              <a:t>ese numbers can then be converted to decimal or interpreted as ASCII or Unicode characters.</a:t>
            </a:r>
            <a:endParaRPr lang="en-US" dirty="0"/>
          </a:p>
        </p:txBody>
      </p:sp>
      <p:pic>
        <p:nvPicPr>
          <p:cNvPr id="1026" name="Picture 2" descr="Image result for binary">
            <a:extLst>
              <a:ext uri="{FF2B5EF4-FFF2-40B4-BE49-F238E27FC236}">
                <a16:creationId xmlns:a16="http://schemas.microsoft.com/office/drawing/2014/main" id="{62EE29D0-CAB3-4F62-A474-130A7214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66" y="4317476"/>
            <a:ext cx="4703867" cy="225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7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791E-52DE-4F16-8A2D-D8779214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4FEE-4D82-4CB9-A7C9-4EBDF9DB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bit is sent first – right most bit or left most bit?</a:t>
            </a:r>
          </a:p>
          <a:p>
            <a:pPr lvl="1"/>
            <a:r>
              <a:rPr lang="en-US" dirty="0"/>
              <a:t>Little vs Big Endian</a:t>
            </a:r>
            <a:endParaRPr lang="en-SG" dirty="0"/>
          </a:p>
        </p:txBody>
      </p:sp>
      <p:pic>
        <p:nvPicPr>
          <p:cNvPr id="2050" name="Picture 2" descr="Image result for binary little endian big endian">
            <a:extLst>
              <a:ext uri="{FF2B5EF4-FFF2-40B4-BE49-F238E27FC236}">
                <a16:creationId xmlns:a16="http://schemas.microsoft.com/office/drawing/2014/main" id="{B6D75DEF-889C-4155-A05F-48D3862D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98" y="3510696"/>
            <a:ext cx="50006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2C56-2047-4B10-BDA6-3CF0147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communication protocols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035D-5750-4F0A-983D-2F45576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TTL Serial</a:t>
            </a:r>
          </a:p>
          <a:p>
            <a:r>
              <a:rPr lang="en-US" dirty="0"/>
              <a:t>SPI</a:t>
            </a:r>
          </a:p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906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3506</TotalTime>
  <Words>1025</Words>
  <Application>Microsoft Office PowerPoint</Application>
  <PresentationFormat>Widescreen</PresentationFormat>
  <Paragraphs>176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Trebuchet MS</vt:lpstr>
      <vt:lpstr>Tw Cen MT</vt:lpstr>
      <vt:lpstr>Circuit</vt:lpstr>
      <vt:lpstr>Communication protocols with Arduino</vt:lpstr>
      <vt:lpstr>Agenda</vt:lpstr>
      <vt:lpstr>What Are Serial Communication Protocols</vt:lpstr>
      <vt:lpstr>Why Do I need these communication Protocols</vt:lpstr>
      <vt:lpstr>Why Do I need these communication Protocols</vt:lpstr>
      <vt:lpstr>Brief Summary of Communication Protocols on Arduino</vt:lpstr>
      <vt:lpstr>But Before That …</vt:lpstr>
      <vt:lpstr>Binary Data</vt:lpstr>
      <vt:lpstr>How to use communication protocols</vt:lpstr>
      <vt:lpstr>TTL Serial</vt:lpstr>
      <vt:lpstr>TTL Serial</vt:lpstr>
      <vt:lpstr>TTL Serial - Transmitting</vt:lpstr>
      <vt:lpstr>TTL Serial - Transmitting</vt:lpstr>
      <vt:lpstr>TTL Serial - Receiving</vt:lpstr>
      <vt:lpstr>TTL Serial - Receiving</vt:lpstr>
      <vt:lpstr>SPI</vt:lpstr>
      <vt:lpstr>SPI</vt:lpstr>
      <vt:lpstr>SPI with Arduino</vt:lpstr>
      <vt:lpstr>SPI with Arduino</vt:lpstr>
      <vt:lpstr>SPI with Arduino</vt:lpstr>
      <vt:lpstr>SPI - TRY IT OUT</vt:lpstr>
      <vt:lpstr>SPI - Final Code</vt:lpstr>
      <vt:lpstr>SPI - Challenge</vt:lpstr>
      <vt:lpstr>I2C</vt:lpstr>
      <vt:lpstr>I2C on Arduino</vt:lpstr>
      <vt:lpstr>I2C on Arduino</vt:lpstr>
      <vt:lpstr>I2C on Arduino</vt:lpstr>
      <vt:lpstr>I2C on Arduino</vt:lpstr>
      <vt:lpstr>I2C on Arduino</vt:lpstr>
      <vt:lpstr>I2C on Arduino</vt:lpstr>
      <vt:lpstr>ADXL345 I2C Datasheet </vt:lpstr>
      <vt:lpstr>Summary of Communication Protocols Learnt Today</vt:lpstr>
      <vt:lpstr>Serial Communication</vt:lpstr>
      <vt:lpstr>Thank You for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Abhimanyu Arora</dc:creator>
  <cp:lastModifiedBy>Student - Abhimanyu Arora</cp:lastModifiedBy>
  <cp:revision>37</cp:revision>
  <dcterms:created xsi:type="dcterms:W3CDTF">2018-04-30T15:15:55Z</dcterms:created>
  <dcterms:modified xsi:type="dcterms:W3CDTF">2018-05-14T15:38:13Z</dcterms:modified>
</cp:coreProperties>
</file>