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Masters/slideMaster8.xml" ContentType="application/vnd.openxmlformats-officedocument.presentationml.slideMaster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Default Extension="wav" ContentType="audio/wav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Masters/slideMaster9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notesSlides/notesSlide6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  <p:sldMasterId id="2147483683" r:id="rId3"/>
    <p:sldMasterId id="2147483695" r:id="rId4"/>
    <p:sldMasterId id="2147483707" r:id="rId5"/>
    <p:sldMasterId id="2147483719" r:id="rId6"/>
    <p:sldMasterId id="2147483731" r:id="rId7"/>
    <p:sldMasterId id="2147483743" r:id="rId8"/>
    <p:sldMasterId id="2147483755" r:id="rId9"/>
    <p:sldMasterId id="2147483767" r:id="rId10"/>
  </p:sldMasterIdLst>
  <p:notesMasterIdLst>
    <p:notesMasterId r:id="rId86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ctr" defTabSz="914400" fontAlgn="base" hangingPunct="1">
      <a:spcBef>
        <a:spcPts val="0"/>
      </a:spcBef>
      <a:spcAft>
        <a:spcPts val="0"/>
      </a:spcAft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1pPr>
    <a:lvl2pPr marL="286893" indent="0" algn="ctr" defTabSz="914400" fontAlgn="base" hangingPunct="1">
      <a:spcBef>
        <a:spcPts val="0"/>
      </a:spcBef>
      <a:spcAft>
        <a:spcPts val="0"/>
      </a:spcAft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2pPr>
    <a:lvl3pPr marL="573786" indent="0" algn="ctr" defTabSz="914400" fontAlgn="base" hangingPunct="1">
      <a:spcBef>
        <a:spcPts val="0"/>
      </a:spcBef>
      <a:spcAft>
        <a:spcPts val="0"/>
      </a:spcAft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3pPr>
    <a:lvl4pPr marL="860552" indent="0" algn="ctr" defTabSz="914400" fontAlgn="base" hangingPunct="1">
      <a:spcBef>
        <a:spcPts val="0"/>
      </a:spcBef>
      <a:spcAft>
        <a:spcPts val="0"/>
      </a:spcAft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4pPr>
    <a:lvl5pPr marL="1147699" indent="0" algn="ctr" defTabSz="914400" fontAlgn="base" hangingPunct="1">
      <a:spcBef>
        <a:spcPts val="0"/>
      </a:spcBef>
      <a:spcAft>
        <a:spcPts val="0"/>
      </a:spcAft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5pPr>
    <a:lvl6pPr marL="1434592" indent="0" algn="l" defTabSz="914400" eaLnBrk="1" fontAlgn="auto" latinLnBrk="0" hangingPunct="1"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6pPr>
    <a:lvl7pPr marL="1721485" indent="0" algn="l" defTabSz="914400" eaLnBrk="1" fontAlgn="auto" latinLnBrk="0" hangingPunct="1"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7pPr>
    <a:lvl8pPr marL="2008378" indent="0" algn="l" defTabSz="914400" eaLnBrk="1" fontAlgn="auto" latinLnBrk="0" hangingPunct="1"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8pPr>
    <a:lvl9pPr marL="2008378" indent="0" algn="l" defTabSz="914400" eaLnBrk="1" fontAlgn="auto" latinLnBrk="0" hangingPunct="1">
      <a:buNone/>
      <a:defRPr sz="2700" kern="1200">
        <a:solidFill>
          <a:srgbClr val="FFFFFF"/>
        </a:solidFill>
        <a:latin typeface="Gill Sans" charset="0"/>
        <a:ea typeface="Heiti SC Light" charset="0"/>
        <a:cs typeface="Heiti SC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 autoAdjust="0"/>
    <p:restoredTop sz="90792" autoAdjust="0"/>
  </p:normalViewPr>
  <p:slideViewPr>
    <p:cSldViewPr>
      <p:cViewPr>
        <p:scale>
          <a:sx n="60" d="100"/>
          <a:sy n="60" d="100"/>
        </p:scale>
        <p:origin x="-1092" y="-486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6" Type="http://schemas.openxmlformats.org/officeDocument/2006/relationships/slide" Target="slides/slide66.xml"/><Relationship Id="rId84" Type="http://schemas.openxmlformats.org/officeDocument/2006/relationships/slide" Target="slides/slide74.xml"/><Relationship Id="rId89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87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90" Type="http://schemas.openxmlformats.org/officeDocument/2006/relationships/tableStyles" Target="tableStyles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77" Type="http://schemas.openxmlformats.org/officeDocument/2006/relationships/slide" Target="slides/slide6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9/21/2014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7" name="文本框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‹#›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‹#›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‹#›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‹#›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379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charset="0"/>
        <a:ea typeface="宋体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zh-CN" altLang="en-US" sz="12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9507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60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951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395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2225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7846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466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174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113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3056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19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895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331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9617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3679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0383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7994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871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1000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649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9747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29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24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zh-CN" altLang="en-US" sz="12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3908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6629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5295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038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7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zh-CN" altLang="en-US" sz="27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zh-CN" altLang="en-US" sz="12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3150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0502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001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0350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4573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19304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39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71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0413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2661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9683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52800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206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69993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771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12539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4903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51272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49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620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4134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56425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145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09391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0889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5151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20337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93595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76117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94201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59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817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1989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42329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5506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3196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7548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78037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01205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66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78791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70913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81955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69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435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62438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70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84969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71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84918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72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92541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04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73</a:t>
            </a:fld>
            <a:endParaRPr lang="zh-CN" altLang="en-US" sz="12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73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86325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09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74</a:t>
            </a:fld>
            <a:endParaRPr lang="zh-CN" altLang="en-US" sz="12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74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35465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21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矩形"/>
          <p:cNvSpPr>
            <a:spLocks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75</a:t>
            </a:fld>
            <a:endParaRPr lang="zh-CN" altLang="en-US" sz="12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75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5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8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421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pPr algn="r"/>
              <a:t>9</a:t>
            </a:fld>
            <a:endParaRPr lang="zh-CN" altLang="en-US" sz="12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545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155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44516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329812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03920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068859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21302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5590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21514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27222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1759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45158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183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00914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4591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872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596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06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3217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3174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42010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1693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001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3747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8639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5634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196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12392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1186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392783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1122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58726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78214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44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043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8541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9710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4186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3216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99344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5894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00725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7476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1774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466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550663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420957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53299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9641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7044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9664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8928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546219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76500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07091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0513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06203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0927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3485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42937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604725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06421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7404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79638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07175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1776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399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50949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43091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72217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816916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29795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75204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9560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047225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43622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46348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78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88087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908129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1472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32162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43488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71897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79401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14046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51908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7605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122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354011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94166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97199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34655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6317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5376688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48403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03138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38822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6084971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080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64104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91243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73325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1700219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932770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3435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564222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82591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744934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86328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2014/9/21 Sunday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68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03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557657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836803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1115695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394714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673606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1960626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2247519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datetime1">
              <a:rPr lang="en-US" altLang="zh-CN">
                <a:latin typeface="Gill Sans" charset="0"/>
                <a:ea typeface="Heiti SC Light" charset="0"/>
                <a:cs typeface="Heiti SC Light" charset="0"/>
              </a:rPr>
              <a:pPr/>
              <a:t>9/21/2014</a:t>
            </a:fld>
            <a:endParaRPr lang="zh-CN" altLang="en-US">
              <a:latin typeface="Gill Sans" charset="0"/>
              <a:ea typeface="Heiti SC Light" charset="0"/>
              <a:cs typeface="Heiti SC Light" charset="0"/>
            </a:endParaRPr>
          </a:p>
        </p:txBody>
      </p:sp>
      <p:sp>
        <p:nvSpPr>
          <p:cNvPr id="176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Gill Sans" charset="0"/>
              <a:ea typeface="Heiti SC Light" charset="0"/>
              <a:cs typeface="Heiti SC Light" charset="0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27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pPr/>
              <a:t>‹#›</a:t>
            </a:fld>
            <a:endParaRPr lang="zh-CN" altLang="en-US">
              <a:latin typeface="Gill Sans" charset="0"/>
              <a:ea typeface="Heiti SC Light" charset="0"/>
              <a:cs typeface="Heiti SC Ligh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221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557657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836803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1115695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394714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673606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1960626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2247519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892972" y="3884413"/>
            <a:ext cx="7358062" cy="897433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31880" tIns="31880" rIns="31880" bIns="31880" anchor="ctr" anchorCtr="0">
            <a:prstTxWarp prst="textNoShape">
              <a:avLst/>
            </a:prstTxWarp>
          </a:bodyPr>
          <a:lstStyle/>
          <a:p>
            <a:r>
              <a:rPr lang="en-US" altLang="zh-CN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52076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215138" indent="-215138" algn="ctr" defTabSz="914400" eaLnBrk="0" fontAlgn="base" hangingPunct="0">
        <a:spcBef>
          <a:spcPts val="0"/>
        </a:spcBef>
        <a:spcAft>
          <a:spcPts val="0"/>
        </a:spcAft>
        <a:buChar char="•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466217" indent="-179324" algn="ctr" defTabSz="914400" eaLnBrk="0" fontAlgn="base" hangingPunct="0">
        <a:spcBef>
          <a:spcPts val="0"/>
        </a:spcBef>
        <a:spcAft>
          <a:spcPts val="0"/>
        </a:spcAft>
        <a:buChar char="–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717169" indent="-143383" algn="ctr" defTabSz="914400" eaLnBrk="0" fontAlgn="base" hangingPunct="0">
        <a:spcBef>
          <a:spcPts val="0"/>
        </a:spcBef>
        <a:spcAft>
          <a:spcPts val="0"/>
        </a:spcAft>
        <a:buChar char="•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003935" indent="-143383" algn="ctr" defTabSz="914400" eaLnBrk="0" fontAlgn="base" hangingPunct="0">
        <a:spcBef>
          <a:spcPts val="0"/>
        </a:spcBef>
        <a:spcAft>
          <a:spcPts val="0"/>
        </a:spcAft>
        <a:buChar char="–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291082" indent="-143383" algn="ctr" defTabSz="914400" eaLnBrk="0" fontAlgn="base" hangingPunct="0">
        <a:spcBef>
          <a:spcPts val="0"/>
        </a:spcBef>
        <a:spcAft>
          <a:spcPts val="0"/>
        </a:spcAft>
        <a:buChar char="»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286893" indent="0" algn="ctr" defTabSz="914400" fontAlgn="base" hangingPunct="1">
        <a:spcBef>
          <a:spcPts val="0"/>
        </a:spcBef>
        <a:spcAft>
          <a:spcPts val="0"/>
        </a:spcAft>
        <a:buNone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573786" indent="0" algn="ctr" defTabSz="914400" fontAlgn="base" hangingPunct="1">
        <a:spcBef>
          <a:spcPts val="0"/>
        </a:spcBef>
        <a:spcAft>
          <a:spcPts val="0"/>
        </a:spcAft>
        <a:buNone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860552" indent="0" algn="ctr" defTabSz="914400" fontAlgn="base" hangingPunct="1">
        <a:spcBef>
          <a:spcPts val="0"/>
        </a:spcBef>
        <a:spcAft>
          <a:spcPts val="0"/>
        </a:spcAft>
        <a:buNone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860552" indent="0" algn="ctr" defTabSz="914400" fontAlgn="base" hangingPunct="1">
        <a:spcBef>
          <a:spcPts val="0"/>
        </a:spcBef>
        <a:spcAft>
          <a:spcPts val="0"/>
        </a:spcAft>
        <a:buNone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>
            <a:off x="446485" y="803676"/>
            <a:ext cx="4125515" cy="174129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31880" tIns="31880" rIns="31880" bIns="31880" anchor="b" anchorCtr="0">
            <a:prstTxWarp prst="textNoShape">
              <a:avLst/>
            </a:prstTxWarp>
          </a:bodyPr>
          <a:lstStyle/>
          <a:p>
            <a:r>
              <a:rPr lang="en-US" altLang="zh-CN">
                <a:sym typeface="Gill Sans" charset="0"/>
              </a:rPr>
              <a:t>Click to edit Master title style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>
            <a:off x="446485" y="2585148"/>
            <a:ext cx="4125515" cy="174129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31880" tIns="31880" rIns="31880" bIns="31880" anchor="t" anchorCtr="0">
            <a:prstTxWarp prst="textNoShape">
              <a:avLst/>
            </a:prstTxWarp>
          </a:bodyPr>
          <a:lstStyle/>
          <a:p>
            <a:r>
              <a:rPr lang="en-US" altLang="zh-CN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Gill Sans" charset="0"/>
              </a:rPr>
              <a:t>Second level</a:t>
            </a:r>
          </a:p>
          <a:p>
            <a:pPr lvl="2"/>
            <a:r>
              <a:rPr lang="en-US" altLang="zh-CN">
                <a:sym typeface="Gill Sans" charset="0"/>
              </a:rPr>
              <a:t>Third level</a:t>
            </a:r>
          </a:p>
          <a:p>
            <a:pPr lvl="3"/>
            <a:r>
              <a:rPr lang="en-US" altLang="zh-CN">
                <a:sym typeface="Gill Sans" charset="0"/>
              </a:rPr>
              <a:t>Fourth level</a:t>
            </a:r>
          </a:p>
          <a:p>
            <a:pPr lvl="4"/>
            <a:r>
              <a:rPr lang="en-US" altLang="zh-CN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08857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45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215138" indent="-215138" algn="ctr" defTabSz="914400" eaLnBrk="0" fontAlgn="base" hangingPunct="0">
        <a:spcBef>
          <a:spcPts val="0"/>
        </a:spcBef>
        <a:spcAft>
          <a:spcPts val="0"/>
        </a:spcAft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466217" indent="-179324" algn="ctr" defTabSz="914400" eaLnBrk="0" fontAlgn="base" hangingPunct="0">
        <a:spcBef>
          <a:spcPts val="0"/>
        </a:spcBef>
        <a:spcAft>
          <a:spcPts val="0"/>
        </a:spcAft>
        <a:buChar char="–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717169" indent="-143383" algn="ctr" defTabSz="914400" eaLnBrk="0" fontAlgn="base" hangingPunct="0">
        <a:spcBef>
          <a:spcPts val="0"/>
        </a:spcBef>
        <a:spcAft>
          <a:spcPts val="0"/>
        </a:spcAft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003935" indent="-143383" algn="ctr" defTabSz="914400" eaLnBrk="0" fontAlgn="base" hangingPunct="0">
        <a:spcBef>
          <a:spcPts val="0"/>
        </a:spcBef>
        <a:spcAft>
          <a:spcPts val="0"/>
        </a:spcAft>
        <a:buChar char="–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291082" indent="-143383" algn="ctr" defTabSz="914400" eaLnBrk="0" fontAlgn="base" hangingPunct="0">
        <a:spcBef>
          <a:spcPts val="0"/>
        </a:spcBef>
        <a:spcAft>
          <a:spcPts val="0"/>
        </a:spcAft>
        <a:buChar char="»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286893" indent="0" algn="ctr" defTabSz="914400" fontAlgn="base" hangingPunct="1">
        <a:spcBef>
          <a:spcPts val="0"/>
        </a:spcBef>
        <a:spcAft>
          <a:spcPts val="0"/>
        </a:spcAft>
        <a:buNone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573786" indent="0" algn="ctr" defTabSz="914400" fontAlgn="base" hangingPunct="1">
        <a:spcBef>
          <a:spcPts val="0"/>
        </a:spcBef>
        <a:spcAft>
          <a:spcPts val="0"/>
        </a:spcAft>
        <a:buNone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860552" indent="0" algn="ctr" defTabSz="914400" fontAlgn="base" hangingPunct="1">
        <a:spcBef>
          <a:spcPts val="0"/>
        </a:spcBef>
        <a:spcAft>
          <a:spcPts val="0"/>
        </a:spcAft>
        <a:buNone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860552" indent="0" algn="ctr" defTabSz="914400" fontAlgn="base" hangingPunct="1">
        <a:spcBef>
          <a:spcPts val="0"/>
        </a:spcBef>
        <a:spcAft>
          <a:spcPts val="0"/>
        </a:spcAft>
        <a:buNone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"/>
          <p:cNvSpPr>
            <a:spLocks noGrp="1"/>
          </p:cNvSpPr>
          <p:nvPr>
            <p:ph type="title"/>
          </p:nvPr>
        </p:nvSpPr>
        <p:spPr>
          <a:xfrm>
            <a:off x="892972" y="1567163"/>
            <a:ext cx="7358062" cy="200917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31880" tIns="31880" rIns="31880" bIns="31880" anchor="ctr" anchorCtr="0">
            <a:prstTxWarp prst="textNoShape">
              <a:avLst/>
            </a:prstTxWarp>
          </a:bodyPr>
          <a:lstStyle/>
          <a:p>
            <a:r>
              <a:rPr lang="en-US" altLang="zh-CN">
                <a:sym typeface="Gill Sans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265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215138" indent="-215138" algn="ctr" defTabSz="914400" eaLnBrk="0" fontAlgn="base" hangingPunct="0">
        <a:spcBef>
          <a:spcPts val="0"/>
        </a:spcBef>
        <a:spcAft>
          <a:spcPts val="0"/>
        </a:spcAft>
        <a:buChar char="•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466217" indent="-179324" algn="ctr" defTabSz="914400" eaLnBrk="0" fontAlgn="base" hangingPunct="0">
        <a:spcBef>
          <a:spcPts val="0"/>
        </a:spcBef>
        <a:spcAft>
          <a:spcPts val="0"/>
        </a:spcAft>
        <a:buChar char="–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717169" indent="-143383" algn="ctr" defTabSz="914400" eaLnBrk="0" fontAlgn="base" hangingPunct="0">
        <a:spcBef>
          <a:spcPts val="0"/>
        </a:spcBef>
        <a:spcAft>
          <a:spcPts val="0"/>
        </a:spcAft>
        <a:buChar char="•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003935" indent="-143383" algn="ctr" defTabSz="914400" eaLnBrk="0" fontAlgn="base" hangingPunct="0">
        <a:spcBef>
          <a:spcPts val="0"/>
        </a:spcBef>
        <a:spcAft>
          <a:spcPts val="0"/>
        </a:spcAft>
        <a:buChar char="–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291082" indent="-143383" algn="ctr" defTabSz="914400" eaLnBrk="0" fontAlgn="base" hangingPunct="0">
        <a:spcBef>
          <a:spcPts val="0"/>
        </a:spcBef>
        <a:spcAft>
          <a:spcPts val="0"/>
        </a:spcAft>
        <a:buChar char="»"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286893" indent="0" algn="ctr" defTabSz="914400" fontAlgn="base" hangingPunct="1">
        <a:spcBef>
          <a:spcPts val="0"/>
        </a:spcBef>
        <a:spcAft>
          <a:spcPts val="0"/>
        </a:spcAft>
        <a:buNone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573786" indent="0" algn="ctr" defTabSz="914400" fontAlgn="base" hangingPunct="1">
        <a:spcBef>
          <a:spcPts val="0"/>
        </a:spcBef>
        <a:spcAft>
          <a:spcPts val="0"/>
        </a:spcAft>
        <a:buNone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860552" indent="0" algn="ctr" defTabSz="914400" fontAlgn="base" hangingPunct="1">
        <a:spcBef>
          <a:spcPts val="0"/>
        </a:spcBef>
        <a:spcAft>
          <a:spcPts val="0"/>
        </a:spcAft>
        <a:buNone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860552" indent="0" algn="ctr" defTabSz="914400" fontAlgn="base" hangingPunct="1">
        <a:spcBef>
          <a:spcPts val="0"/>
        </a:spcBef>
        <a:spcAft>
          <a:spcPts val="0"/>
        </a:spcAft>
        <a:buNone/>
        <a:defRPr sz="2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title"/>
          </p:nvPr>
        </p:nvSpPr>
        <p:spPr>
          <a:xfrm>
            <a:off x="892972" y="133945"/>
            <a:ext cx="7358062" cy="12858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31880" tIns="31880" rIns="31880" bIns="31880" anchor="ctr" anchorCtr="0">
            <a:prstTxWarp prst="textNoShape">
              <a:avLst/>
            </a:prstTxWarp>
          </a:bodyPr>
          <a:lstStyle/>
          <a:p>
            <a:r>
              <a:rPr lang="en-US" altLang="zh-CN">
                <a:sym typeface="Gill Sans" charset="0"/>
              </a:rPr>
              <a:t>Click to edit Master title style</a:t>
            </a:r>
          </a:p>
        </p:txBody>
      </p:sp>
      <p:sp>
        <p:nvSpPr>
          <p:cNvPr id="7" name="文本框"/>
          <p:cNvSpPr>
            <a:spLocks noGrp="1"/>
          </p:cNvSpPr>
          <p:nvPr>
            <p:ph type="body" idx="1"/>
          </p:nvPr>
        </p:nvSpPr>
        <p:spPr>
          <a:xfrm>
            <a:off x="892972" y="1460007"/>
            <a:ext cx="7358062" cy="30137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31880" tIns="31880" rIns="31880" bIns="31880" anchor="t" anchorCtr="0">
            <a:prstTxWarp prst="textNoShape">
              <a:avLst/>
            </a:prstTxWarp>
          </a:bodyPr>
          <a:lstStyle/>
          <a:p>
            <a:r>
              <a:rPr lang="en-US" altLang="zh-CN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Gill Sans" charset="0"/>
              </a:rPr>
              <a:t>Second level</a:t>
            </a:r>
          </a:p>
          <a:p>
            <a:pPr lvl="2"/>
            <a:r>
              <a:rPr lang="en-US" altLang="zh-CN">
                <a:sym typeface="Gill Sans" charset="0"/>
              </a:rPr>
              <a:t>Third level</a:t>
            </a:r>
          </a:p>
          <a:p>
            <a:pPr lvl="3"/>
            <a:r>
              <a:rPr lang="en-US" altLang="zh-CN">
                <a:sym typeface="Gill Sans" charset="0"/>
              </a:rPr>
              <a:t>Fourth level</a:t>
            </a:r>
          </a:p>
          <a:p>
            <a:pPr lvl="4"/>
            <a:r>
              <a:rPr lang="en-US" altLang="zh-CN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974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476885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756031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1034923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313942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592834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1879727" indent="-309753" algn="l" defTabSz="914400" fontAlgn="base" hangingPunct="1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2166747" indent="-309753" algn="l" defTabSz="914400" fontAlgn="base" hangingPunct="1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2453640" indent="-309753" algn="l" defTabSz="914400" fontAlgn="base" hangingPunct="1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2453640" indent="-309753" algn="l" defTabSz="914400" fontAlgn="base" hangingPunct="1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>
            <a:off x="892972" y="133945"/>
            <a:ext cx="7358062" cy="12858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31880" tIns="31880" rIns="31880" bIns="31880" anchor="ctr" anchorCtr="0">
            <a:prstTxWarp prst="textNoShape">
              <a:avLst/>
            </a:prstTxWarp>
          </a:bodyPr>
          <a:lstStyle/>
          <a:p>
            <a:r>
              <a:rPr lang="en-US" altLang="zh-CN">
                <a:sym typeface="Gill Sans" charset="0"/>
              </a:rPr>
              <a:t>Click to edit Master title style</a:t>
            </a:r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>
            <a:off x="892973" y="1460007"/>
            <a:ext cx="3545085" cy="301377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31880" tIns="31880" rIns="31880" bIns="31880" anchor="ctr" anchorCtr="0">
            <a:prstTxWarp prst="textNoShape">
              <a:avLst/>
            </a:prstTxWarp>
          </a:bodyPr>
          <a:lstStyle/>
          <a:p>
            <a:r>
              <a:rPr lang="en-US" altLang="zh-CN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Gill Sans" charset="0"/>
              </a:rPr>
              <a:t>Second level</a:t>
            </a:r>
          </a:p>
          <a:p>
            <a:pPr lvl="2"/>
            <a:r>
              <a:rPr lang="en-US" altLang="zh-CN">
                <a:sym typeface="Gill Sans" charset="0"/>
              </a:rPr>
              <a:t>Third level</a:t>
            </a:r>
          </a:p>
          <a:p>
            <a:pPr lvl="3"/>
            <a:r>
              <a:rPr lang="en-US" altLang="zh-CN">
                <a:sym typeface="Gill Sans" charset="0"/>
              </a:rPr>
              <a:t>Fourth level</a:t>
            </a:r>
          </a:p>
          <a:p>
            <a:pPr lvl="4"/>
            <a:r>
              <a:rPr lang="en-US" altLang="zh-CN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9720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476885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756031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1034923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313942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592834" indent="-309753" algn="l" defTabSz="914400" eaLnBrk="0" fontAlgn="base" hangingPunct="0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1879727" indent="-309753" algn="l" defTabSz="914400" fontAlgn="base" hangingPunct="1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2166747" indent="-309753" algn="l" defTabSz="914400" fontAlgn="base" hangingPunct="1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2453640" indent="-309753" algn="l" defTabSz="914400" fontAlgn="base" hangingPunct="1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2453640" indent="-309753" algn="l" defTabSz="914400" fontAlgn="base" hangingPunct="1">
        <a:spcBef>
          <a:spcPts val="2385"/>
        </a:spcBef>
        <a:spcAft>
          <a:spcPts val="0"/>
        </a:spcAft>
        <a:buSzPct val="171000"/>
        <a:buFont typeface="Gill Sans" charset="0"/>
        <a:buChar char="•"/>
        <a:defRPr sz="21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647" y="205944"/>
            <a:ext cx="8228708" cy="85725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647" y="1200484"/>
            <a:ext cx="8228708" cy="339384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6788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557657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836803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1115695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394714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673606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1960626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2247519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685356" y="1598136"/>
            <a:ext cx="7773293" cy="110253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1371827" y="2914985"/>
            <a:ext cx="6400353" cy="13143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8852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557657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836803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1115695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394714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673606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1960626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2247519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datetime1">
              <a:rPr lang="en-US" altLang="zh-CN">
                <a:latin typeface="Gill Sans" charset="0"/>
                <a:ea typeface="Heiti SC Light" charset="0"/>
                <a:cs typeface="Heiti SC Light" charset="0"/>
              </a:rPr>
              <a:pPr/>
              <a:t>9/21/2014</a:t>
            </a:fld>
            <a:endParaRPr lang="zh-CN" altLang="en-US">
              <a:latin typeface="Gill Sans" charset="0"/>
              <a:ea typeface="Heiti SC Light" charset="0"/>
              <a:cs typeface="Heiti SC Light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>
              <a:latin typeface="Gill Sans" charset="0"/>
              <a:ea typeface="Heiti SC Light" charset="0"/>
              <a:cs typeface="Heiti SC Light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27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pPr/>
              <a:t>‹#›</a:t>
            </a:fld>
            <a:endParaRPr lang="zh-CN" altLang="en-US">
              <a:latin typeface="Gill Sans" charset="0"/>
              <a:ea typeface="Heiti SC Light" charset="0"/>
              <a:cs typeface="Heiti SC Ligh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52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</p:titleStyle>
    <p:bodyStyle>
      <a:lvl1pPr marL="557657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1pPr>
      <a:lvl2pPr marL="836803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2pPr>
      <a:lvl3pPr marL="1115695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3pPr>
      <a:lvl4pPr marL="1394714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4pPr>
      <a:lvl5pPr marL="1673606" indent="-358648" algn="l" defTabSz="914400" eaLnBrk="0" fontAlgn="base" hangingPunct="0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5pPr>
      <a:lvl6pPr marL="1960626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6pPr>
      <a:lvl7pPr marL="2247519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7pPr>
      <a:lvl8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8pPr>
      <a:lvl9pPr marL="2534285" indent="-358648" algn="l" defTabSz="914400" fontAlgn="base" hangingPunct="1">
        <a:spcBef>
          <a:spcPts val="1506"/>
        </a:spcBef>
        <a:spcAft>
          <a:spcPts val="0"/>
        </a:spcAft>
        <a:buSzPct val="171000"/>
        <a:buFont typeface="Gill Sans" charset="0"/>
        <a:buChar char="•"/>
        <a:defRPr sz="2700">
          <a:solidFill>
            <a:schemeClr val="tx1"/>
          </a:solidFill>
          <a:latin typeface="Gill Sans" charset="0"/>
          <a:ea typeface="Heiti SC Light" charset="0"/>
          <a:cs typeface="Gill Sans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audio" Target="../media/audio1.wav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6.xml"/><Relationship Id="rId4" Type="http://schemas.openxmlformats.org/officeDocument/2006/relationships/image" Target="../media/image20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>
            <a:off x="1045066" y="1563610"/>
            <a:ext cx="7053876" cy="10801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How To…</a:t>
            </a:r>
            <a:endParaRPr lang="zh-CN" altLang="en-US" sz="72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83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为什么我们会迷</a:t>
            </a:r>
            <a:r>
              <a:rPr lang="zh-CN" altLang="en-US" sz="5500" b="1" u="none" strike="noStrike" kern="1200" cap="none" spc="0" baseline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茫</a:t>
            </a:r>
            <a:endParaRPr lang="zh-CN" altLang="en-US" sz="5500" b="1" u="none" strike="noStrike" kern="1200" cap="none" spc="0" baseline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2179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8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1/3</a:t>
            </a:r>
            <a:endParaRPr lang="zh-CN" altLang="en-US" sz="88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  <a:sym typeface="Gill San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77226" y="3065402"/>
            <a:ext cx="7189549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消耗在无关课的时间</a:t>
            </a:r>
          </a:p>
        </p:txBody>
      </p:sp>
    </p:spTree>
    <p:extLst>
      <p:ext uri="{BB962C8B-B14F-4D97-AF65-F5344CB8AC3E}">
        <p14:creationId xmlns="" xmlns:p14="http://schemas.microsoft.com/office/powerpoint/2010/main" val="1564090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NOW</a:t>
            </a:r>
            <a:endParaRPr lang="zh-CN" altLang="en-US" sz="81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  <a:sym typeface="Gill Sans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>
            <a:off x="395421" y="3065402"/>
            <a:ext cx="8353160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是时候集中注意力了！</a:t>
            </a:r>
          </a:p>
        </p:txBody>
      </p:sp>
    </p:spTree>
    <p:extLst>
      <p:ext uri="{BB962C8B-B14F-4D97-AF65-F5344CB8AC3E}">
        <p14:creationId xmlns="" xmlns:p14="http://schemas.microsoft.com/office/powerpoint/2010/main" val="372829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>
            <a:spLocks/>
          </p:cNvSpPr>
          <p:nvPr/>
        </p:nvSpPr>
        <p:spPr>
          <a:xfrm>
            <a:off x="457646" y="48346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无条件抓住机会</a:t>
            </a: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457646" y="185165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在机会中实践、成长</a:t>
            </a:r>
          </a:p>
        </p:txBody>
      </p:sp>
      <p:sp>
        <p:nvSpPr>
          <p:cNvPr id="47" name="矩形"/>
          <p:cNvSpPr>
            <a:spLocks/>
          </p:cNvSpPr>
          <p:nvPr/>
        </p:nvSpPr>
        <p:spPr>
          <a:xfrm>
            <a:off x="457646" y="321984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有条件选择机会</a:t>
            </a:r>
          </a:p>
        </p:txBody>
      </p:sp>
      <p:sp>
        <p:nvSpPr>
          <p:cNvPr id="48" name="下箭头"/>
          <p:cNvSpPr>
            <a:spLocks/>
          </p:cNvSpPr>
          <p:nvPr/>
        </p:nvSpPr>
        <p:spPr>
          <a:xfrm>
            <a:off x="4319965" y="1347580"/>
            <a:ext cx="504070" cy="504069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</a:ln>
        </p:spPr>
      </p:sp>
      <p:sp>
        <p:nvSpPr>
          <p:cNvPr id="49" name="下箭头"/>
          <p:cNvSpPr>
            <a:spLocks/>
          </p:cNvSpPr>
          <p:nvPr/>
        </p:nvSpPr>
        <p:spPr>
          <a:xfrm>
            <a:off x="4355970" y="2715770"/>
            <a:ext cx="504070" cy="50407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</a:ln>
        </p:spPr>
      </p:sp>
    </p:spTree>
    <p:extLst>
      <p:ext uri="{BB962C8B-B14F-4D97-AF65-F5344CB8AC3E}">
        <p14:creationId xmlns="" xmlns:p14="http://schemas.microsoft.com/office/powerpoint/2010/main" val="1997188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看课本≠看书</a:t>
            </a:r>
          </a:p>
        </p:txBody>
      </p:sp>
      <p:sp>
        <p:nvSpPr>
          <p:cNvPr id="51" name="矩形"/>
          <p:cNvSpPr>
            <a:spLocks/>
          </p:cNvSpPr>
          <p:nvPr/>
        </p:nvSpPr>
        <p:spPr>
          <a:xfrm>
            <a:off x="395421" y="3065402"/>
            <a:ext cx="8353160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图书馆、技术手册、进阶书籍、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CSDN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、博客园</a:t>
            </a:r>
          </a:p>
        </p:txBody>
      </p:sp>
    </p:spTree>
    <p:extLst>
      <p:ext uri="{BB962C8B-B14F-4D97-AF65-F5344CB8AC3E}">
        <p14:creationId xmlns="" xmlns:p14="http://schemas.microsoft.com/office/powerpoint/2010/main" val="1989833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十万行代码量</a:t>
            </a:r>
          </a:p>
        </p:txBody>
      </p:sp>
      <p:sp>
        <p:nvSpPr>
          <p:cNvPr id="53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“必须写到十万行代码，不要心存侥幸”——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雷军</a:t>
            </a:r>
          </a:p>
        </p:txBody>
      </p:sp>
    </p:spTree>
    <p:extLst>
      <p:ext uri="{BB962C8B-B14F-4D97-AF65-F5344CB8AC3E}">
        <p14:creationId xmlns="" xmlns:p14="http://schemas.microsoft.com/office/powerpoint/2010/main" val="2088422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该干啥干啥</a:t>
            </a:r>
          </a:p>
        </p:txBody>
      </p:sp>
      <p:sp>
        <p:nvSpPr>
          <p:cNvPr id="55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在对的时间对的地点和对的人用对的方式做对的事</a:t>
            </a:r>
          </a:p>
        </p:txBody>
      </p:sp>
    </p:spTree>
    <p:extLst>
      <p:ext uri="{BB962C8B-B14F-4D97-AF65-F5344CB8AC3E}">
        <p14:creationId xmlns="" xmlns:p14="http://schemas.microsoft.com/office/powerpoint/2010/main" val="104604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感恩</a:t>
            </a:r>
          </a:p>
        </p:txBody>
      </p:sp>
      <p:sp>
        <p:nvSpPr>
          <p:cNvPr id="57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机会不是自己凭空产生的</a:t>
            </a:r>
          </a:p>
        </p:txBody>
      </p:sp>
    </p:spTree>
    <p:extLst>
      <p:ext uri="{BB962C8B-B14F-4D97-AF65-F5344CB8AC3E}">
        <p14:creationId xmlns="" xmlns:p14="http://schemas.microsoft.com/office/powerpoint/2010/main" val="1255091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人脉、声誉</a:t>
            </a:r>
          </a:p>
        </p:txBody>
      </p:sp>
      <p:sp>
        <p:nvSpPr>
          <p:cNvPr id="59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加入团队，无偿完成委托，滚雪球式获取机会</a:t>
            </a:r>
          </a:p>
        </p:txBody>
      </p:sp>
    </p:spTree>
    <p:extLst>
      <p:ext uri="{BB962C8B-B14F-4D97-AF65-F5344CB8AC3E}">
        <p14:creationId xmlns="" xmlns:p14="http://schemas.microsoft.com/office/powerpoint/2010/main" val="2043782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"/>
          <p:cNvSpPr>
            <a:spLocks/>
          </p:cNvSpPr>
          <p:nvPr/>
        </p:nvSpPr>
        <p:spPr>
          <a:xfrm>
            <a:off x="457646" y="1635620"/>
            <a:ext cx="8228708" cy="97116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4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当个有头脑的“叛逆者”</a:t>
            </a:r>
          </a:p>
        </p:txBody>
      </p:sp>
      <p:sp>
        <p:nvSpPr>
          <p:cNvPr id="61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课设用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C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、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C++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、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MFC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？我用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WEB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！</a:t>
            </a:r>
          </a:p>
        </p:txBody>
      </p:sp>
    </p:spTree>
    <p:extLst>
      <p:ext uri="{BB962C8B-B14F-4D97-AF65-F5344CB8AC3E}">
        <p14:creationId xmlns="" xmlns:p14="http://schemas.microsoft.com/office/powerpoint/2010/main" val="1540779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"/>
          <p:cNvSpPr>
            <a:spLocks/>
          </p:cNvSpPr>
          <p:nvPr/>
        </p:nvSpPr>
        <p:spPr>
          <a:xfrm>
            <a:off x="457646" y="48346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如何找到自己方向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>
            <a:off x="457646" y="185165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参加比赛的技巧</a:t>
            </a:r>
          </a:p>
        </p:txBody>
      </p:sp>
      <p:sp>
        <p:nvSpPr>
          <p:cNvPr id="30" name="矩形"/>
          <p:cNvSpPr>
            <a:spLocks/>
          </p:cNvSpPr>
          <p:nvPr/>
        </p:nvSpPr>
        <p:spPr>
          <a:xfrm>
            <a:off x="457646" y="321984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一点写</a:t>
            </a: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代码经验</a:t>
            </a:r>
          </a:p>
        </p:txBody>
      </p:sp>
    </p:spTree>
    <p:extLst>
      <p:ext uri="{BB962C8B-B14F-4D97-AF65-F5344CB8AC3E}">
        <p14:creationId xmlns="" xmlns:p14="http://schemas.microsoft.com/office/powerpoint/2010/main" val="832074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参加比赛的各种技巧</a:t>
            </a:r>
          </a:p>
        </p:txBody>
      </p:sp>
    </p:spTree>
    <p:extLst>
      <p:ext uri="{BB962C8B-B14F-4D97-AF65-F5344CB8AC3E}">
        <p14:creationId xmlns="" xmlns:p14="http://schemas.microsoft.com/office/powerpoint/2010/main" val="1191601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&lt;?php ?&gt;</a:t>
            </a:r>
            <a:endParaRPr lang="zh-CN" altLang="en-US" sz="81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  <a:sym typeface="Gill Sans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2014.02 – 2014.04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5605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灵感来源自对现状的不满</a:t>
            </a:r>
          </a:p>
        </p:txBody>
      </p:sp>
    </p:spTree>
    <p:extLst>
      <p:ext uri="{BB962C8B-B14F-4D97-AF65-F5344CB8AC3E}">
        <p14:creationId xmlns="" xmlns:p14="http://schemas.microsoft.com/office/powerpoint/2010/main" val="864344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加入相关组织</a:t>
            </a:r>
          </a:p>
        </p:txBody>
      </p:sp>
      <p:sp>
        <p:nvSpPr>
          <p:cNvPr id="67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最好的灵感采集和学习动力资源</a:t>
            </a:r>
          </a:p>
        </p:txBody>
      </p:sp>
    </p:spTree>
    <p:extLst>
      <p:ext uri="{BB962C8B-B14F-4D97-AF65-F5344CB8AC3E}">
        <p14:creationId xmlns="" xmlns:p14="http://schemas.microsoft.com/office/powerpoint/2010/main" val="968759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 l="8696" t="19565" r="8696" b="21739"/>
          <a:stretch>
            <a:fillRect/>
          </a:stretch>
        </p:blipFill>
        <p:spPr bwMode="auto">
          <a:xfrm>
            <a:off x="3203810" y="771500"/>
            <a:ext cx="2736380" cy="194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7" descr="new尘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74" y="2235103"/>
            <a:ext cx="2411016" cy="98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2" descr="new尘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289" y="2233426"/>
            <a:ext cx="3156645" cy="130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 descr="new尘4-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91031"/>
            <a:ext cx="3207990" cy="153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4" descr="new尘4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36" y="2119571"/>
            <a:ext cx="2781597" cy="11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559348" y="3294617"/>
            <a:ext cx="6025305" cy="473443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lIns="57386" tIns="28692" rIns="57386" bIns="28692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根本停不下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!!!!!!!!!!!!!!!!!!!!!!!!!!!!!!!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9186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69435 L 4.72222E-6 7.22445E-7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34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30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0" y="9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32" dur="15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34" dur="15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0" y="8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36" dur="1500" fill="hold"/>
                                        <p:tgtEl>
                                          <p:spTgt spid="11"/>
                                        </p:tgtEl>
                                      </p:cBhvr>
                                      <p:by x="700000" y="7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12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12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2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67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nodeType="withEffect">
                                  <p:stCondLst>
                                    <p:cond delay="1170"/>
                                  </p:stCondLst>
                                  <p:childTnLst>
                                    <p:animMotion origin="layout" path="M -1.66667E-6 -1.35761E-7 L -0.15087 -0.14131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7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意外而得的机会</a:t>
            </a:r>
          </a:p>
        </p:txBody>
      </p:sp>
      <p:sp>
        <p:nvSpPr>
          <p:cNvPr id="77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2014.04.23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98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>
            <a:spLocks/>
          </p:cNvSpPr>
          <p:nvPr/>
        </p:nvSpPr>
        <p:spPr>
          <a:xfrm>
            <a:off x="678715" y="3312430"/>
            <a:ext cx="2286001" cy="47344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报名表</a:t>
            </a:r>
          </a:p>
        </p:txBody>
      </p:sp>
      <p:sp>
        <p:nvSpPr>
          <p:cNvPr id="79" name="矩形"/>
          <p:cNvSpPr>
            <a:spLocks/>
          </p:cNvSpPr>
          <p:nvPr/>
        </p:nvSpPr>
        <p:spPr>
          <a:xfrm>
            <a:off x="3510169" y="3312430"/>
            <a:ext cx="2286001" cy="47344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PPT</a:t>
            </a:r>
            <a:endParaRPr lang="zh-CN" altLang="en-US" sz="2700" b="1" u="none" strike="noStrike" kern="1200" cap="none" spc="0" baseline="0">
              <a:solidFill>
                <a:srgbClr val="FFFFFF"/>
              </a:solidFill>
              <a:latin typeface="宋体" charset="0"/>
              <a:ea typeface="宋体" charset="0"/>
              <a:cs typeface="Heiti SC Light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>
            <a:off x="5873806" y="3312430"/>
            <a:ext cx="2647386" cy="47344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说明书</a:t>
            </a:r>
          </a:p>
        </p:txBody>
      </p:sp>
      <p:pic>
        <p:nvPicPr>
          <p:cNvPr id="81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230" y="627480"/>
            <a:ext cx="1800248" cy="254537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82" name="矩形" descr="http://b.hiphotos.baidu.com/baike/w%3D268/sign=7019fddccc11728b302d8b24f0fdc3b3/d043ad4bd11373f0231b1dd2a50f4bfbfaedab64034f246a.jpg"/>
          <p:cNvSpPr>
            <a:spLocks noChangeAspect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3" name="矩形" descr="http://b.hiphotos.baidu.com/baike/w%3D268/sign=7019fddccc11728b302d8b24f0fdc3b3/d043ad4bd11373f0231b1dd2a50f4bfbfaedab64034f246a.jpg"/>
          <p:cNvSpPr>
            <a:spLocks noChangeAspect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84" name="矩形" descr="http://b.hiphotos.baidu.com/baike/w%3D268/sign=7019fddccc11728b302d8b24f0fdc3b3/d043ad4bd11373f0231b1dd2a50f4bfbfaedab64034f246a.jpg"/>
          <p:cNvSpPr>
            <a:spLocks noChangeAspect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pic>
        <p:nvPicPr>
          <p:cNvPr id="85" name="图片" descr="http://pic.sucaibar.com/pic/201307/15/bf1d9a9a1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450" y="680968"/>
            <a:ext cx="2438399" cy="24384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86" name="图片" descr="http://demo.sc.chinaz.com/Files/pic/icons/4799/PowerPoin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19840" y="680968"/>
            <a:ext cx="2438399" cy="24384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1346443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直线"/>
          <p:cNvSpPr>
            <a:spLocks/>
          </p:cNvSpPr>
          <p:nvPr/>
        </p:nvSpPr>
        <p:spPr>
          <a:xfrm>
            <a:off x="4499992" y="843510"/>
            <a:ext cx="0" cy="3240450"/>
          </a:xfrm>
          <a:prstGeom prst="line">
            <a:avLst/>
          </a:prstGeom>
          <a:gradFill rotWithShape="0">
            <a:gsLst>
              <a:gs pos="0">
                <a:srgbClr val="074EB3">
                  <a:alpha val="84705"/>
                </a:srgbClr>
              </a:gs>
              <a:gs pos="100000">
                <a:srgbClr val="0B3280">
                  <a:alpha val="84705"/>
                </a:srgbClr>
              </a:gs>
            </a:gsLst>
            <a:lin ang="5400000" scaled="1"/>
          </a:gradFill>
          <a:ln w="53975" cap="flat" cmpd="sng">
            <a:solidFill>
              <a:srgbClr val="FFFFFF">
                <a:alpha val="61000"/>
              </a:srgbClr>
            </a:solidFill>
            <a:prstDash val="solid"/>
            <a:round/>
          </a:ln>
          <a:effectLst>
            <a:glow>
              <a:srgbClr val="BBE0E3"/>
            </a:glow>
            <a:softEdge rad="12700"/>
          </a:effectLst>
        </p:spPr>
      </p:sp>
      <p:sp>
        <p:nvSpPr>
          <p:cNvPr id="88" name="矩形"/>
          <p:cNvSpPr>
            <a:spLocks/>
          </p:cNvSpPr>
          <p:nvPr/>
        </p:nvSpPr>
        <p:spPr>
          <a:xfrm>
            <a:off x="4716016" y="3682527"/>
            <a:ext cx="4413640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大胆地标注“革命性”吧！</a:t>
            </a:r>
          </a:p>
        </p:txBody>
      </p:sp>
      <p:sp>
        <p:nvSpPr>
          <p:cNvPr id="89" name="矩形"/>
          <p:cNvSpPr>
            <a:spLocks/>
          </p:cNvSpPr>
          <p:nvPr/>
        </p:nvSpPr>
        <p:spPr>
          <a:xfrm>
            <a:off x="4716016" y="658165"/>
            <a:ext cx="4174779" cy="88894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用“开发者、作者、用户”取代“我、你、他”</a:t>
            </a:r>
          </a:p>
        </p:txBody>
      </p:sp>
      <p:sp>
        <p:nvSpPr>
          <p:cNvPr id="90" name="矩形"/>
          <p:cNvSpPr>
            <a:spLocks/>
          </p:cNvSpPr>
          <p:nvPr/>
        </p:nvSpPr>
        <p:spPr>
          <a:xfrm>
            <a:off x="4716016" y="1943284"/>
            <a:ext cx="3645405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无情感表露</a:t>
            </a:r>
          </a:p>
        </p:txBody>
      </p:sp>
      <p:sp>
        <p:nvSpPr>
          <p:cNvPr id="91" name="矩形"/>
          <p:cNvSpPr>
            <a:spLocks/>
          </p:cNvSpPr>
          <p:nvPr/>
        </p:nvSpPr>
        <p:spPr>
          <a:xfrm>
            <a:off x="4716016" y="2812905"/>
            <a:ext cx="4355976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尽量少用绝对词</a:t>
            </a:r>
          </a:p>
        </p:txBody>
      </p:sp>
      <p:pic>
        <p:nvPicPr>
          <p:cNvPr id="92" name="图片" descr="http://pic.sucaibar.com/pic/201307/15/bf1d9a9a1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530" y="1131550"/>
            <a:ext cx="2438400" cy="24384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1757525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>
            <a:spLocks/>
          </p:cNvSpPr>
          <p:nvPr/>
        </p:nvSpPr>
        <p:spPr>
          <a:xfrm>
            <a:off x="0" y="0"/>
            <a:ext cx="9144000" cy="53245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慎用项目符号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试想你打开 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PowerPoint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时所发生的情形：一份空白的幻灯片，留白的空间，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标题和副标题。这里要注意一个问题：乔布斯的演讲 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PPT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中几乎没有出现几句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话或者文字。再想一想，你在下拉菜单格式中首先看到的是项目符号和编号。这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就有了第二个要注意的问题：乔布斯的演讲 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PPT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中几乎没有出现过项目符号和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编号。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PowerPoint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软件本身可以为你提供某种模板，但是这种形式的 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PPT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风格和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你所要学习的乔布斯式的 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PPT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演讲风格截然相反！事实上，在接下来的场景的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学习中你将了解到：进行演示时， 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PPT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上的项目符号和编号是沟通中最无效的形式！应当取消这些符号，或者是对其进行加工后再使用。项目符号留在你列购物清单时使用会更合适。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富有视觉冲击力的演示文件将使你的听众兴奋起来。毫无疑问，这需要我们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做一些准备工作，特别是在策划阶段。作为一名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―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沟通教练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‖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，我与不计其数的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CEO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和高管打过交道，同他们一起探讨媒体、简报和公开演讲的技巧。我有一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位客户，是一名崭露头角的企业家，为了赢得沃尔玛公司的青睐，他连续 </a:t>
            </a:r>
            <a:r>
              <a:rPr lang="en-US" altLang="zh-CN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60 </a:t>
            </a: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天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200" cap="none" spc="0" baseline="0">
                <a:solidFill>
                  <a:srgbClr val="FFFFFF"/>
                </a:solidFill>
                <a:latin typeface="Gill Sans" charset="0"/>
                <a:ea typeface="Heiti SC Light" charset="0"/>
                <a:cs typeface="Heiti SC Light" charset="0"/>
              </a:rPr>
              <a:t>待在阿肯色州的本顿维尔等待预约。他的技术工艺引起了沃尔玛公司主管的兴</a:t>
            </a:r>
            <a:endParaRPr lang="en-US" altLang="zh-CN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u="none" strike="noStrike" kern="1200" cap="none" spc="0" baseline="0">
              <a:solidFill>
                <a:srgbClr val="FFFFFF"/>
              </a:solidFill>
              <a:latin typeface="Gill Sans" charset="0"/>
              <a:ea typeface="Heiti SC Light" charset="0"/>
              <a:cs typeface="Heiti SC Ligh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726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" descr="C:\Users\Administrator\Downloads\f6f057f0339b0500d6a32162dabc218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215" y="123410"/>
            <a:ext cx="5473570" cy="410517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95" name="矩形"/>
          <p:cNvSpPr>
            <a:spLocks/>
          </p:cNvSpPr>
          <p:nvPr/>
        </p:nvSpPr>
        <p:spPr>
          <a:xfrm>
            <a:off x="1457250" y="4424860"/>
            <a:ext cx="6229500" cy="52321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必死无疑</a:t>
            </a:r>
          </a:p>
        </p:txBody>
      </p:sp>
    </p:spTree>
    <p:extLst>
      <p:ext uri="{BB962C8B-B14F-4D97-AF65-F5344CB8AC3E}">
        <p14:creationId xmlns="" xmlns:p14="http://schemas.microsoft.com/office/powerpoint/2010/main" val="1060990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>
            <a:off x="457647" y="1660785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600" b="1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没方向？上网找工作</a:t>
            </a:r>
          </a:p>
        </p:txBody>
      </p:sp>
      <p:sp>
        <p:nvSpPr>
          <p:cNvPr id="32" name="矩形"/>
          <p:cNvSpPr>
            <a:spLocks/>
          </p:cNvSpPr>
          <p:nvPr/>
        </p:nvSpPr>
        <p:spPr>
          <a:xfrm>
            <a:off x="977226" y="3065402"/>
            <a:ext cx="7189549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内推网，智联招聘，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51job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，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BAT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官网</a:t>
            </a:r>
          </a:p>
        </p:txBody>
      </p:sp>
    </p:spTree>
    <p:extLst>
      <p:ext uri="{BB962C8B-B14F-4D97-AF65-F5344CB8AC3E}">
        <p14:creationId xmlns="" xmlns:p14="http://schemas.microsoft.com/office/powerpoint/2010/main" val="146528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"/>
          <p:cNvSpPr>
            <a:spLocks/>
          </p:cNvSpPr>
          <p:nvPr/>
        </p:nvSpPr>
        <p:spPr>
          <a:xfrm>
            <a:off x="457646" y="48346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设计简单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>
            <a:off x="457646" y="185165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少用特效</a:t>
            </a:r>
          </a:p>
        </p:txBody>
      </p:sp>
      <p:sp>
        <p:nvSpPr>
          <p:cNvPr id="98" name="矩形"/>
          <p:cNvSpPr>
            <a:spLocks/>
          </p:cNvSpPr>
          <p:nvPr/>
        </p:nvSpPr>
        <p:spPr>
          <a:xfrm>
            <a:off x="457646" y="3219840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提炼重点</a:t>
            </a:r>
          </a:p>
        </p:txBody>
      </p:sp>
    </p:spTree>
    <p:extLst>
      <p:ext uri="{BB962C8B-B14F-4D97-AF65-F5344CB8AC3E}">
        <p14:creationId xmlns="" xmlns:p14="http://schemas.microsoft.com/office/powerpoint/2010/main" val="1188498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魔力数字</a:t>
            </a:r>
            <a:r>
              <a:rPr lang="en-US" altLang="zh-CN" sz="55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——3</a:t>
            </a:r>
            <a:endParaRPr lang="zh-CN" altLang="en-US" sz="5500" b="1" u="none" strike="noStrike" kern="1200" cap="none" spc="0" baseline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193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"/>
          <p:cNvSpPr>
            <a:spLocks/>
          </p:cNvSpPr>
          <p:nvPr/>
        </p:nvSpPr>
        <p:spPr>
          <a:xfrm>
            <a:off x="539440" y="2067694"/>
            <a:ext cx="8065127" cy="98127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写作→素描→制片</a:t>
            </a:r>
          </a:p>
        </p:txBody>
      </p:sp>
    </p:spTree>
    <p:extLst>
      <p:ext uri="{BB962C8B-B14F-4D97-AF65-F5344CB8AC3E}">
        <p14:creationId xmlns="" xmlns:p14="http://schemas.microsoft.com/office/powerpoint/2010/main" val="1301598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" descr="D:\工大相关\计算机竞赛省赛\素材库\129632040852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436507"/>
            <a:ext cx="9144000" cy="601651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837631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直线"/>
          <p:cNvSpPr>
            <a:spLocks/>
          </p:cNvSpPr>
          <p:nvPr/>
        </p:nvSpPr>
        <p:spPr>
          <a:xfrm>
            <a:off x="3419840" y="1777185"/>
            <a:ext cx="0" cy="1514644"/>
          </a:xfrm>
          <a:prstGeom prst="line">
            <a:avLst/>
          </a:prstGeom>
          <a:gradFill rotWithShape="0">
            <a:gsLst>
              <a:gs pos="0">
                <a:srgbClr val="074EB3">
                  <a:alpha val="84705"/>
                </a:srgbClr>
              </a:gs>
              <a:gs pos="100000">
                <a:srgbClr val="0B3280">
                  <a:alpha val="84705"/>
                </a:srgbClr>
              </a:gs>
            </a:gsLst>
            <a:lin ang="5400000" scaled="1"/>
          </a:gradFill>
          <a:ln w="53975" cap="flat" cmpd="sng">
            <a:solidFill>
              <a:srgbClr val="FFFFFF">
                <a:alpha val="61000"/>
              </a:srgbClr>
            </a:solidFill>
            <a:prstDash val="solid"/>
            <a:round/>
          </a:ln>
          <a:effectLst>
            <a:glow>
              <a:srgbClr val="BBE0E3"/>
            </a:glow>
            <a:softEdge rad="12700"/>
          </a:effectLst>
        </p:spPr>
      </p:sp>
      <p:sp>
        <p:nvSpPr>
          <p:cNvPr id="107" name="矩形"/>
          <p:cNvSpPr>
            <a:spLocks/>
          </p:cNvSpPr>
          <p:nvPr/>
        </p:nvSpPr>
        <p:spPr>
          <a:xfrm>
            <a:off x="-342568" y="2250390"/>
            <a:ext cx="4050448" cy="6427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8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PPT</a:t>
            </a:r>
            <a:r>
              <a:rPr lang="zh-CN" altLang="en-US" sz="38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参考</a:t>
            </a:r>
          </a:p>
        </p:txBody>
      </p:sp>
      <p:sp>
        <p:nvSpPr>
          <p:cNvPr id="108" name="矩形"/>
          <p:cNvSpPr>
            <a:spLocks/>
          </p:cNvSpPr>
          <p:nvPr/>
        </p:nvSpPr>
        <p:spPr>
          <a:xfrm>
            <a:off x="4427980" y="1275570"/>
            <a:ext cx="4174778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WWDC 2007-2014</a:t>
            </a:r>
            <a:endParaRPr lang="zh-CN" altLang="en-US" sz="2700" b="1" u="none" strike="noStrike" kern="1200" cap="none" spc="0" baseline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>
            <a:off x="4427980" y="2247678"/>
            <a:ext cx="3645405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小米发布会</a:t>
            </a:r>
          </a:p>
        </p:txBody>
      </p:sp>
      <p:sp>
        <p:nvSpPr>
          <p:cNvPr id="110" name="矩形"/>
          <p:cNvSpPr>
            <a:spLocks/>
          </p:cNvSpPr>
          <p:nvPr/>
        </p:nvSpPr>
        <p:spPr>
          <a:xfrm>
            <a:off x="4427980" y="3219786"/>
            <a:ext cx="4355975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锤子发布会</a:t>
            </a:r>
          </a:p>
        </p:txBody>
      </p:sp>
    </p:spTree>
    <p:extLst>
      <p:ext uri="{BB962C8B-B14F-4D97-AF65-F5344CB8AC3E}">
        <p14:creationId xmlns="" xmlns:p14="http://schemas.microsoft.com/office/powerpoint/2010/main" val="783790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30" y="267430"/>
            <a:ext cx="2430063" cy="3435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12" name="矩形"/>
          <p:cNvSpPr>
            <a:spLocks/>
          </p:cNvSpPr>
          <p:nvPr/>
        </p:nvSpPr>
        <p:spPr>
          <a:xfrm>
            <a:off x="0" y="4212441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三十二小时不眠不休的产物</a:t>
            </a:r>
          </a:p>
        </p:txBody>
      </p:sp>
    </p:spTree>
    <p:extLst>
      <p:ext uri="{BB962C8B-B14F-4D97-AF65-F5344CB8AC3E}">
        <p14:creationId xmlns="" xmlns:p14="http://schemas.microsoft.com/office/powerpoint/2010/main" val="575544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使用手册≠开发文档</a:t>
            </a:r>
          </a:p>
        </p:txBody>
      </p:sp>
      <p:sp>
        <p:nvSpPr>
          <p:cNvPr id="114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评委即最终用户，不会过度关注过程</a:t>
            </a:r>
          </a:p>
        </p:txBody>
      </p:sp>
    </p:spTree>
    <p:extLst>
      <p:ext uri="{BB962C8B-B14F-4D97-AF65-F5344CB8AC3E}">
        <p14:creationId xmlns="" xmlns:p14="http://schemas.microsoft.com/office/powerpoint/2010/main" val="1941444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0140" y="483460"/>
            <a:ext cx="2430062" cy="34358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16" name="矩形"/>
          <p:cNvSpPr>
            <a:spLocks/>
          </p:cNvSpPr>
          <p:nvPr/>
        </p:nvSpPr>
        <p:spPr>
          <a:xfrm>
            <a:off x="1331550" y="1203560"/>
            <a:ext cx="4174779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月光灰</a:t>
            </a:r>
          </a:p>
        </p:txBody>
      </p:sp>
      <p:sp>
        <p:nvSpPr>
          <p:cNvPr id="117" name="右箭头"/>
          <p:cNvSpPr>
            <a:spLocks/>
          </p:cNvSpPr>
          <p:nvPr/>
        </p:nvSpPr>
        <p:spPr>
          <a:xfrm>
            <a:off x="4139940" y="1347580"/>
            <a:ext cx="1872259" cy="216029"/>
          </a:xfrm>
          <a:prstGeom prst="rightArrow">
            <a:avLst>
              <a:gd name="adj1" fmla="val 50000"/>
              <a:gd name="adj2" fmla="val 48750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</a:ln>
        </p:spPr>
      </p:sp>
      <p:sp>
        <p:nvSpPr>
          <p:cNvPr id="118" name="矩形"/>
          <p:cNvSpPr>
            <a:spLocks/>
          </p:cNvSpPr>
          <p:nvPr/>
        </p:nvSpPr>
        <p:spPr>
          <a:xfrm>
            <a:off x="1403559" y="1779640"/>
            <a:ext cx="4032560" cy="50406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R:179 G:181 B:183</a:t>
            </a:r>
            <a:endParaRPr lang="zh-CN" altLang="en-US" sz="2700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>
            <a:off x="0" y="3065403"/>
            <a:ext cx="5148080" cy="51448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黑白打印辨识度也非常高</a:t>
            </a:r>
          </a:p>
        </p:txBody>
      </p:sp>
    </p:spTree>
    <p:extLst>
      <p:ext uri="{BB962C8B-B14F-4D97-AF65-F5344CB8AC3E}">
        <p14:creationId xmlns="" xmlns:p14="http://schemas.microsoft.com/office/powerpoint/2010/main" val="1313134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直线"/>
          <p:cNvSpPr>
            <a:spLocks/>
          </p:cNvSpPr>
          <p:nvPr/>
        </p:nvSpPr>
        <p:spPr>
          <a:xfrm>
            <a:off x="3419840" y="1777185"/>
            <a:ext cx="0" cy="1514644"/>
          </a:xfrm>
          <a:prstGeom prst="line">
            <a:avLst/>
          </a:prstGeom>
          <a:gradFill rotWithShape="0">
            <a:gsLst>
              <a:gs pos="0">
                <a:srgbClr val="074EB3">
                  <a:alpha val="84705"/>
                </a:srgbClr>
              </a:gs>
              <a:gs pos="100000">
                <a:srgbClr val="0B3280">
                  <a:alpha val="84705"/>
                </a:srgbClr>
              </a:gs>
            </a:gsLst>
            <a:lin ang="5400000" scaled="1"/>
          </a:gradFill>
          <a:ln w="53975" cap="flat" cmpd="sng">
            <a:solidFill>
              <a:srgbClr val="FFFFFF">
                <a:alpha val="61000"/>
              </a:srgbClr>
            </a:solidFill>
            <a:prstDash val="solid"/>
            <a:round/>
          </a:ln>
          <a:effectLst>
            <a:glow>
              <a:srgbClr val="BBE0E3"/>
            </a:glow>
            <a:softEdge rad="12700"/>
          </a:effectLst>
        </p:spPr>
      </p:sp>
      <p:sp>
        <p:nvSpPr>
          <p:cNvPr id="121" name="矩形"/>
          <p:cNvSpPr>
            <a:spLocks/>
          </p:cNvSpPr>
          <p:nvPr/>
        </p:nvSpPr>
        <p:spPr>
          <a:xfrm>
            <a:off x="-342568" y="2250390"/>
            <a:ext cx="4050448" cy="6427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8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材质选择</a:t>
            </a:r>
          </a:p>
        </p:txBody>
      </p:sp>
      <p:sp>
        <p:nvSpPr>
          <p:cNvPr id="122" name="矩形"/>
          <p:cNvSpPr>
            <a:spLocks/>
          </p:cNvSpPr>
          <p:nvPr/>
        </p:nvSpPr>
        <p:spPr>
          <a:xfrm>
            <a:off x="4427980" y="1275570"/>
            <a:ext cx="4174778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全胶</a:t>
            </a:r>
          </a:p>
        </p:txBody>
      </p:sp>
      <p:sp>
        <p:nvSpPr>
          <p:cNvPr id="123" name="矩形"/>
          <p:cNvSpPr>
            <a:spLocks/>
          </p:cNvSpPr>
          <p:nvPr/>
        </p:nvSpPr>
        <p:spPr>
          <a:xfrm>
            <a:off x="4427980" y="1923660"/>
            <a:ext cx="3645405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全</a:t>
            </a:r>
            <a:r>
              <a:rPr lang="en-US" altLang="zh-CN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A4</a:t>
            </a:r>
            <a:endParaRPr lang="zh-CN" altLang="en-US" sz="27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>
            <a:off x="4427980" y="3219786"/>
            <a:ext cx="4355975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全</a:t>
            </a:r>
            <a:r>
              <a:rPr lang="en-US" altLang="zh-CN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A4</a:t>
            </a: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加塑料夹</a:t>
            </a:r>
          </a:p>
        </p:txBody>
      </p:sp>
      <p:sp>
        <p:nvSpPr>
          <p:cNvPr id="125" name="矩形"/>
          <p:cNvSpPr>
            <a:spLocks/>
          </p:cNvSpPr>
          <p:nvPr/>
        </p:nvSpPr>
        <p:spPr>
          <a:xfrm>
            <a:off x="4427980" y="2571750"/>
            <a:ext cx="3645405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封胶内</a:t>
            </a:r>
            <a:r>
              <a:rPr lang="en-US" altLang="zh-CN" sz="27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A4</a:t>
            </a:r>
            <a:endParaRPr lang="zh-CN" altLang="en-US" sz="27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7114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严谨！</a:t>
            </a:r>
          </a:p>
        </p:txBody>
      </p:sp>
      <p:sp>
        <p:nvSpPr>
          <p:cNvPr id="127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一旦揪出细节问题，问辩环节就会变成批斗会</a:t>
            </a:r>
          </a:p>
        </p:txBody>
      </p:sp>
    </p:spTree>
    <p:extLst>
      <p:ext uri="{BB962C8B-B14F-4D97-AF65-F5344CB8AC3E}">
        <p14:creationId xmlns="" xmlns:p14="http://schemas.microsoft.com/office/powerpoint/2010/main" val="709674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453" y="1199230"/>
            <a:ext cx="8751092" cy="284060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159087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首战大败</a:t>
            </a:r>
          </a:p>
        </p:txBody>
      </p:sp>
      <p:sp>
        <p:nvSpPr>
          <p:cNvPr id="129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超时、紧张、设计漏洞、渣演示视频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…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605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冲击国赛</a:t>
            </a:r>
          </a:p>
        </p:txBody>
      </p:sp>
      <p:sp>
        <p:nvSpPr>
          <p:cNvPr id="131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2014.06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8182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>
            <a:off x="457646" y="436615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网上填报个人和作品基本信息</a:t>
            </a:r>
          </a:p>
        </p:txBody>
      </p:sp>
      <p:sp>
        <p:nvSpPr>
          <p:cNvPr id="133" name="矩形"/>
          <p:cNvSpPr>
            <a:spLocks/>
          </p:cNvSpPr>
          <p:nvPr/>
        </p:nvSpPr>
        <p:spPr>
          <a:xfrm>
            <a:off x="457646" y="1804805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张宁宁老师盖章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&amp;</a:t>
            </a: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索要汇款凭证</a:t>
            </a:r>
          </a:p>
        </p:txBody>
      </p:sp>
      <p:sp>
        <p:nvSpPr>
          <p:cNvPr id="134" name="矩形"/>
          <p:cNvSpPr>
            <a:spLocks/>
          </p:cNvSpPr>
          <p:nvPr/>
        </p:nvSpPr>
        <p:spPr>
          <a:xfrm>
            <a:off x="457646" y="3172995"/>
            <a:ext cx="8228708" cy="11990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上传汇款凭证图片和版权保证书</a:t>
            </a:r>
          </a:p>
        </p:txBody>
      </p:sp>
      <p:sp>
        <p:nvSpPr>
          <p:cNvPr id="135" name="下箭头"/>
          <p:cNvSpPr>
            <a:spLocks/>
          </p:cNvSpPr>
          <p:nvPr/>
        </p:nvSpPr>
        <p:spPr>
          <a:xfrm>
            <a:off x="4319965" y="1300735"/>
            <a:ext cx="504070" cy="504069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</a:ln>
        </p:spPr>
      </p:sp>
      <p:sp>
        <p:nvSpPr>
          <p:cNvPr id="136" name="下箭头"/>
          <p:cNvSpPr>
            <a:spLocks/>
          </p:cNvSpPr>
          <p:nvPr/>
        </p:nvSpPr>
        <p:spPr>
          <a:xfrm>
            <a:off x="4355970" y="2668925"/>
            <a:ext cx="504070" cy="50407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cap="flat" cmpd="sng">
            <a:noFill/>
            <a:prstDash val="solid"/>
            <a:round/>
          </a:ln>
        </p:spPr>
      </p:sp>
    </p:spTree>
    <p:extLst>
      <p:ext uri="{BB962C8B-B14F-4D97-AF65-F5344CB8AC3E}">
        <p14:creationId xmlns="" xmlns:p14="http://schemas.microsoft.com/office/powerpoint/2010/main" val="193441567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 descr="http://img2.3lian.com/img2007/18/38/2008060408540498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2800" y="709430"/>
            <a:ext cx="2438400" cy="24384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138" name="矩形"/>
          <p:cNvSpPr>
            <a:spLocks/>
          </p:cNvSpPr>
          <p:nvPr/>
        </p:nvSpPr>
        <p:spPr>
          <a:xfrm>
            <a:off x="0" y="3564351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演示视频</a:t>
            </a:r>
          </a:p>
        </p:txBody>
      </p:sp>
    </p:spTree>
    <p:extLst>
      <p:ext uri="{BB962C8B-B14F-4D97-AF65-F5344CB8AC3E}">
        <p14:creationId xmlns="" xmlns:p14="http://schemas.microsoft.com/office/powerpoint/2010/main" val="1382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拒绝特效，保持精简</a:t>
            </a:r>
          </a:p>
        </p:txBody>
      </p:sp>
      <p:sp>
        <p:nvSpPr>
          <p:cNvPr id="140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注意力持续时间为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2-3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分钟</a:t>
            </a:r>
          </a:p>
        </p:txBody>
      </p:sp>
    </p:spTree>
    <p:extLst>
      <p:ext uri="{BB962C8B-B14F-4D97-AF65-F5344CB8AC3E}">
        <p14:creationId xmlns="" xmlns:p14="http://schemas.microsoft.com/office/powerpoint/2010/main" val="99144646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背景音乐的魔力</a:t>
            </a:r>
          </a:p>
        </p:txBody>
      </p:sp>
      <p:sp>
        <p:nvSpPr>
          <p:cNvPr id="142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节奏与画面尽可能相关</a:t>
            </a:r>
          </a:p>
        </p:txBody>
      </p:sp>
    </p:spTree>
    <p:extLst>
      <p:ext uri="{BB962C8B-B14F-4D97-AF65-F5344CB8AC3E}">
        <p14:creationId xmlns="" xmlns:p14="http://schemas.microsoft.com/office/powerpoint/2010/main" val="1882165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振作起来</a:t>
            </a:r>
            <a:r>
              <a:rPr lang="en-US" altLang="zh-CN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!</a:t>
            </a:r>
            <a:endParaRPr lang="zh-CN" altLang="en-US" sz="81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  <a:sym typeface="Gill San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2014.06 – 2014.07.21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170974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语调明快，节奏适中</a:t>
            </a: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语速失控暴露不专业性</a:t>
            </a:r>
          </a:p>
        </p:txBody>
      </p:sp>
    </p:spTree>
    <p:extLst>
      <p:ext uri="{BB962C8B-B14F-4D97-AF65-F5344CB8AC3E}">
        <p14:creationId xmlns="" xmlns:p14="http://schemas.microsoft.com/office/powerpoint/2010/main" val="141328787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开放姿势，抑扬顿挫</a:t>
            </a: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塑造舞台形象</a:t>
            </a:r>
          </a:p>
        </p:txBody>
      </p:sp>
    </p:spTree>
    <p:extLst>
      <p:ext uri="{BB962C8B-B14F-4D97-AF65-F5344CB8AC3E}">
        <p14:creationId xmlns="" xmlns:p14="http://schemas.microsoft.com/office/powerpoint/2010/main" val="184141569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保持激情</a:t>
            </a: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我一定要把我和我的作品推销出去！</a:t>
            </a:r>
          </a:p>
        </p:txBody>
      </p:sp>
    </p:spTree>
    <p:extLst>
      <p:ext uri="{BB962C8B-B14F-4D97-AF65-F5344CB8AC3E}">
        <p14:creationId xmlns="" xmlns:p14="http://schemas.microsoft.com/office/powerpoint/2010/main" val="20117445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7" y="909637"/>
            <a:ext cx="4733925" cy="258127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221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975" y="328612"/>
            <a:ext cx="4324350" cy="37052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231798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7831" y="144020"/>
            <a:ext cx="2988338" cy="47320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68110712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预测不利因素</a:t>
            </a: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音响出问题？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Office</a:t>
            </a: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版本？服务器挂了？视频花屏？</a:t>
            </a:r>
          </a:p>
        </p:txBody>
      </p:sp>
    </p:spTree>
    <p:extLst>
      <p:ext uri="{BB962C8B-B14F-4D97-AF65-F5344CB8AC3E}">
        <p14:creationId xmlns="" xmlns:p14="http://schemas.microsoft.com/office/powerpoint/2010/main" val="31065796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战斗前夜</a:t>
            </a: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2014.07.21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827303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>
            <a:off x="5359365" y="3466497"/>
            <a:ext cx="2286001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报名表</a:t>
            </a:r>
          </a:p>
        </p:txBody>
      </p:sp>
      <p:pic>
        <p:nvPicPr>
          <p:cNvPr id="157" name="图片" descr="http://pic.sucaibar.com/pic/201307/15/bf1d9a9a1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100" y="740466"/>
            <a:ext cx="2438400" cy="24383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pic>
        <p:nvPicPr>
          <p:cNvPr id="158" name="图片" descr="http://www.iconpng.com/png/stylistica-icons/id_car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9540" y="699489"/>
            <a:ext cx="2520350" cy="252035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159" name="矩形"/>
          <p:cNvSpPr>
            <a:spLocks/>
          </p:cNvSpPr>
          <p:nvPr/>
        </p:nvSpPr>
        <p:spPr>
          <a:xfrm>
            <a:off x="1376714" y="3466497"/>
            <a:ext cx="2286000" cy="4734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1" u="none" strike="noStrike" kern="1200" cap="none" spc="0" baseline="0" dirty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身份</a:t>
            </a:r>
            <a:r>
              <a:rPr lang="zh-CN" altLang="en-US" sz="2700" b="1" u="none" strike="noStrike" kern="1200" cap="none" spc="0" baseline="0" dirty="0" smtClean="0">
                <a:solidFill>
                  <a:srgbClr val="FFFFFF"/>
                </a:solidFill>
                <a:latin typeface="宋体" charset="0"/>
                <a:ea typeface="宋体" charset="0"/>
                <a:cs typeface="Heiti SC Light" charset="0"/>
              </a:rPr>
              <a:t>证</a:t>
            </a:r>
            <a:endParaRPr lang="zh-CN" altLang="en-US" sz="2700" b="1" u="none" strike="noStrike" kern="1200" cap="none" spc="0" baseline="0" dirty="0">
              <a:solidFill>
                <a:srgbClr val="FFFFFF"/>
              </a:solidFill>
              <a:latin typeface="宋体" charset="0"/>
              <a:ea typeface="宋体" charset="0"/>
              <a:cs typeface="Heiti SC Ligh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56592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精益求精，反复演练</a:t>
            </a:r>
          </a:p>
        </p:txBody>
      </p:sp>
      <p:sp>
        <p:nvSpPr>
          <p:cNvPr id="161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有可能的话，再短点</a:t>
            </a:r>
          </a:p>
        </p:txBody>
      </p:sp>
    </p:spTree>
    <p:extLst>
      <p:ext uri="{BB962C8B-B14F-4D97-AF65-F5344CB8AC3E}">
        <p14:creationId xmlns="" xmlns:p14="http://schemas.microsoft.com/office/powerpoint/2010/main" val="138582822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终极对决</a:t>
            </a:r>
          </a:p>
        </p:txBody>
      </p:sp>
      <p:sp>
        <p:nvSpPr>
          <p:cNvPr id="163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2014.07.22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684440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演示答辩为重要标准</a:t>
            </a:r>
          </a:p>
        </p:txBody>
      </p:sp>
      <p:sp>
        <p:nvSpPr>
          <p:cNvPr id="165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服装、人情和其他非比赛相关创意均无效</a:t>
            </a:r>
          </a:p>
        </p:txBody>
      </p:sp>
    </p:spTree>
    <p:extLst>
      <p:ext uri="{BB962C8B-B14F-4D97-AF65-F5344CB8AC3E}">
        <p14:creationId xmlns="" xmlns:p14="http://schemas.microsoft.com/office/powerpoint/2010/main" val="32237347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脱稿</a:t>
            </a:r>
          </a:p>
        </p:txBody>
      </p:sp>
      <p:sp>
        <p:nvSpPr>
          <p:cNvPr id="167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积极排练，和评委进行目光交流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*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182825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2/5</a:t>
            </a:r>
            <a:endParaRPr lang="zh-CN" altLang="en-US" sz="81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  <a:sym typeface="Gill Sans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是时候播放演示视频了！</a:t>
            </a:r>
          </a:p>
        </p:txBody>
      </p:sp>
    </p:spTree>
    <p:extLst>
      <p:ext uri="{BB962C8B-B14F-4D97-AF65-F5344CB8AC3E}">
        <p14:creationId xmlns="" xmlns:p14="http://schemas.microsoft.com/office/powerpoint/2010/main" val="44241292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边放边讲，避免冷场</a:t>
            </a:r>
          </a:p>
        </p:txBody>
      </p:sp>
    </p:spTree>
    <p:extLst>
      <p:ext uri="{BB962C8B-B14F-4D97-AF65-F5344CB8AC3E}">
        <p14:creationId xmlns="" xmlns:p14="http://schemas.microsoft.com/office/powerpoint/2010/main" val="924019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担心？</a:t>
            </a:r>
          </a:p>
        </p:txBody>
      </p:sp>
      <p:sp>
        <p:nvSpPr>
          <p:cNvPr id="37" name="矩形"/>
          <p:cNvSpPr>
            <a:spLocks/>
          </p:cNvSpPr>
          <p:nvPr/>
        </p:nvSpPr>
        <p:spPr>
          <a:xfrm>
            <a:off x="977226" y="3065402"/>
            <a:ext cx="7189549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学的不够，用不上，竞争激烈</a:t>
            </a: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…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7495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实际操作</a:t>
            </a:r>
          </a:p>
        </p:txBody>
      </p:sp>
      <p:sp>
        <p:nvSpPr>
          <p:cNvPr id="172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当时间充足时可进行，效果拔群</a:t>
            </a:r>
          </a:p>
        </p:txBody>
      </p:sp>
    </p:spTree>
    <p:extLst>
      <p:ext uri="{BB962C8B-B14F-4D97-AF65-F5344CB8AC3E}">
        <p14:creationId xmlns="" xmlns:p14="http://schemas.microsoft.com/office/powerpoint/2010/main" val="24383323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问辩</a:t>
            </a:r>
          </a:p>
        </p:txBody>
      </p:sp>
      <p:sp>
        <p:nvSpPr>
          <p:cNvPr id="174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素养、能力、心理的综合评价，以及一点幸运</a:t>
            </a:r>
          </a:p>
        </p:txBody>
      </p:sp>
    </p:spTree>
    <p:extLst>
      <p:ext uri="{BB962C8B-B14F-4D97-AF65-F5344CB8AC3E}">
        <p14:creationId xmlns="" xmlns:p14="http://schemas.microsoft.com/office/powerpoint/2010/main" val="102423205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"/>
          <p:cNvSpPr>
            <a:spLocks/>
          </p:cNvSpPr>
          <p:nvPr/>
        </p:nvSpPr>
        <p:spPr>
          <a:xfrm>
            <a:off x="452754" y="483461"/>
            <a:ext cx="8228708" cy="792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不要夸大</a:t>
            </a:r>
          </a:p>
        </p:txBody>
      </p:sp>
      <p:sp>
        <p:nvSpPr>
          <p:cNvPr id="179" name="矩形"/>
          <p:cNvSpPr>
            <a:spLocks/>
          </p:cNvSpPr>
          <p:nvPr/>
        </p:nvSpPr>
        <p:spPr>
          <a:xfrm>
            <a:off x="452754" y="1275570"/>
            <a:ext cx="8228708" cy="7200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保持谦虚</a:t>
            </a:r>
          </a:p>
        </p:txBody>
      </p:sp>
      <p:sp>
        <p:nvSpPr>
          <p:cNvPr id="180" name="矩形"/>
          <p:cNvSpPr>
            <a:spLocks/>
          </p:cNvSpPr>
          <p:nvPr/>
        </p:nvSpPr>
        <p:spPr>
          <a:xfrm>
            <a:off x="452754" y="1995671"/>
            <a:ext cx="8228708" cy="7921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承认不足</a:t>
            </a:r>
          </a:p>
        </p:txBody>
      </p:sp>
      <p:sp>
        <p:nvSpPr>
          <p:cNvPr id="181" name="矩形"/>
          <p:cNvSpPr>
            <a:spLocks/>
          </p:cNvSpPr>
          <p:nvPr/>
        </p:nvSpPr>
        <p:spPr>
          <a:xfrm>
            <a:off x="452754" y="2787780"/>
            <a:ext cx="8228708" cy="792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适时道歉</a:t>
            </a:r>
          </a:p>
        </p:txBody>
      </p:sp>
      <p:sp>
        <p:nvSpPr>
          <p:cNvPr id="182" name="矩形"/>
          <p:cNvSpPr>
            <a:spLocks/>
          </p:cNvSpPr>
          <p:nvPr/>
        </p:nvSpPr>
        <p:spPr>
          <a:xfrm>
            <a:off x="452754" y="3579890"/>
            <a:ext cx="8228708" cy="792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严禁冲突</a:t>
            </a:r>
          </a:p>
        </p:txBody>
      </p:sp>
    </p:spTree>
    <p:extLst>
      <p:ext uri="{BB962C8B-B14F-4D97-AF65-F5344CB8AC3E}">
        <p14:creationId xmlns="" xmlns:p14="http://schemas.microsoft.com/office/powerpoint/2010/main" val="51491836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"/>
          <p:cNvSpPr>
            <a:spLocks/>
          </p:cNvSpPr>
          <p:nvPr/>
        </p:nvSpPr>
        <p:spPr>
          <a:xfrm>
            <a:off x="457646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颁奖典礼</a:t>
            </a:r>
          </a:p>
        </p:txBody>
      </p:sp>
      <p:sp>
        <p:nvSpPr>
          <p:cNvPr id="184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2014.07.24</a:t>
            </a:r>
            <a:endParaRPr lang="zh-CN" altLang="en-US" sz="3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461461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"/>
          <p:cNvSpPr>
            <a:spLocks/>
          </p:cNvSpPr>
          <p:nvPr/>
        </p:nvSpPr>
        <p:spPr>
          <a:xfrm>
            <a:off x="452754" y="483461"/>
            <a:ext cx="8228708" cy="792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便利性</a:t>
            </a:r>
          </a:p>
        </p:txBody>
      </p:sp>
      <p:sp>
        <p:nvSpPr>
          <p:cNvPr id="186" name="矩形"/>
          <p:cNvSpPr>
            <a:spLocks/>
          </p:cNvSpPr>
          <p:nvPr/>
        </p:nvSpPr>
        <p:spPr>
          <a:xfrm>
            <a:off x="452754" y="1275570"/>
            <a:ext cx="8228708" cy="7200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跨平台</a:t>
            </a:r>
          </a:p>
        </p:txBody>
      </p:sp>
      <p:sp>
        <p:nvSpPr>
          <p:cNvPr id="187" name="矩形"/>
          <p:cNvSpPr>
            <a:spLocks/>
          </p:cNvSpPr>
          <p:nvPr/>
        </p:nvSpPr>
        <p:spPr>
          <a:xfrm>
            <a:off x="452754" y="1995671"/>
            <a:ext cx="8228708" cy="7921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创新性</a:t>
            </a:r>
          </a:p>
        </p:txBody>
      </p:sp>
      <p:sp>
        <p:nvSpPr>
          <p:cNvPr id="188" name="矩形"/>
          <p:cNvSpPr>
            <a:spLocks/>
          </p:cNvSpPr>
          <p:nvPr/>
        </p:nvSpPr>
        <p:spPr>
          <a:xfrm>
            <a:off x="452754" y="2787780"/>
            <a:ext cx="8228708" cy="792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安全性</a:t>
            </a:r>
          </a:p>
        </p:txBody>
      </p:sp>
      <p:sp>
        <p:nvSpPr>
          <p:cNvPr id="189" name="矩形"/>
          <p:cNvSpPr>
            <a:spLocks/>
          </p:cNvSpPr>
          <p:nvPr/>
        </p:nvSpPr>
        <p:spPr>
          <a:xfrm>
            <a:off x="452754" y="3579890"/>
            <a:ext cx="8228708" cy="792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教学性</a:t>
            </a:r>
          </a:p>
        </p:txBody>
      </p:sp>
    </p:spTree>
    <p:extLst>
      <p:ext uri="{BB962C8B-B14F-4D97-AF65-F5344CB8AC3E}">
        <p14:creationId xmlns="" xmlns:p14="http://schemas.microsoft.com/office/powerpoint/2010/main" val="204108325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一点写代码经验</a:t>
            </a:r>
          </a:p>
        </p:txBody>
      </p:sp>
      <p:sp>
        <p:nvSpPr>
          <p:cNvPr id="191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高可读性，高移植性，低出错率</a:t>
            </a:r>
          </a:p>
        </p:txBody>
      </p:sp>
    </p:spTree>
    <p:extLst>
      <p:ext uri="{BB962C8B-B14F-4D97-AF65-F5344CB8AC3E}">
        <p14:creationId xmlns="" xmlns:p14="http://schemas.microsoft.com/office/powerpoint/2010/main" val="2040638858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学习</a:t>
            </a:r>
            <a:r>
              <a:rPr lang="en-US" altLang="zh-CN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××</a:t>
            </a:r>
            <a:r>
              <a:rPr lang="zh-CN" altLang="en-US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语言编程规范</a:t>
            </a:r>
          </a:p>
        </p:txBody>
      </p:sp>
    </p:spTree>
    <p:extLst>
      <p:ext uri="{BB962C8B-B14F-4D97-AF65-F5344CB8AC3E}">
        <p14:creationId xmlns="" xmlns:p14="http://schemas.microsoft.com/office/powerpoint/2010/main" val="3583082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多用函数，百利无害</a:t>
            </a:r>
          </a:p>
        </p:txBody>
      </p:sp>
    </p:spTree>
    <p:extLst>
      <p:ext uri="{BB962C8B-B14F-4D97-AF65-F5344CB8AC3E}">
        <p14:creationId xmlns="" xmlns:p14="http://schemas.microsoft.com/office/powerpoint/2010/main" val="124129973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模板、框架、</a:t>
            </a:r>
            <a:r>
              <a:rPr lang="en-US" altLang="zh-CN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MVC</a:t>
            </a:r>
            <a:endParaRPr lang="zh-CN" altLang="en-US" sz="72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  <a:sym typeface="Gill Sans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加速开发神器</a:t>
            </a:r>
          </a:p>
        </p:txBody>
      </p:sp>
    </p:spTree>
    <p:extLst>
      <p:ext uri="{BB962C8B-B14F-4D97-AF65-F5344CB8AC3E}">
        <p14:creationId xmlns="" xmlns:p14="http://schemas.microsoft.com/office/powerpoint/2010/main" val="177559609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矩形"/>
          <p:cNvSpPr>
            <a:spLocks/>
          </p:cNvSpPr>
          <p:nvPr/>
        </p:nvSpPr>
        <p:spPr>
          <a:xfrm>
            <a:off x="0" y="2207202"/>
            <a:ext cx="9144008" cy="79660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不要在书本或技术手册上驻足</a:t>
            </a:r>
          </a:p>
        </p:txBody>
      </p:sp>
    </p:spTree>
    <p:extLst>
      <p:ext uri="{BB962C8B-B14F-4D97-AF65-F5344CB8AC3E}">
        <p14:creationId xmlns="" xmlns:p14="http://schemas.microsoft.com/office/powerpoint/2010/main" val="20685219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这是一个不可或缺的过程</a:t>
            </a:r>
          </a:p>
        </p:txBody>
      </p:sp>
    </p:spTree>
    <p:extLst>
      <p:ext uri="{BB962C8B-B14F-4D97-AF65-F5344CB8AC3E}">
        <p14:creationId xmlns="" xmlns:p14="http://schemas.microsoft.com/office/powerpoint/2010/main" val="109616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"/>
          <p:cNvSpPr>
            <a:spLocks/>
          </p:cNvSpPr>
          <p:nvPr/>
        </p:nvSpPr>
        <p:spPr>
          <a:xfrm>
            <a:off x="8" y="2207202"/>
            <a:ext cx="9143992" cy="79660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单步、断点、输出（、计时器）</a:t>
            </a:r>
          </a:p>
        </p:txBody>
      </p:sp>
    </p:spTree>
    <p:extLst>
      <p:ext uri="{BB962C8B-B14F-4D97-AF65-F5344CB8AC3E}">
        <p14:creationId xmlns="" xmlns:p14="http://schemas.microsoft.com/office/powerpoint/2010/main" val="206283084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" descr="http://a3.att.hudong.com/57/79/0130000104243612885779023212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19840" y="483460"/>
            <a:ext cx="2381249" cy="29718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199" name="矩形"/>
          <p:cNvSpPr>
            <a:spLocks/>
          </p:cNvSpPr>
          <p:nvPr/>
        </p:nvSpPr>
        <p:spPr>
          <a:xfrm>
            <a:off x="0" y="3852391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温柔地对待每一行代</a:t>
            </a:r>
            <a:r>
              <a:rPr lang="zh-CN" altLang="en-US" sz="3000" b="1" u="none" strike="noStrike" kern="1200" cap="none" spc="0" baseline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码、</a:t>
            </a:r>
            <a:r>
              <a:rPr lang="en-US" altLang="zh-CN" sz="3000" b="1" dirty="0" smtClean="0">
                <a:latin typeface="微软雅黑" pitchFamily="34" charset="-122"/>
                <a:ea typeface="微软雅黑" pitchFamily="34" charset="-122"/>
                <a:sym typeface="Gill Sans" charset="0"/>
              </a:rPr>
              <a:t>QA</a:t>
            </a:r>
            <a:r>
              <a:rPr lang="zh-CN" altLang="en-US" sz="3000" b="1" u="none" strike="noStrike" kern="1200" cap="none" spc="0" baseline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以</a:t>
            </a:r>
            <a:r>
              <a:rPr lang="zh-CN" altLang="en-US" sz="30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及屏幕前的用户</a:t>
            </a:r>
          </a:p>
        </p:txBody>
      </p:sp>
    </p:spTree>
    <p:extLst>
      <p:ext uri="{BB962C8B-B14F-4D97-AF65-F5344CB8AC3E}">
        <p14:creationId xmlns="" xmlns:p14="http://schemas.microsoft.com/office/powerpoint/2010/main" val="50275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矩形"/>
          <p:cNvSpPr>
            <a:spLocks/>
          </p:cNvSpPr>
          <p:nvPr/>
        </p:nvSpPr>
        <p:spPr>
          <a:xfrm>
            <a:off x="0" y="1563610"/>
            <a:ext cx="9144000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模板、框架、</a:t>
            </a:r>
            <a:r>
              <a:rPr lang="en-US" altLang="zh-CN" sz="72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MVC</a:t>
            </a:r>
            <a:endParaRPr lang="zh-CN" altLang="en-US" sz="7200" b="1" u="none" strike="noStrike" kern="1200" cap="none" spc="0" baseline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Verdana" pitchFamily="34" charset="0"/>
              <a:sym typeface="Gill Sans" charset="0"/>
            </a:endParaRPr>
          </a:p>
        </p:txBody>
      </p:sp>
      <p:sp>
        <p:nvSpPr>
          <p:cNvPr id="201" name="矩形"/>
          <p:cNvSpPr>
            <a:spLocks/>
          </p:cNvSpPr>
          <p:nvPr/>
        </p:nvSpPr>
        <p:spPr>
          <a:xfrm>
            <a:off x="0" y="3065402"/>
            <a:ext cx="9144002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加速开发神器</a:t>
            </a:r>
          </a:p>
        </p:txBody>
      </p:sp>
    </p:spTree>
    <p:extLst>
      <p:ext uri="{BB962C8B-B14F-4D97-AF65-F5344CB8AC3E}">
        <p14:creationId xmlns="" xmlns:p14="http://schemas.microsoft.com/office/powerpoint/2010/main" val="1371597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矩形"/>
          <p:cNvSpPr>
            <a:spLocks/>
          </p:cNvSpPr>
          <p:nvPr/>
        </p:nvSpPr>
        <p:spPr>
          <a:xfrm>
            <a:off x="539436" y="987530"/>
            <a:ext cx="8065128" cy="221237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0</a:t>
            </a:r>
            <a:endParaRPr lang="zh-CN" altLang="en-US" sz="14000" b="1" u="none" strike="noStrike" kern="1200" cap="none" spc="0" baseline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Heiti SC Light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2289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"/>
          <p:cNvSpPr>
            <a:spLocks/>
          </p:cNvSpPr>
          <p:nvPr/>
        </p:nvSpPr>
        <p:spPr>
          <a:xfrm>
            <a:off x="457647" y="1410719"/>
            <a:ext cx="8228708" cy="9711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GPL </a:t>
            </a:r>
            <a:r>
              <a:rPr lang="zh-CN" altLang="en-US" sz="8100" b="1" u="none" strike="noStrike" kern="1200" cap="none" spc="0"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  <a:sym typeface="Gill Sans" charset="0"/>
              </a:rPr>
              <a:t>开源</a:t>
            </a:r>
          </a:p>
        </p:txBody>
      </p:sp>
      <p:sp>
        <p:nvSpPr>
          <p:cNvPr id="207" name="矩形"/>
          <p:cNvSpPr>
            <a:spLocks/>
          </p:cNvSpPr>
          <p:nvPr/>
        </p:nvSpPr>
        <p:spPr>
          <a:xfrm>
            <a:off x="977226" y="3065402"/>
            <a:ext cx="7189549" cy="5196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  <a:sym typeface="Gill Sans" charset="0"/>
              </a:rPr>
              <a:t>非盈利  推动人类向前发展</a:t>
            </a:r>
          </a:p>
        </p:txBody>
      </p:sp>
    </p:spTree>
    <p:extLst>
      <p:ext uri="{BB962C8B-B14F-4D97-AF65-F5344CB8AC3E}">
        <p14:creationId xmlns="" xmlns:p14="http://schemas.microsoft.com/office/powerpoint/2010/main" val="134585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形"/>
          <p:cNvSpPr>
            <a:spLocks/>
          </p:cNvSpPr>
          <p:nvPr/>
        </p:nvSpPr>
        <p:spPr>
          <a:xfrm>
            <a:off x="1635427" y="1563638"/>
            <a:ext cx="5873152" cy="98127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6000" b="1" u="none" strike="noStrike" kern="1200" cap="none" spc="0" baseline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Gill Sans" charset="0"/>
              </a:rPr>
              <a:t>谢谢！</a:t>
            </a:r>
          </a:p>
        </p:txBody>
      </p:sp>
    </p:spTree>
    <p:extLst>
      <p:ext uri="{BB962C8B-B14F-4D97-AF65-F5344CB8AC3E}">
        <p14:creationId xmlns="" xmlns:p14="http://schemas.microsoft.com/office/powerpoint/2010/main" val="20893299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"/>
          <p:cNvSpPr>
            <a:spLocks/>
          </p:cNvSpPr>
          <p:nvPr/>
        </p:nvSpPr>
        <p:spPr>
          <a:xfrm>
            <a:off x="539440" y="2067694"/>
            <a:ext cx="8065127" cy="904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57386" tIns="28691" rIns="57386" bIns="28691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5500" b="1" u="none" strike="noStrike" kern="1200" cap="none" spc="0" baseline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Heiti SC Light" charset="0"/>
              </a:rPr>
              <a:t>尽快满足企业需求</a:t>
            </a:r>
          </a:p>
        </p:txBody>
      </p:sp>
    </p:spTree>
    <p:extLst>
      <p:ext uri="{BB962C8B-B14F-4D97-AF65-F5344CB8AC3E}">
        <p14:creationId xmlns="" xmlns:p14="http://schemas.microsoft.com/office/powerpoint/2010/main" val="1817707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3462" y="200025"/>
            <a:ext cx="7077075" cy="4743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1762291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空白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空白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空白">
  <a:themeElements>
    <a:clrScheme name="空白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空白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照片 - 水平倒影">
  <a:themeElements>
    <a:clrScheme name="照片 - 水平倒影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倒影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照片 - 水平倒影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照片 - 垂直倒影">
  <a:themeElements>
    <a:clrScheme name="照片 - 垂直倒影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照片 - 垂直倒影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标题 - 居中">
  <a:themeElements>
    <a:clrScheme name="标题 - 居中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标题 - 居中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标题与项目符号 - 2 栏">
  <a:themeElements>
    <a:clrScheme name="标题与项目符号 - 2 栏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栏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标题与项目符号 - 2 栏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标题、项目符号与照片">
  <a:themeElements>
    <a:clrScheme name="标题、项目符号与照片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标题、项目符号与照片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空白">
  <a:themeElements>
    <a:clrScheme name="空白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空白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空白">
  <a:themeElements>
    <a:clrScheme name="空白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空白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空白">
  <a:themeElements>
    <a:clrScheme name="空白">
      <a:dk1>
        <a:srgbClr val="FFFFFF"/>
      </a:dk1>
      <a:lt1>
        <a:srgbClr val="000000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空白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1222</TotalTime>
  <Words>1626</Words>
  <Application>Microsoft Office PowerPoint</Application>
  <PresentationFormat>全屏显示(16:9)</PresentationFormat>
  <Paragraphs>308</Paragraphs>
  <Slides>75</Slides>
  <Notes>75</Notes>
  <HiddenSlides>0</HiddenSlides>
  <MMClips>0</MMClips>
  <ScaleCrop>false</ScaleCrop>
  <HeadingPairs>
    <vt:vector size="4" baseType="variant">
      <vt:variant>
        <vt:lpstr>主题</vt:lpstr>
      </vt:variant>
      <vt:variant>
        <vt:i4>10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空白</vt:lpstr>
      <vt:lpstr>照片 - 水平倒影</vt:lpstr>
      <vt:lpstr>照片 - 垂直倒影</vt:lpstr>
      <vt:lpstr>标题 - 居中</vt:lpstr>
      <vt:lpstr>标题与项目符号 - 2 栏</vt:lpstr>
      <vt:lpstr>标题、项目符号与照片</vt:lpstr>
      <vt:lpstr>空白</vt:lpstr>
      <vt:lpstr>空白</vt:lpstr>
      <vt:lpstr>空白</vt:lpstr>
      <vt:lpstr>空白</vt:lpstr>
      <vt:lpstr>幻灯片 1</vt:lpstr>
      <vt:lpstr>幻灯片 2</vt:lpstr>
      <vt:lpstr>没方向？上网找工作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互联网的作用</dc:title>
  <dc:creator>tongfang</dc:creator>
  <cp:lastModifiedBy>Administrator</cp:lastModifiedBy>
  <cp:revision>308</cp:revision>
  <dcterms:modified xsi:type="dcterms:W3CDTF">2014-09-21T02:14:47Z</dcterms:modified>
</cp:coreProperties>
</file>