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Cormorant Garamond Bold Italics" charset="1" panose="00000800000000000000"/>
      <p:regular r:id="rId33"/>
    </p:embeddedFont>
    <p:embeddedFont>
      <p:font typeface="Quicksand" charset="1" panose="00000000000000000000"/>
      <p:regular r:id="rId34"/>
    </p:embeddedFont>
    <p:embeddedFont>
      <p:font typeface="Quicksand Bold" charset="1" panose="000000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6122" y="2971807"/>
            <a:ext cx="16635755" cy="3392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579"/>
              </a:lnSpc>
              <a:spcBef>
                <a:spcPct val="0"/>
              </a:spcBef>
            </a:pPr>
            <a:r>
              <a:rPr lang="en-US" b="true" sz="96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Knowledge Discovery and Data Mining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6457399"/>
            <a:ext cx="12812922" cy="1704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Multi-object Classification in Autonomus Driving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2179" y="1803821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group 8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420856" y="7811181"/>
            <a:ext cx="2259211" cy="568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0"/>
              </a:lnSpc>
              <a:spcBef>
                <a:spcPct val="0"/>
              </a:spcBef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Section 513-C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3386" y="3276008"/>
            <a:ext cx="8588815" cy="3370552"/>
          </a:xfrm>
          <a:custGeom>
            <a:avLst/>
            <a:gdLst/>
            <a:ahLst/>
            <a:cxnLst/>
            <a:rect r="r" b="b" t="t" l="l"/>
            <a:pathLst>
              <a:path h="3370552" w="8588815">
                <a:moveTo>
                  <a:pt x="0" y="0"/>
                </a:moveTo>
                <a:lnTo>
                  <a:pt x="8588815" y="0"/>
                </a:lnTo>
                <a:lnTo>
                  <a:pt x="8588815" y="3370552"/>
                </a:lnTo>
                <a:lnTo>
                  <a:pt x="0" y="3370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46990" y="2049743"/>
            <a:ext cx="7227412" cy="6063865"/>
          </a:xfrm>
          <a:custGeom>
            <a:avLst/>
            <a:gdLst/>
            <a:ahLst/>
            <a:cxnLst/>
            <a:rect r="r" b="b" t="t" l="l"/>
            <a:pathLst>
              <a:path h="6063865" w="7227412">
                <a:moveTo>
                  <a:pt x="0" y="0"/>
                </a:moveTo>
                <a:lnTo>
                  <a:pt x="7227412" y="0"/>
                </a:lnTo>
                <a:lnTo>
                  <a:pt x="7227412" y="6063865"/>
                </a:lnTo>
                <a:lnTo>
                  <a:pt x="0" y="60638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4384" y="914400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EfficientNetB0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4384" y="2416670"/>
            <a:ext cx="13712799" cy="6144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Chosen</a:t>
            </a: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Balances accuracy and efficiency using compound scaling.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Suitable for scalable models on various hardware setups.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Architecture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Uniformly scales width, depth, and resolution.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Combines depth wise separable convolutions and squeeze-and-excitation modules.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Fine-Tuning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Adapted final layer for binary classification.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Batch size: 16, Learning rate: 0.0005, Optimizer: Adam.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Image resizing to match input dimensions (224x224).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Applications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Autonomous driving, drone navigation, real-time applications.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5482" y="3150034"/>
            <a:ext cx="9134281" cy="3781991"/>
          </a:xfrm>
          <a:custGeom>
            <a:avLst/>
            <a:gdLst/>
            <a:ahLst/>
            <a:cxnLst/>
            <a:rect r="r" b="b" t="t" l="l"/>
            <a:pathLst>
              <a:path h="3781991" w="9134281">
                <a:moveTo>
                  <a:pt x="0" y="0"/>
                </a:moveTo>
                <a:lnTo>
                  <a:pt x="9134281" y="0"/>
                </a:lnTo>
                <a:lnTo>
                  <a:pt x="9134281" y="3781991"/>
                </a:lnTo>
                <a:lnTo>
                  <a:pt x="0" y="37819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23746" y="2219682"/>
            <a:ext cx="6978395" cy="5847636"/>
          </a:xfrm>
          <a:custGeom>
            <a:avLst/>
            <a:gdLst/>
            <a:ahLst/>
            <a:cxnLst/>
            <a:rect r="r" b="b" t="t" l="l"/>
            <a:pathLst>
              <a:path h="5847636" w="6978395">
                <a:moveTo>
                  <a:pt x="0" y="0"/>
                </a:moveTo>
                <a:lnTo>
                  <a:pt x="6978395" y="0"/>
                </a:lnTo>
                <a:lnTo>
                  <a:pt x="6978395" y="5847636"/>
                </a:lnTo>
                <a:lnTo>
                  <a:pt x="0" y="58476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95311" y="0"/>
            <a:ext cx="9592689" cy="10287000"/>
            <a:chOff x="0" y="0"/>
            <a:chExt cx="252647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26469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26469">
                  <a:moveTo>
                    <a:pt x="0" y="0"/>
                  </a:moveTo>
                  <a:lnTo>
                    <a:pt x="2526469" y="0"/>
                  </a:lnTo>
                  <a:lnTo>
                    <a:pt x="252646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526470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914400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MobileNetV2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4384" y="2416670"/>
            <a:ext cx="13712799" cy="6144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Chosen</a:t>
            </a: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Lightweight and efficient, ideal for deployment on mobile devices.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Depthwise separable convolutions reduce computational cost.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Architecture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Uses inverted residuals and linear bottlenecks.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Designed for speed and performance on resource-constrained environments.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Fine-Tuning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Adjusted final layer for Human/Vehicle classification.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Batch size: 32, Learning rate: 0.001, Optimizer: RMSProp.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Applied data augmentation to enhance generalization.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Applications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Mobile and embedded systems, AR/VR applications, and IoT devices.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63622" y="3162746"/>
            <a:ext cx="8906462" cy="3746650"/>
          </a:xfrm>
          <a:custGeom>
            <a:avLst/>
            <a:gdLst/>
            <a:ahLst/>
            <a:cxnLst/>
            <a:rect r="r" b="b" t="t" l="l"/>
            <a:pathLst>
              <a:path h="3746650" w="8906462">
                <a:moveTo>
                  <a:pt x="0" y="0"/>
                </a:moveTo>
                <a:lnTo>
                  <a:pt x="8906463" y="0"/>
                </a:lnTo>
                <a:lnTo>
                  <a:pt x="8906463" y="3746651"/>
                </a:lnTo>
                <a:lnTo>
                  <a:pt x="0" y="3746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61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51597" y="2118912"/>
            <a:ext cx="7007703" cy="5834320"/>
          </a:xfrm>
          <a:custGeom>
            <a:avLst/>
            <a:gdLst/>
            <a:ahLst/>
            <a:cxnLst/>
            <a:rect r="r" b="b" t="t" l="l"/>
            <a:pathLst>
              <a:path h="5834320" w="7007703">
                <a:moveTo>
                  <a:pt x="0" y="0"/>
                </a:moveTo>
                <a:lnTo>
                  <a:pt x="7007703" y="0"/>
                </a:lnTo>
                <a:lnTo>
                  <a:pt x="7007703" y="5834320"/>
                </a:lnTo>
                <a:lnTo>
                  <a:pt x="0" y="58343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7970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4384" y="914400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Inception-V3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4384" y="2416670"/>
            <a:ext cx="13712799" cy="665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Chosen</a:t>
            </a: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Known for multi-scale feature extraction using inception modules.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Ideal for tasks requiring a blend of speed and accuracy.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Architecture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Stacks inception modules for parallel convolutional layers.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Employs factorized convolutions to reduce computation.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Uses auxiliary classifiers to combat vanishing gradients.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Fine-Tuning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Modified final dense layer for binary classification.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Batch size: 32, Learning rate: 0.0001, Optimizer: RMSProp.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Augmented images with random rotations and flips.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Applications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Image classification, fine-grained object detection, medical imaging.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54516" y="1774829"/>
            <a:ext cx="7704784" cy="6491994"/>
          </a:xfrm>
          <a:custGeom>
            <a:avLst/>
            <a:gdLst/>
            <a:ahLst/>
            <a:cxnLst/>
            <a:rect r="r" b="b" t="t" l="l"/>
            <a:pathLst>
              <a:path h="6491994" w="7704784">
                <a:moveTo>
                  <a:pt x="0" y="0"/>
                </a:moveTo>
                <a:lnTo>
                  <a:pt x="7704784" y="0"/>
                </a:lnTo>
                <a:lnTo>
                  <a:pt x="7704784" y="6491994"/>
                </a:lnTo>
                <a:lnTo>
                  <a:pt x="0" y="6491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015" y="2946263"/>
            <a:ext cx="8046985" cy="3944341"/>
          </a:xfrm>
          <a:custGeom>
            <a:avLst/>
            <a:gdLst/>
            <a:ahLst/>
            <a:cxnLst/>
            <a:rect r="r" b="b" t="t" l="l"/>
            <a:pathLst>
              <a:path h="3944341" w="8046985">
                <a:moveTo>
                  <a:pt x="0" y="0"/>
                </a:moveTo>
                <a:lnTo>
                  <a:pt x="8046985" y="0"/>
                </a:lnTo>
                <a:lnTo>
                  <a:pt x="8046985" y="3944341"/>
                </a:lnTo>
                <a:lnTo>
                  <a:pt x="0" y="39443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87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0699" y="930525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XGBoost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4384" y="2416670"/>
            <a:ext cx="13712799" cy="665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Chosen</a:t>
            </a: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State-of-the-art gradient boosting technique for structured/tabular data.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Handles missing values and imbalanced datasets effectively.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Architecture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Boosts weak learners (decision trees) iteratively.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Scales well with large datasets using parallel processing.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Regularization (L1/L2) minimizes overfitting.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Fine-Tuning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Learning rate: 0.05, Max depth: 6, Estimators: 100.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Applied early stopping to prevent overfitting.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Features scaled using StandardScaler before training.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Applications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Fraud detection, credit scoring, and feature-rich datasets like medical records.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10668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97880" y="92583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300568"/>
            <a:ext cx="8115300" cy="3685864"/>
          </a:xfrm>
          <a:custGeom>
            <a:avLst/>
            <a:gdLst/>
            <a:ahLst/>
            <a:cxnLst/>
            <a:rect r="r" b="b" t="t" l="l"/>
            <a:pathLst>
              <a:path h="3685864" w="8115300">
                <a:moveTo>
                  <a:pt x="0" y="0"/>
                </a:moveTo>
                <a:lnTo>
                  <a:pt x="8115300" y="0"/>
                </a:lnTo>
                <a:lnTo>
                  <a:pt x="8115300" y="3685864"/>
                </a:lnTo>
                <a:lnTo>
                  <a:pt x="0" y="3685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66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13031" y="2236520"/>
            <a:ext cx="6947307" cy="5852059"/>
          </a:xfrm>
          <a:custGeom>
            <a:avLst/>
            <a:gdLst/>
            <a:ahLst/>
            <a:cxnLst/>
            <a:rect r="r" b="b" t="t" l="l"/>
            <a:pathLst>
              <a:path h="5852059" w="6947307">
                <a:moveTo>
                  <a:pt x="0" y="0"/>
                </a:moveTo>
                <a:lnTo>
                  <a:pt x="6947308" y="0"/>
                </a:lnTo>
                <a:lnTo>
                  <a:pt x="6947308" y="5852060"/>
                </a:lnTo>
                <a:lnTo>
                  <a:pt x="0" y="58520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4384" y="914400"/>
            <a:ext cx="14072064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true" b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Faster R-CNN</a:t>
            </a:r>
          </a:p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4384" y="2416670"/>
            <a:ext cx="13712799" cy="665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Chosen</a:t>
            </a: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Specialized for object detection with high precision and recall.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Generates region proposals dynamically, improving detection efficiency.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Architecture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Combines a Region Proposal Network (RPN) with a CNN-based classifier.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Uses bounding boxes and classification scores for localization.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Fine-Tuning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Customized for detecting Human and Vehicle categories.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Batch size: 16, Learning rate: 0.0001, Optimizer: Adam.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Augmented dataset with bounding box annotations.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Applications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Autonomous driving, security surveillance, and robotics.</a:t>
            </a:r>
          </a:p>
          <a:p>
            <a:pPr algn="l">
              <a:lnSpc>
                <a:spcPts val="406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26608" y="2523415"/>
            <a:ext cx="3152142" cy="315214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086" r="0" b="-1558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355075" y="2523415"/>
            <a:ext cx="3152142" cy="315214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4263" t="0" r="-4263" b="-48868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807633" y="2523415"/>
            <a:ext cx="3152142" cy="315214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25476" t="0" r="-25476" b="0"/>
              </a:stretch>
            </a:blipFill>
          </p:spPr>
        </p:sp>
      </p:grpSp>
      <p:sp>
        <p:nvSpPr>
          <p:cNvPr name="AutoShape 11" id="11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579166" y="2523415"/>
            <a:ext cx="3152142" cy="315214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8333" r="0" b="-8333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28700" y="599709"/>
            <a:ext cx="99149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Team Members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22486" y="6139317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Suyash Madhavi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422486" y="6757320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sz="341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20030933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46577" y="6139317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Rujuta Dabake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75043" y="6757320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sz="341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20034386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4019" y="6139317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Bhushan Asati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4019" y="6757320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sz="341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20030940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875043" y="6139317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Anirudh Sharma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646577" y="6757320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sz="341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20033905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5849"/>
            <a:ext cx="18288000" cy="10271151"/>
            <a:chOff x="0" y="0"/>
            <a:chExt cx="4816593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5159"/>
            </a:xfrm>
            <a:custGeom>
              <a:avLst/>
              <a:gdLst/>
              <a:ahLst/>
              <a:cxnLst/>
              <a:rect r="r" b="b" t="t" l="l"/>
              <a:pathLst>
                <a:path h="270515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5207" y="3172869"/>
            <a:ext cx="9090660" cy="3957111"/>
          </a:xfrm>
          <a:custGeom>
            <a:avLst/>
            <a:gdLst/>
            <a:ahLst/>
            <a:cxnLst/>
            <a:rect r="r" b="b" t="t" l="l"/>
            <a:pathLst>
              <a:path h="3957111" w="9090660">
                <a:moveTo>
                  <a:pt x="0" y="0"/>
                </a:moveTo>
                <a:lnTo>
                  <a:pt x="9090660" y="0"/>
                </a:lnTo>
                <a:lnTo>
                  <a:pt x="9090660" y="3957111"/>
                </a:lnTo>
                <a:lnTo>
                  <a:pt x="0" y="39571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6529" y="2218576"/>
            <a:ext cx="6989709" cy="5849849"/>
          </a:xfrm>
          <a:custGeom>
            <a:avLst/>
            <a:gdLst/>
            <a:ahLst/>
            <a:cxnLst/>
            <a:rect r="r" b="b" t="t" l="l"/>
            <a:pathLst>
              <a:path h="5849849" w="6989709">
                <a:moveTo>
                  <a:pt x="0" y="0"/>
                </a:moveTo>
                <a:lnTo>
                  <a:pt x="6989709" y="0"/>
                </a:lnTo>
                <a:lnTo>
                  <a:pt x="6989709" y="5849848"/>
                </a:lnTo>
                <a:lnTo>
                  <a:pt x="0" y="58498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914400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Random Forest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4384" y="2416670"/>
            <a:ext cx="13712799" cy="5629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Chosen</a:t>
            </a: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Ensemble learning algorithm known for handling high-dimensional datasets.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Provides interpretability through feature importance.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Architecture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Combines multiple decision trees via bagging.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Outputs class prediction as the majority vote of individual trees.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Fine-Tuning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Number of trees: 200, Max depth: 10, Criterion: Gini.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Applied feature selection to reduce input dimensionality.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Applications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Classification tasks like credit scoring, customer segmentation, and fraud detection.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3321" y="3426591"/>
            <a:ext cx="8710679" cy="3996367"/>
          </a:xfrm>
          <a:custGeom>
            <a:avLst/>
            <a:gdLst/>
            <a:ahLst/>
            <a:cxnLst/>
            <a:rect r="r" b="b" t="t" l="l"/>
            <a:pathLst>
              <a:path h="3996367" w="8710679">
                <a:moveTo>
                  <a:pt x="0" y="0"/>
                </a:moveTo>
                <a:lnTo>
                  <a:pt x="8710679" y="0"/>
                </a:lnTo>
                <a:lnTo>
                  <a:pt x="8710679" y="3996367"/>
                </a:lnTo>
                <a:lnTo>
                  <a:pt x="0" y="39963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00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64298" y="2051666"/>
            <a:ext cx="7801940" cy="6549335"/>
          </a:xfrm>
          <a:custGeom>
            <a:avLst/>
            <a:gdLst/>
            <a:ahLst/>
            <a:cxnLst/>
            <a:rect r="r" b="b" t="t" l="l"/>
            <a:pathLst>
              <a:path h="6549335" w="7801940">
                <a:moveTo>
                  <a:pt x="0" y="0"/>
                </a:moveTo>
                <a:lnTo>
                  <a:pt x="7801940" y="0"/>
                </a:lnTo>
                <a:lnTo>
                  <a:pt x="7801940" y="6549335"/>
                </a:lnTo>
                <a:lnTo>
                  <a:pt x="0" y="65493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914400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DenseNet121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4384" y="2416670"/>
            <a:ext cx="13712799" cy="6144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Chosen</a:t>
            </a: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Feature reuse enhances gradient flow and reduces overfitting.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Efficient parameters, ideal for small datasets.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Architecture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Dense blocks connect all layers, preventing vanishing gradients.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Pre-trained on ImageNet for transfer learning.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Fine-Tuning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Fully connected layer modified for Human/Vehicle classification.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Batch size: 32, Learning rate: 0.001, Optimizer: Adam.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augmentation: rotation, flipping, zooming.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Applications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Medical imaging, autonomous driving, surveillance systems.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838239" cy="10287000"/>
            <a:chOff x="0" y="0"/>
            <a:chExt cx="25911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93214" y="2657649"/>
            <a:ext cx="9445025" cy="4971702"/>
          </a:xfrm>
          <a:custGeom>
            <a:avLst/>
            <a:gdLst/>
            <a:ahLst/>
            <a:cxnLst/>
            <a:rect r="r" b="b" t="t" l="l"/>
            <a:pathLst>
              <a:path h="4971702" w="9445025">
                <a:moveTo>
                  <a:pt x="0" y="0"/>
                </a:moveTo>
                <a:lnTo>
                  <a:pt x="9445025" y="0"/>
                </a:lnTo>
                <a:lnTo>
                  <a:pt x="9445025" y="4971702"/>
                </a:lnTo>
                <a:lnTo>
                  <a:pt x="0" y="4971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74" t="0" r="-568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628938" y="2220789"/>
            <a:ext cx="6956268" cy="5845422"/>
          </a:xfrm>
          <a:custGeom>
            <a:avLst/>
            <a:gdLst/>
            <a:ahLst/>
            <a:cxnLst/>
            <a:rect r="r" b="b" t="t" l="l"/>
            <a:pathLst>
              <a:path h="5845422" w="6956268">
                <a:moveTo>
                  <a:pt x="0" y="0"/>
                </a:moveTo>
                <a:lnTo>
                  <a:pt x="6956268" y="0"/>
                </a:lnTo>
                <a:lnTo>
                  <a:pt x="6956268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9002" y="2564078"/>
            <a:ext cx="15429996" cy="5899704"/>
          </a:xfrm>
          <a:custGeom>
            <a:avLst/>
            <a:gdLst/>
            <a:ahLst/>
            <a:cxnLst/>
            <a:rect r="r" b="b" t="t" l="l"/>
            <a:pathLst>
              <a:path h="5899704" w="15429996">
                <a:moveTo>
                  <a:pt x="0" y="0"/>
                </a:moveTo>
                <a:lnTo>
                  <a:pt x="15429996" y="0"/>
                </a:lnTo>
                <a:lnTo>
                  <a:pt x="15429996" y="5899705"/>
                </a:lnTo>
                <a:lnTo>
                  <a:pt x="0" y="589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4400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Results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14400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Best-Performing Model: DenseNet121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4384" y="2416670"/>
            <a:ext cx="13712799" cy="5629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Highest Accuracy: Achieved 96% overall accuracy.</a:t>
            </a:r>
          </a:p>
          <a:p>
            <a:pPr algn="l">
              <a:lnSpc>
                <a:spcPts val="4069"/>
              </a:lnSpc>
            </a:pP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Exceptional Metrics: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Human Class: Precision = 0.77, Recall = 0.99, F1-Score = 0.87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Vehicle Class: Precision = 1.00, Recall = 0.99, F1-Score = 0.97</a:t>
            </a:r>
          </a:p>
          <a:p>
            <a:pPr algn="l">
              <a:lnSpc>
                <a:spcPts val="4069"/>
              </a:lnSpc>
            </a:pP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Advantages: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Reduces the Vanishing Gradient Problem</a:t>
            </a: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Reduction in Overfitting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Encourages Diverse Feature Learning</a:t>
            </a:r>
          </a:p>
          <a:p>
            <a:pPr algn="l">
              <a:lnSpc>
                <a:spcPts val="4069"/>
              </a:lnSpc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89038"/>
            <a:ext cx="16230600" cy="490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1" indent="-313055" lvl="1">
              <a:lnSpc>
                <a:spcPts val="493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Objective: </a:t>
            </a:r>
          </a:p>
          <a:p>
            <a:pPr algn="l">
              <a:lnSpc>
                <a:spcPts val="4930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Developing a robust classification model for objects in autonomous driving environments.</a:t>
            </a:r>
          </a:p>
          <a:p>
            <a:pPr algn="l" marL="626111" indent="-313055" lvl="1">
              <a:lnSpc>
                <a:spcPts val="493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Categories: Focusing on two broad categories: Human and Vehicle.</a:t>
            </a:r>
          </a:p>
          <a:p>
            <a:pPr algn="l" marL="626111" indent="-313055" lvl="1">
              <a:lnSpc>
                <a:spcPts val="493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Significance:</a:t>
            </a:r>
          </a:p>
          <a:p>
            <a:pPr algn="l" marL="1252221" indent="-417407" lvl="2">
              <a:lnSpc>
                <a:spcPts val="4930"/>
              </a:lnSpc>
              <a:buFont typeface="Arial"/>
              <a:buChar char="⚬"/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Supports real-time decision-making in traffic scenarios.</a:t>
            </a:r>
          </a:p>
          <a:p>
            <a:pPr algn="l" marL="1252221" indent="-417407" lvl="2">
              <a:lnSpc>
                <a:spcPts val="4930"/>
              </a:lnSpc>
              <a:buFont typeface="Arial"/>
              <a:buChar char="⚬"/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Enhances the safety and efficiency of autonomous vehicles.</a:t>
            </a:r>
          </a:p>
          <a:p>
            <a:pPr algn="l">
              <a:lnSpc>
                <a:spcPts val="4930"/>
              </a:lnSpc>
            </a:pPr>
          </a:p>
          <a:p>
            <a:pPr algn="l">
              <a:lnSpc>
                <a:spcPts val="4930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5830743" y="324643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30743" y="8591238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425038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1228390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 and Problem Statement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236864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Dataset Description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215171"/>
            <a:ext cx="12522398" cy="6144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Dataset Used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KITTI 3D Object Detection Dataset.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Multimodal Data: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Combines sensor data from images and LiDAR.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Original Categories: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Pedestrian, Cyclist, Car, Truck, Van, Tram, Miscellaneous.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Merged Categories into two main classes: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Human: Pedestrian, Cyclist.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Vehicle: Car, Truck, Van, Tram.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Dataset Size: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Over 7,481 labeled frames with detailed annotations, including 3D bounding boxes.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Size of dataset - 30 GB.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61018"/>
            <a:ext cx="7289116" cy="2892967"/>
          </a:xfrm>
          <a:custGeom>
            <a:avLst/>
            <a:gdLst/>
            <a:ahLst/>
            <a:cxnLst/>
            <a:rect r="r" b="b" t="t" l="l"/>
            <a:pathLst>
              <a:path h="2892967" w="7289116">
                <a:moveTo>
                  <a:pt x="0" y="0"/>
                </a:moveTo>
                <a:lnTo>
                  <a:pt x="7289116" y="0"/>
                </a:lnTo>
                <a:lnTo>
                  <a:pt x="7289116" y="2892967"/>
                </a:lnTo>
                <a:lnTo>
                  <a:pt x="0" y="28929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33" t="0" r="-1713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37808" y="2361018"/>
            <a:ext cx="7289116" cy="2892967"/>
          </a:xfrm>
          <a:custGeom>
            <a:avLst/>
            <a:gdLst/>
            <a:ahLst/>
            <a:cxnLst/>
            <a:rect r="r" b="b" t="t" l="l"/>
            <a:pathLst>
              <a:path h="2892967" w="7289116">
                <a:moveTo>
                  <a:pt x="0" y="0"/>
                </a:moveTo>
                <a:lnTo>
                  <a:pt x="7289116" y="0"/>
                </a:lnTo>
                <a:lnTo>
                  <a:pt x="7289116" y="2892967"/>
                </a:lnTo>
                <a:lnTo>
                  <a:pt x="0" y="2892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458" t="0" r="-2045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110731"/>
            <a:ext cx="7289116" cy="2892967"/>
          </a:xfrm>
          <a:custGeom>
            <a:avLst/>
            <a:gdLst/>
            <a:ahLst/>
            <a:cxnLst/>
            <a:rect r="r" b="b" t="t" l="l"/>
            <a:pathLst>
              <a:path h="2892967" w="7289116">
                <a:moveTo>
                  <a:pt x="0" y="0"/>
                </a:moveTo>
                <a:lnTo>
                  <a:pt x="7289116" y="0"/>
                </a:lnTo>
                <a:lnTo>
                  <a:pt x="7289116" y="2892967"/>
                </a:lnTo>
                <a:lnTo>
                  <a:pt x="0" y="28929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20" t="0" r="-2683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37808" y="6110731"/>
            <a:ext cx="7289116" cy="2892967"/>
          </a:xfrm>
          <a:custGeom>
            <a:avLst/>
            <a:gdLst/>
            <a:ahLst/>
            <a:cxnLst/>
            <a:rect r="r" b="b" t="t" l="l"/>
            <a:pathLst>
              <a:path h="2892967" w="7289116">
                <a:moveTo>
                  <a:pt x="0" y="0"/>
                </a:moveTo>
                <a:lnTo>
                  <a:pt x="7289116" y="0"/>
                </a:lnTo>
                <a:lnTo>
                  <a:pt x="7289116" y="2892967"/>
                </a:lnTo>
                <a:lnTo>
                  <a:pt x="0" y="28929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9138" b="-232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Visual Representation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57277" y="2194774"/>
            <a:ext cx="9373446" cy="6357860"/>
          </a:xfrm>
          <a:custGeom>
            <a:avLst/>
            <a:gdLst/>
            <a:ahLst/>
            <a:cxnLst/>
            <a:rect r="r" b="b" t="t" l="l"/>
            <a:pathLst>
              <a:path h="6357860" w="9373446">
                <a:moveTo>
                  <a:pt x="0" y="0"/>
                </a:moveTo>
                <a:lnTo>
                  <a:pt x="9373446" y="0"/>
                </a:lnTo>
                <a:lnTo>
                  <a:pt x="9373446" y="6357860"/>
                </a:lnTo>
                <a:lnTo>
                  <a:pt x="0" y="6357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4400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Distribution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14400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Preprocessing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15171"/>
            <a:ext cx="10326439" cy="3166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4879" indent="-267439" lvl="1">
              <a:lnSpc>
                <a:spcPts val="4211"/>
              </a:lnSpc>
              <a:buFont typeface="Arial"/>
              <a:buChar char="•"/>
            </a:pPr>
            <a:r>
              <a:rPr lang="en-US" sz="247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Extract and preprocess images from the KITTI dataset.</a:t>
            </a:r>
          </a:p>
          <a:p>
            <a:pPr algn="l">
              <a:lnSpc>
                <a:spcPts val="4211"/>
              </a:lnSpc>
            </a:pPr>
          </a:p>
          <a:p>
            <a:pPr algn="l" marL="534879" indent="-267439" lvl="1">
              <a:lnSpc>
                <a:spcPts val="4211"/>
              </a:lnSpc>
              <a:buFont typeface="Arial"/>
              <a:buChar char="•"/>
            </a:pPr>
            <a:r>
              <a:rPr lang="en-US" sz="247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Normalize images to the range [0, 1].</a:t>
            </a:r>
          </a:p>
          <a:p>
            <a:pPr algn="l">
              <a:lnSpc>
                <a:spcPts val="4211"/>
              </a:lnSpc>
            </a:pPr>
          </a:p>
          <a:p>
            <a:pPr algn="l" marL="534879" indent="-267439" lvl="1">
              <a:lnSpc>
                <a:spcPts val="4211"/>
              </a:lnSpc>
              <a:buFont typeface="Arial"/>
              <a:buChar char="•"/>
            </a:pPr>
            <a:r>
              <a:rPr lang="en-US" sz="247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Map object labels into the defined categories (Human and Vehicle).</a:t>
            </a:r>
          </a:p>
          <a:p>
            <a:pPr algn="l">
              <a:lnSpc>
                <a:spcPts val="421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Models Used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901217"/>
            <a:ext cx="5930284" cy="4902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93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ResNet50</a:t>
            </a:r>
          </a:p>
          <a:p>
            <a:pPr algn="l" marL="626114" indent="-313057" lvl="1">
              <a:lnSpc>
                <a:spcPts val="493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EfficientNetB0</a:t>
            </a:r>
          </a:p>
          <a:p>
            <a:pPr algn="l" marL="626114" indent="-313057" lvl="1">
              <a:lnSpc>
                <a:spcPts val="493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MobileNetV2</a:t>
            </a:r>
          </a:p>
          <a:p>
            <a:pPr algn="l" marL="626114" indent="-313057" lvl="1">
              <a:lnSpc>
                <a:spcPts val="493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Inception-V3</a:t>
            </a:r>
          </a:p>
          <a:p>
            <a:pPr algn="l" marL="626114" indent="-313057" lvl="1">
              <a:lnSpc>
                <a:spcPts val="493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DenseNet-121</a:t>
            </a:r>
          </a:p>
          <a:p>
            <a:pPr algn="l" marL="626114" indent="-313057" lvl="1">
              <a:lnSpc>
                <a:spcPts val="493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Faster R-CNN</a:t>
            </a:r>
          </a:p>
          <a:p>
            <a:pPr algn="l" marL="626114" indent="-313057" lvl="1">
              <a:lnSpc>
                <a:spcPts val="493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XGBoost</a:t>
            </a:r>
          </a:p>
          <a:p>
            <a:pPr algn="l" marL="626114" indent="-313057" lvl="1">
              <a:lnSpc>
                <a:spcPts val="4930"/>
              </a:lnSpc>
              <a:buFont typeface="Arial"/>
              <a:buChar char="•"/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Random Forest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4384" y="914400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ResNet50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364045"/>
            <a:ext cx="13712799" cy="6144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Chosen</a:t>
            </a: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Residual connections prevent vanishing gradients in deep networks.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Proven reliability for feature extraction in diverse datasets.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Architecture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Consists of residual blocks with skip connections.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Pre-trained on ImageNet for transfer learning.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Fine-Tuning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Fully connected layer modified for Human/Vehicle classification.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Batch size: 32, Learning rate: 0.001, Optimizer: SGD.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Normalized input images for stable training.</a:t>
            </a:r>
          </a:p>
          <a:p>
            <a:pPr algn="l" marL="516806" indent="-258403" lvl="1">
              <a:lnSpc>
                <a:spcPts val="4069"/>
              </a:lnSpc>
              <a:buFont typeface="Arial"/>
              <a:buChar char="•"/>
            </a:pPr>
            <a:r>
              <a:rPr lang="en-US" b="true" sz="23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Applications</a:t>
            </a:r>
          </a:p>
          <a:p>
            <a:pPr algn="l" marL="1033613" indent="-344538" lvl="2">
              <a:lnSpc>
                <a:spcPts val="4069"/>
              </a:lnSpc>
              <a:buFont typeface="Arial"/>
              <a:buChar char="⚬"/>
            </a:pPr>
            <a:r>
              <a:rPr lang="en-US" sz="239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Image recognition, medical diagnostics, and object tracking.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DAGY28Yo68s</dc:identifier>
  <dcterms:modified xsi:type="dcterms:W3CDTF">2011-08-01T06:04:30Z</dcterms:modified>
  <cp:revision>1</cp:revision>
  <dc:title>Bhushan Asati</dc:title>
</cp:coreProperties>
</file>