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sldIdLst>
    <p:sldId id="256" r:id="rId3"/>
    <p:sldId id="257" r:id="rId5"/>
    <p:sldId id="259" r:id="rId6"/>
    <p:sldId id="258" r:id="rId7"/>
    <p:sldId id="261" r:id="rId8"/>
    <p:sldId id="266" r:id="rId9"/>
    <p:sldId id="267" r:id="rId10"/>
    <p:sldId id="268" r:id="rId11"/>
    <p:sldId id="269" r:id="rId12"/>
    <p:sldId id="273" r:id="rId13"/>
    <p:sldId id="274" r:id="rId14"/>
    <p:sldId id="275" r:id="rId15"/>
    <p:sldId id="276" r:id="rId16"/>
    <p:sldId id="262" r:id="rId17"/>
    <p:sldId id="263"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yash bhatt"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6E814-6418-4977-97BD-5F695F42D4F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DF18A-F463-4019-BB47-DDC8AB69CBC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DF18A-F463-4019-BB47-DDC8AB69CBC0}"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DF18A-F463-4019-BB47-DDC8AB69CBC0}"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105532"/>
            <a:ext cx="10058400" cy="2780668"/>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9CB2F2-E281-4BB6-882E-C63641AC036C}" type="datetime2">
              <a:rPr lang="en-US" smtClean="0"/>
            </a:fld>
            <a:endParaRPr lang="en-US" dirty="0"/>
          </a:p>
        </p:txBody>
      </p:sp>
      <p:sp>
        <p:nvSpPr>
          <p:cNvPr id="5" name="Footer Placeholder 4"/>
          <p:cNvSpPr>
            <a:spLocks noGrp="1"/>
          </p:cNvSpPr>
          <p:nvPr>
            <p:ph type="ftr" sz="quarter" idx="11"/>
          </p:nvPr>
        </p:nvSpPr>
        <p:spPr/>
        <p:txBody>
          <a:bodyPr/>
          <a:lstStyle/>
          <a:p>
            <a:r>
              <a:rPr lang="en-US"/>
              <a:t>Industrial Training Presentation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cxnSp>
        <p:nvCxnSpPr>
          <p:cNvPr id="9" name="Straight Connector 8"/>
          <p:cNvCxnSpPr/>
          <p:nvPr/>
        </p:nvCxnSpPr>
        <p:spPr>
          <a:xfrm>
            <a:off x="1097280" y="38862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 y="38232"/>
            <a:ext cx="1042325" cy="1080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7B2967B-62DF-4C46-A16C-7FD6A1D8397D}" type="datetime2">
              <a:rPr lang="en-US" smtClean="0"/>
            </a:fld>
            <a:endParaRPr lang="en-US" dirty="0"/>
          </a:p>
        </p:txBody>
      </p:sp>
      <p:sp>
        <p:nvSpPr>
          <p:cNvPr id="5" name="Footer Placeholder 4"/>
          <p:cNvSpPr>
            <a:spLocks noGrp="1"/>
          </p:cNvSpPr>
          <p:nvPr>
            <p:ph type="ftr" sz="quarter" idx="11"/>
          </p:nvPr>
        </p:nvSpPr>
        <p:spPr/>
        <p:txBody>
          <a:bodyPr/>
          <a:lstStyle/>
          <a:p>
            <a:r>
              <a:rPr lang="en-US"/>
              <a:t>Industrial Training Presentation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CFA3432-0FF4-441D-8644-A5199D4F2981}" type="datetime2">
              <a:rPr lang="en-US" smtClean="0"/>
            </a:fld>
            <a:endParaRPr lang="en-US" dirty="0"/>
          </a:p>
        </p:txBody>
      </p:sp>
      <p:sp>
        <p:nvSpPr>
          <p:cNvPr id="5" name="Footer Placeholder 4"/>
          <p:cNvSpPr>
            <a:spLocks noGrp="1"/>
          </p:cNvSpPr>
          <p:nvPr>
            <p:ph type="ftr" sz="quarter" idx="11"/>
          </p:nvPr>
        </p:nvSpPr>
        <p:spPr/>
        <p:txBody>
          <a:bodyPr/>
          <a:lstStyle/>
          <a:p>
            <a:r>
              <a:rPr lang="en-US"/>
              <a:t>Industrial Training Presentation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sz="1200">
                <a:latin typeface="Georgia" panose="02040502050405020303" pitchFamily="18" charset="0"/>
              </a:defRPr>
            </a:lvl1pPr>
          </a:lstStyle>
          <a:p>
            <a:fld id="{063B722E-386A-48BC-9CCD-4ED378DF1819}" type="datetime2">
              <a:rPr lang="en-US" smtClean="0"/>
            </a:fld>
            <a:endParaRPr lang="en-US" dirty="0"/>
          </a:p>
        </p:txBody>
      </p:sp>
      <p:sp>
        <p:nvSpPr>
          <p:cNvPr id="5" name="Footer Placeholder 4"/>
          <p:cNvSpPr>
            <a:spLocks noGrp="1"/>
          </p:cNvSpPr>
          <p:nvPr>
            <p:ph type="ftr" sz="quarter" idx="11"/>
          </p:nvPr>
        </p:nvSpPr>
        <p:spPr/>
        <p:txBody>
          <a:bodyPr/>
          <a:lstStyle>
            <a:lvl1pPr>
              <a:defRPr sz="1200">
                <a:latin typeface="Georgia" panose="02040502050405020303" pitchFamily="18" charset="0"/>
              </a:defRPr>
            </a:lvl1pPr>
          </a:lstStyle>
          <a:p>
            <a:r>
              <a:rPr lang="en-US" dirty="0"/>
              <a:t>Industrial Training Presentation 2017</a:t>
            </a:r>
            <a:endParaRPr lang="en-US" dirty="0"/>
          </a:p>
        </p:txBody>
      </p:sp>
      <p:sp>
        <p:nvSpPr>
          <p:cNvPr id="6" name="Slide Number Placeholder 5"/>
          <p:cNvSpPr>
            <a:spLocks noGrp="1"/>
          </p:cNvSpPr>
          <p:nvPr>
            <p:ph type="sldNum" sz="quarter" idx="12"/>
          </p:nvPr>
        </p:nvSpPr>
        <p:spPr/>
        <p:txBody>
          <a:bodyPr/>
          <a:lstStyle>
            <a:lvl1pPr>
              <a:defRPr sz="1200">
                <a:latin typeface="Georgia" panose="02040502050405020303" pitchFamily="18" charset="0"/>
              </a:defRPr>
            </a:lvl1pPr>
          </a:lstStyle>
          <a:p>
            <a:fld id="{4FAB73BC-B049-4115-A692-8D63A059BFB8}"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06944A-5AC7-470F-92A3-F62242D1E6FA}" type="datetime2">
              <a:rPr lang="en-US" smtClean="0"/>
            </a:fld>
            <a:endParaRPr lang="en-US" dirty="0"/>
          </a:p>
        </p:txBody>
      </p:sp>
      <p:sp>
        <p:nvSpPr>
          <p:cNvPr id="5" name="Footer Placeholder 4"/>
          <p:cNvSpPr>
            <a:spLocks noGrp="1"/>
          </p:cNvSpPr>
          <p:nvPr>
            <p:ph type="ftr" sz="quarter" idx="11"/>
          </p:nvPr>
        </p:nvSpPr>
        <p:spPr/>
        <p:txBody>
          <a:bodyPr/>
          <a:lstStyle/>
          <a:p>
            <a:r>
              <a:rPr lang="en-US"/>
              <a:t>Industrial Training Presentation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 y="38232"/>
            <a:ext cx="1042325" cy="1080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4EC8595-428D-415E-996C-1664AD8B0375}" type="datetime2">
              <a:rPr lang="en-US" smtClean="0"/>
            </a:fld>
            <a:endParaRPr lang="en-US" dirty="0"/>
          </a:p>
        </p:txBody>
      </p:sp>
      <p:sp>
        <p:nvSpPr>
          <p:cNvPr id="6" name="Footer Placeholder 5"/>
          <p:cNvSpPr>
            <a:spLocks noGrp="1"/>
          </p:cNvSpPr>
          <p:nvPr>
            <p:ph type="ftr" sz="quarter" idx="11"/>
          </p:nvPr>
        </p:nvSpPr>
        <p:spPr/>
        <p:txBody>
          <a:bodyPr/>
          <a:lstStyle/>
          <a:p>
            <a:r>
              <a:rPr lang="en-US"/>
              <a:t>Industrial Training Presentation 2017</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69B9F90-AB19-4C35-952E-520F19E0D12D}" type="datetime2">
              <a:rPr lang="en-US" smtClean="0"/>
            </a:fld>
            <a:endParaRPr lang="en-US" dirty="0"/>
          </a:p>
        </p:txBody>
      </p:sp>
      <p:sp>
        <p:nvSpPr>
          <p:cNvPr id="8" name="Footer Placeholder 7"/>
          <p:cNvSpPr>
            <a:spLocks noGrp="1"/>
          </p:cNvSpPr>
          <p:nvPr>
            <p:ph type="ftr" sz="quarter" idx="11"/>
          </p:nvPr>
        </p:nvSpPr>
        <p:spPr/>
        <p:txBody>
          <a:bodyPr/>
          <a:lstStyle/>
          <a:p>
            <a:r>
              <a:rPr lang="en-US"/>
              <a:t>Industrial Training Presentation 2017</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11FD4D-1317-40AC-A145-CE2743B98C5C}" type="datetime2">
              <a:rPr lang="en-US" smtClean="0"/>
            </a:fld>
            <a:endParaRPr lang="en-US" dirty="0"/>
          </a:p>
        </p:txBody>
      </p:sp>
      <p:sp>
        <p:nvSpPr>
          <p:cNvPr id="4" name="Footer Placeholder 3"/>
          <p:cNvSpPr>
            <a:spLocks noGrp="1"/>
          </p:cNvSpPr>
          <p:nvPr>
            <p:ph type="ftr" sz="quarter" idx="11"/>
          </p:nvPr>
        </p:nvSpPr>
        <p:spPr/>
        <p:txBody>
          <a:bodyPr/>
          <a:lstStyle/>
          <a:p>
            <a:r>
              <a:rPr lang="en-US"/>
              <a:t>Industrial Training Presentation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C5E6A9-1E1D-4329-BD4A-661C8D7DBCA3}" type="datetime2">
              <a:rPr lang="en-US" smtClean="0"/>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Industrial Training Presentation 2017</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C556D67-62F4-41B0-B37A-D3AD9C13D4EB}" type="datetime2">
              <a:rPr lang="en-US" smtClean="0"/>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Industrial Training Presentation 2017</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719E049-A42B-4AC2-A4EA-8FF3C4559DB9}" type="datetime2">
              <a:rPr lang="en-US" smtClean="0"/>
            </a:fld>
            <a:endParaRPr lang="en-US" dirty="0"/>
          </a:p>
        </p:txBody>
      </p:sp>
      <p:sp>
        <p:nvSpPr>
          <p:cNvPr id="6" name="Footer Placeholder 5"/>
          <p:cNvSpPr>
            <a:spLocks noGrp="1"/>
          </p:cNvSpPr>
          <p:nvPr>
            <p:ph type="ftr" sz="quarter" idx="11"/>
          </p:nvPr>
        </p:nvSpPr>
        <p:spPr/>
        <p:txBody>
          <a:bodyPr/>
          <a:lstStyle/>
          <a:p>
            <a:r>
              <a:rPr lang="en-US"/>
              <a:t>Industrial Training Presentation 2017</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200">
                <a:solidFill>
                  <a:srgbClr val="FFFFFF"/>
                </a:solidFill>
                <a:latin typeface="Georgia" panose="02040502050405020303" pitchFamily="18" charset="0"/>
              </a:defRPr>
            </a:lvl1pPr>
          </a:lstStyle>
          <a:p>
            <a:fld id="{7701A853-9CD6-4592-9B23-50FFA944F37A}" type="datetime2">
              <a:rPr lang="en-US" smtClean="0"/>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200" cap="all" baseline="0">
                <a:solidFill>
                  <a:srgbClr val="FFFFFF"/>
                </a:solidFill>
                <a:latin typeface="Georgia" panose="02040502050405020303" pitchFamily="18" charset="0"/>
              </a:defRPr>
            </a:lvl1pPr>
          </a:lstStyle>
          <a:p>
            <a:r>
              <a:rPr lang="en-US" dirty="0"/>
              <a:t>Industrial Training Presentation 2017</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200">
                <a:solidFill>
                  <a:srgbClr val="FFFFFF"/>
                </a:solidFill>
                <a:latin typeface="Georgia" panose="02040502050405020303" pitchFamily="18" charset="0"/>
              </a:defRPr>
            </a:lvl1pPr>
          </a:lstStyle>
          <a:p>
            <a:fld id="{4FAB73BC-B049-4115-A692-8D63A059BFB8}" type="slidenum">
              <a:rPr lang="en-US" smtClean="0"/>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38100" y="38232"/>
            <a:ext cx="1042325" cy="108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jpe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resentation_template.ppt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197734"/>
            <a:ext cx="10058400" cy="2678807"/>
          </a:xfrm>
        </p:spPr>
        <p:txBody>
          <a:bodyPr>
            <a:normAutofit/>
          </a:bodyPr>
          <a:lstStyle/>
          <a:p>
            <a:r>
              <a:rPr lang="en-IN" altLang="en-US" sz="6000" dirty="0"/>
              <a:t>VEHICLE DETECTION AND COUNTING USING MATLAB.</a:t>
            </a:r>
            <a:endParaRPr lang="en-IN" altLang="en-US" sz="6000" dirty="0"/>
          </a:p>
        </p:txBody>
      </p:sp>
      <p:sp>
        <p:nvSpPr>
          <p:cNvPr id="3" name="Subtitle 2"/>
          <p:cNvSpPr>
            <a:spLocks noGrp="1"/>
          </p:cNvSpPr>
          <p:nvPr>
            <p:ph type="subTitle" idx="1"/>
          </p:nvPr>
        </p:nvSpPr>
        <p:spPr>
          <a:xfrm>
            <a:off x="1100050" y="4121239"/>
            <a:ext cx="4476501" cy="2086378"/>
          </a:xfrm>
        </p:spPr>
        <p:txBody>
          <a:bodyPr>
            <a:noAutofit/>
          </a:bodyPr>
          <a:lstStyle/>
          <a:p>
            <a:pPr>
              <a:spcBef>
                <a:spcPts val="575"/>
              </a:spcBef>
              <a:spcAft>
                <a:spcPts val="0"/>
              </a:spcAft>
              <a:defRPr/>
            </a:pPr>
            <a:r>
              <a:rPr lang="en-US" sz="2000" cap="none" spc="0" dirty="0">
                <a:ln w="0"/>
                <a:solidFill>
                  <a:schemeClr val="tx1"/>
                </a:solidFill>
                <a:effectLst>
                  <a:outerShdw blurRad="38100" dist="19050" dir="2700000" algn="tl" rotWithShape="0">
                    <a:schemeClr val="dk1">
                      <a:alpha val="40000"/>
                    </a:schemeClr>
                  </a:outerShdw>
                </a:effectLst>
              </a:rPr>
              <a:t>S</a:t>
            </a:r>
            <a:r>
              <a:rPr lang="en-IN" altLang="en-US" sz="2000" cap="none" spc="0" dirty="0">
                <a:ln w="0"/>
                <a:solidFill>
                  <a:schemeClr val="tx1"/>
                </a:solidFill>
                <a:effectLst>
                  <a:outerShdw blurRad="38100" dist="19050" dir="2700000" algn="tl" rotWithShape="0">
                    <a:schemeClr val="dk1">
                      <a:alpha val="40000"/>
                    </a:schemeClr>
                  </a:outerShdw>
                </a:effectLst>
              </a:rPr>
              <a:t>UYASH BHATT</a:t>
            </a:r>
            <a:r>
              <a:rPr lang="en-US" sz="2000" cap="none" spc="0" dirty="0">
                <a:ln w="0"/>
                <a:solidFill>
                  <a:schemeClr val="tx1"/>
                </a:solidFill>
                <a:effectLst>
                  <a:outerShdw blurRad="38100" dist="19050" dir="2700000" algn="tl" rotWithShape="0">
                    <a:schemeClr val="dk1">
                      <a:alpha val="40000"/>
                    </a:schemeClr>
                  </a:outerShdw>
                </a:effectLst>
              </a:rPr>
              <a:t> </a:t>
            </a:r>
            <a:endParaRPr lang="en-US" sz="2000" cap="none" spc="0" dirty="0">
              <a:ln w="0"/>
              <a:solidFill>
                <a:schemeClr val="tx1"/>
              </a:solidFill>
              <a:effectLst>
                <a:outerShdw blurRad="38100" dist="19050" dir="2700000" algn="tl" rotWithShape="0">
                  <a:schemeClr val="dk1">
                    <a:alpha val="40000"/>
                  </a:schemeClr>
                </a:outerShdw>
              </a:effectLst>
            </a:endParaRPr>
          </a:p>
          <a:p>
            <a:pPr>
              <a:spcBef>
                <a:spcPts val="575"/>
              </a:spcBef>
              <a:spcAft>
                <a:spcPts val="0"/>
              </a:spcAft>
              <a:defRPr/>
            </a:pPr>
            <a:r>
              <a:rPr lang="en-IN" altLang="en-US" sz="2000" cap="none" spc="0" dirty="0">
                <a:ln w="0"/>
                <a:solidFill>
                  <a:schemeClr val="tx1"/>
                </a:solidFill>
                <a:effectLst>
                  <a:outerShdw blurRad="38100" dist="19050" dir="2700000" algn="tl" rotWithShape="0">
                    <a:schemeClr val="dk1">
                      <a:alpha val="40000"/>
                    </a:schemeClr>
                  </a:outerShdw>
                </a:effectLst>
              </a:rPr>
              <a:t>170906140</a:t>
            </a:r>
            <a:r>
              <a:rPr lang="en-US" sz="2000" cap="none" spc="0" dirty="0">
                <a:ln w="0"/>
                <a:solidFill>
                  <a:schemeClr val="tx1"/>
                </a:solidFill>
                <a:effectLst>
                  <a:outerShdw blurRad="38100" dist="19050" dir="2700000" algn="tl" rotWithShape="0">
                    <a:schemeClr val="dk1">
                      <a:alpha val="40000"/>
                    </a:schemeClr>
                  </a:outerShdw>
                </a:effectLst>
              </a:rPr>
              <a:t>. </a:t>
            </a:r>
            <a:endParaRPr lang="en-US" sz="2000" cap="none" spc="0" dirty="0">
              <a:ln w="0"/>
              <a:solidFill>
                <a:schemeClr val="tx1"/>
              </a:solidFill>
              <a:effectLst>
                <a:outerShdw blurRad="38100" dist="19050" dir="2700000" algn="tl" rotWithShape="0">
                  <a:schemeClr val="dk1">
                    <a:alpha val="40000"/>
                  </a:schemeClr>
                </a:outerShdw>
              </a:effectLst>
            </a:endParaRPr>
          </a:p>
          <a:p>
            <a:pPr>
              <a:spcBef>
                <a:spcPts val="575"/>
              </a:spcBef>
              <a:spcAft>
                <a:spcPts val="0"/>
              </a:spcAft>
              <a:defRPr/>
            </a:pPr>
            <a:r>
              <a:rPr lang="en-US" sz="2000" i="1" cap="none" spc="0" dirty="0">
                <a:ln w="0"/>
                <a:solidFill>
                  <a:schemeClr val="tx1"/>
                </a:solidFill>
                <a:effectLst>
                  <a:outerShdw blurRad="38100" dist="19050" dir="2700000" algn="tl" rotWithShape="0">
                    <a:schemeClr val="dk1">
                      <a:alpha val="40000"/>
                    </a:schemeClr>
                  </a:outerShdw>
                </a:effectLst>
                <a:cs typeface="Times" pitchFamily="18" charset="0"/>
              </a:rPr>
              <a:t>4</a:t>
            </a:r>
            <a:r>
              <a:rPr lang="en-US" sz="2000" i="1" cap="none" spc="0" baseline="30000" dirty="0">
                <a:ln w="0"/>
                <a:solidFill>
                  <a:schemeClr val="tx1"/>
                </a:solidFill>
                <a:effectLst>
                  <a:outerShdw blurRad="38100" dist="19050" dir="2700000" algn="tl" rotWithShape="0">
                    <a:schemeClr val="dk1">
                      <a:alpha val="40000"/>
                    </a:schemeClr>
                  </a:outerShdw>
                </a:effectLst>
                <a:cs typeface="Times" pitchFamily="18" charset="0"/>
              </a:rPr>
              <a:t>th</a:t>
            </a:r>
            <a:r>
              <a:rPr lang="en-US" sz="2000" i="1" cap="none" spc="0" dirty="0">
                <a:ln w="0"/>
                <a:solidFill>
                  <a:schemeClr val="tx1"/>
                </a:solidFill>
                <a:effectLst>
                  <a:outerShdw blurRad="38100" dist="19050" dir="2700000" algn="tl" rotWithShape="0">
                    <a:schemeClr val="dk1">
                      <a:alpha val="40000"/>
                    </a:schemeClr>
                  </a:outerShdw>
                </a:effectLst>
                <a:cs typeface="Times" pitchFamily="18" charset="0"/>
              </a:rPr>
              <a:t> Year B. Tech Student, </a:t>
            </a:r>
            <a:endParaRPr lang="en-US" sz="2000" i="1" cap="none" spc="0" dirty="0">
              <a:ln w="0"/>
              <a:solidFill>
                <a:schemeClr val="tx1"/>
              </a:solidFill>
              <a:effectLst>
                <a:outerShdw blurRad="38100" dist="19050" dir="2700000" algn="tl" rotWithShape="0">
                  <a:schemeClr val="dk1">
                    <a:alpha val="40000"/>
                  </a:schemeClr>
                </a:outerShdw>
              </a:effectLst>
              <a:cs typeface="Times" pitchFamily="18" charset="0"/>
            </a:endParaRPr>
          </a:p>
          <a:p>
            <a:pPr>
              <a:spcBef>
                <a:spcPts val="575"/>
              </a:spcBef>
              <a:spcAft>
                <a:spcPts val="0"/>
              </a:spcAft>
              <a:defRPr/>
            </a:pPr>
            <a:r>
              <a:rPr lang="en-US" sz="2000" i="1" cap="none" spc="0" dirty="0">
                <a:ln w="0"/>
                <a:solidFill>
                  <a:schemeClr val="tx1"/>
                </a:solidFill>
                <a:effectLst>
                  <a:outerShdw blurRad="38100" dist="19050" dir="2700000" algn="tl" rotWithShape="0">
                    <a:schemeClr val="dk1">
                      <a:alpha val="40000"/>
                    </a:schemeClr>
                  </a:outerShdw>
                </a:effectLst>
                <a:cs typeface="Times" pitchFamily="18" charset="0"/>
              </a:rPr>
              <a:t>Dept. of E&amp;E</a:t>
            </a:r>
            <a:r>
              <a:rPr lang="en-US" sz="2000" cap="none" spc="0" dirty="0">
                <a:ln w="0"/>
                <a:solidFill>
                  <a:schemeClr val="tx1"/>
                </a:solidFill>
                <a:effectLst>
                  <a:outerShdw blurRad="38100" dist="19050" dir="2700000" algn="tl" rotWithShape="0">
                    <a:schemeClr val="dk1">
                      <a:alpha val="40000"/>
                    </a:schemeClr>
                  </a:outerShdw>
                </a:effectLst>
                <a:cs typeface="Times" pitchFamily="18" charset="0"/>
              </a:rPr>
              <a:t>,</a:t>
            </a:r>
            <a:endParaRPr lang="en-US" sz="2000" cap="none" spc="0" dirty="0">
              <a:ln w="0"/>
              <a:solidFill>
                <a:schemeClr val="tx1"/>
              </a:solidFill>
              <a:effectLst>
                <a:outerShdw blurRad="38100" dist="19050" dir="2700000" algn="tl" rotWithShape="0">
                  <a:schemeClr val="dk1">
                    <a:alpha val="40000"/>
                  </a:schemeClr>
                </a:outerShdw>
              </a:effectLst>
              <a:cs typeface="Times" pitchFamily="18" charset="0"/>
            </a:endParaRPr>
          </a:p>
          <a:p>
            <a:pPr>
              <a:spcBef>
                <a:spcPts val="575"/>
              </a:spcBef>
              <a:spcAft>
                <a:spcPts val="0"/>
              </a:spcAft>
              <a:defRPr/>
            </a:pPr>
            <a:r>
              <a:rPr lang="en-US" sz="2000" cap="none" spc="0" dirty="0">
                <a:ln w="0"/>
                <a:solidFill>
                  <a:schemeClr val="tx1"/>
                </a:solidFill>
                <a:effectLst>
                  <a:outerShdw blurRad="38100" dist="19050" dir="2700000" algn="tl" rotWithShape="0">
                    <a:schemeClr val="dk1">
                      <a:alpha val="40000"/>
                    </a:schemeClr>
                  </a:outerShdw>
                </a:effectLst>
              </a:rPr>
              <a:t>MIT, MANIPAL-576104</a:t>
            </a:r>
            <a:endParaRPr lang="en-US" sz="2000" cap="none" spc="0" dirty="0">
              <a:ln w="0"/>
              <a:solidFill>
                <a:schemeClr val="tx1"/>
              </a:solidFill>
              <a:effectLst>
                <a:outerShdw blurRad="38100" dist="19050" dir="2700000" algn="tl" rotWithShape="0">
                  <a:schemeClr val="dk1">
                    <a:alpha val="40000"/>
                  </a:schemeClr>
                </a:outerShdw>
              </a:effectLst>
            </a:endParaRPr>
          </a:p>
        </p:txBody>
      </p:sp>
      <p:sp>
        <p:nvSpPr>
          <p:cNvPr id="4" name="Subtitle 2"/>
          <p:cNvSpPr txBox="1"/>
          <p:nvPr/>
        </p:nvSpPr>
        <p:spPr>
          <a:xfrm>
            <a:off x="6903076" y="4121239"/>
            <a:ext cx="4028941" cy="20863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pPr>
              <a:spcBef>
                <a:spcPts val="575"/>
              </a:spcBef>
              <a:defRPr/>
            </a:pPr>
            <a:r>
              <a:rPr lang="en-IN" altLang="en-US" sz="2000" cap="none" spc="0" dirty="0">
                <a:ln w="0"/>
                <a:solidFill>
                  <a:schemeClr val="tx1"/>
                </a:solidFill>
                <a:effectLst>
                  <a:outerShdw blurRad="38100" dist="19050" dir="2700000" algn="tl" rotWithShape="0">
                    <a:schemeClr val="dk1">
                      <a:alpha val="40000"/>
                    </a:schemeClr>
                  </a:outerShdw>
                </a:effectLst>
              </a:rPr>
              <a:t>Harshendra N. Shet K.</a:t>
            </a:r>
            <a:r>
              <a:rPr lang="en-US" sz="2000" cap="none" spc="0" dirty="0">
                <a:ln w="0"/>
                <a:solidFill>
                  <a:schemeClr val="tx1"/>
                </a:solidFill>
                <a:effectLst>
                  <a:outerShdw blurRad="38100" dist="19050" dir="2700000" algn="tl" rotWithShape="0">
                    <a:schemeClr val="dk1">
                      <a:alpha val="40000"/>
                    </a:schemeClr>
                  </a:outerShdw>
                </a:effectLst>
              </a:rPr>
              <a:t> </a:t>
            </a:r>
            <a:endParaRPr lang="en-US" sz="2000" cap="none" spc="0" dirty="0">
              <a:ln w="0"/>
              <a:solidFill>
                <a:schemeClr val="tx1"/>
              </a:solidFill>
              <a:effectLst>
                <a:outerShdw blurRad="38100" dist="19050" dir="2700000" algn="tl" rotWithShape="0">
                  <a:schemeClr val="dk1">
                    <a:alpha val="40000"/>
                  </a:schemeClr>
                </a:outerShdw>
              </a:effectLst>
            </a:endParaRPr>
          </a:p>
          <a:p>
            <a:pPr>
              <a:spcBef>
                <a:spcPts val="575"/>
              </a:spcBef>
              <a:defRPr/>
            </a:pPr>
            <a:r>
              <a:rPr lang="en-IN" altLang="en-US" sz="2000" i="1" cap="none" spc="0" dirty="0">
                <a:ln w="0"/>
                <a:solidFill>
                  <a:schemeClr val="tx1"/>
                </a:solidFill>
                <a:effectLst>
                  <a:outerShdw blurRad="38100" dist="19050" dir="2700000" algn="tl" rotWithShape="0">
                    <a:schemeClr val="dk1">
                      <a:alpha val="40000"/>
                    </a:schemeClr>
                  </a:outerShdw>
                </a:effectLst>
                <a:cs typeface="Times" pitchFamily="18" charset="0"/>
              </a:rPr>
              <a:t>Asistant Professor(Senior scale)</a:t>
            </a:r>
            <a:r>
              <a:rPr lang="en-US" sz="2000" i="1" cap="none" spc="0" dirty="0">
                <a:ln w="0"/>
                <a:solidFill>
                  <a:schemeClr val="tx1"/>
                </a:solidFill>
                <a:effectLst>
                  <a:outerShdw blurRad="38100" dist="19050" dir="2700000" algn="tl" rotWithShape="0">
                    <a:schemeClr val="dk1">
                      <a:alpha val="40000"/>
                    </a:schemeClr>
                  </a:outerShdw>
                </a:effectLst>
                <a:cs typeface="Times" pitchFamily="18" charset="0"/>
              </a:rPr>
              <a:t> </a:t>
            </a:r>
            <a:endParaRPr lang="en-US" sz="2000" i="1" cap="none" spc="0" dirty="0">
              <a:ln w="0"/>
              <a:solidFill>
                <a:schemeClr val="tx1"/>
              </a:solidFill>
              <a:effectLst>
                <a:outerShdw blurRad="38100" dist="19050" dir="2700000" algn="tl" rotWithShape="0">
                  <a:schemeClr val="dk1">
                    <a:alpha val="40000"/>
                  </a:schemeClr>
                </a:outerShdw>
              </a:effectLst>
              <a:cs typeface="Times" pitchFamily="18" charset="0"/>
            </a:endParaRPr>
          </a:p>
          <a:p>
            <a:pPr>
              <a:spcBef>
                <a:spcPts val="575"/>
              </a:spcBef>
              <a:spcAft>
                <a:spcPts val="0"/>
              </a:spcAft>
              <a:defRPr/>
            </a:pPr>
            <a:r>
              <a:rPr lang="en-US" sz="2000" i="1" cap="none" spc="0" dirty="0">
                <a:ln w="0"/>
                <a:solidFill>
                  <a:schemeClr val="tx1"/>
                </a:solidFill>
                <a:effectLst>
                  <a:outerShdw blurRad="38100" dist="19050" dir="2700000" algn="tl" rotWithShape="0">
                    <a:schemeClr val="dk1">
                      <a:alpha val="40000"/>
                    </a:schemeClr>
                  </a:outerShdw>
                </a:effectLst>
                <a:cs typeface="Times" pitchFamily="18" charset="0"/>
                <a:sym typeface="+mn-ea"/>
              </a:rPr>
              <a:t>Dept. of E&amp;E</a:t>
            </a:r>
            <a:r>
              <a:rPr lang="en-US" sz="2000" cap="none" spc="0" dirty="0">
                <a:ln w="0"/>
                <a:solidFill>
                  <a:schemeClr val="tx1"/>
                </a:solidFill>
                <a:effectLst>
                  <a:outerShdw blurRad="38100" dist="19050" dir="2700000" algn="tl" rotWithShape="0">
                    <a:schemeClr val="dk1">
                      <a:alpha val="40000"/>
                    </a:schemeClr>
                  </a:outerShdw>
                </a:effectLst>
                <a:cs typeface="Times" pitchFamily="18" charset="0"/>
                <a:sym typeface="+mn-ea"/>
              </a:rPr>
              <a:t>,</a:t>
            </a:r>
            <a:endParaRPr lang="en-US" sz="2000" cap="none" spc="0" dirty="0">
              <a:ln w="0"/>
              <a:solidFill>
                <a:schemeClr val="tx1"/>
              </a:solidFill>
              <a:effectLst>
                <a:outerShdw blurRad="38100" dist="19050" dir="2700000" algn="tl" rotWithShape="0">
                  <a:schemeClr val="dk1">
                    <a:alpha val="40000"/>
                  </a:schemeClr>
                </a:outerShdw>
              </a:effectLst>
              <a:cs typeface="Times" pitchFamily="18" charset="0"/>
            </a:endParaRPr>
          </a:p>
          <a:p>
            <a:pPr>
              <a:spcBef>
                <a:spcPts val="575"/>
              </a:spcBef>
              <a:spcAft>
                <a:spcPts val="0"/>
              </a:spcAft>
              <a:defRPr/>
            </a:pPr>
            <a:r>
              <a:rPr lang="en-US" sz="2000" cap="none" spc="0" dirty="0">
                <a:ln w="0"/>
                <a:solidFill>
                  <a:schemeClr val="tx1"/>
                </a:solidFill>
                <a:effectLst>
                  <a:outerShdw blurRad="38100" dist="19050" dir="2700000" algn="tl" rotWithShape="0">
                    <a:schemeClr val="dk1">
                      <a:alpha val="40000"/>
                    </a:schemeClr>
                  </a:outerShdw>
                </a:effectLst>
                <a:sym typeface="+mn-ea"/>
              </a:rPr>
              <a:t>MIT, MANIPAL-576104</a:t>
            </a:r>
            <a:endParaRPr lang="en-US" sz="200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t>Foreground detection</a:t>
            </a:r>
            <a:endParaRPr lang="en-US" sz="3600"/>
          </a:p>
        </p:txBody>
      </p:sp>
      <p:sp>
        <p:nvSpPr>
          <p:cNvPr id="4" name="Date Placeholder 3"/>
          <p:cNvSpPr>
            <a:spLocks noGrp="1"/>
          </p:cNvSpPr>
          <p:nvPr>
            <p:ph type="dt" sz="half" idx="10"/>
          </p:nvPr>
        </p:nvSpPr>
        <p:spPr/>
        <p:txBody>
          <a:bodyPr/>
          <a:p>
            <a:fld id="{063B722E-386A-48BC-9CCD-4ED378DF1819}" type="datetime2">
              <a:rPr lang="en-US" smtClean="0"/>
            </a:fld>
            <a:endParaRPr lang="en-US" dirty="0"/>
          </a:p>
        </p:txBody>
      </p:sp>
      <p:sp>
        <p:nvSpPr>
          <p:cNvPr id="5" name="Footer Placeholder 4"/>
          <p:cNvSpPr>
            <a:spLocks noGrp="1"/>
          </p:cNvSpPr>
          <p:nvPr>
            <p:ph type="ftr" sz="quarter" idx="11"/>
          </p:nvPr>
        </p:nvSpPr>
        <p:spPr/>
        <p:txBody>
          <a:bodyPr/>
          <a:p>
            <a:r>
              <a:rPr lang="en-US" dirty="0"/>
              <a:t>Industrial Training Presentation 2017</a:t>
            </a:r>
            <a:endParaRPr lang="en-US" dirty="0"/>
          </a:p>
        </p:txBody>
      </p:sp>
      <p:sp>
        <p:nvSpPr>
          <p:cNvPr id="6" name="Slide Number Placeholder 5"/>
          <p:cNvSpPr>
            <a:spLocks noGrp="1"/>
          </p:cNvSpPr>
          <p:nvPr>
            <p:ph type="sldNum" sz="quarter" idx="12"/>
          </p:nvPr>
        </p:nvSpPr>
        <p:spPr/>
        <p:txBody>
          <a:bodyPr/>
          <a:p>
            <a:fld id="{4FAB73BC-B049-4115-A692-8D63A059BFB8}" type="slidenum">
              <a:rPr lang="en-US" smtClean="0"/>
            </a:fld>
            <a:endParaRPr lang="en-US" dirty="0"/>
          </a:p>
        </p:txBody>
      </p:sp>
      <p:pic>
        <p:nvPicPr>
          <p:cNvPr id="7" name="Content Placeholder 6" descr="Matlab_Object_Detect_Run1"/>
          <p:cNvPicPr>
            <a:picLocks noChangeAspect="1"/>
          </p:cNvPicPr>
          <p:nvPr>
            <p:ph idx="1"/>
          </p:nvPr>
        </p:nvPicPr>
        <p:blipFill>
          <a:blip r:embed="rId1"/>
          <a:stretch>
            <a:fillRect/>
          </a:stretch>
        </p:blipFill>
        <p:spPr>
          <a:xfrm>
            <a:off x="2835275" y="2409190"/>
            <a:ext cx="6581775" cy="2895600"/>
          </a:xfrm>
          <a:prstGeom prst="rect">
            <a:avLst/>
          </a:prstGeom>
        </p:spPr>
      </p:pic>
      <p:sp>
        <p:nvSpPr>
          <p:cNvPr id="8" name="Text Box 7"/>
          <p:cNvSpPr txBox="1"/>
          <p:nvPr/>
        </p:nvSpPr>
        <p:spPr>
          <a:xfrm>
            <a:off x="4737735" y="5805170"/>
            <a:ext cx="3032760" cy="368300"/>
          </a:xfrm>
          <a:prstGeom prst="rect">
            <a:avLst/>
          </a:prstGeom>
          <a:noFill/>
        </p:spPr>
        <p:txBody>
          <a:bodyPr wrap="square" rtlCol="0">
            <a:spAutoFit/>
          </a:bodyPr>
          <a:p>
            <a:r>
              <a:rPr lang="en-US"/>
              <a:t>Fig1.4 source: BogoToBogo</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t>Image segmentation</a:t>
            </a:r>
            <a:endParaRPr lang="en-US" sz="3600"/>
          </a:p>
        </p:txBody>
      </p:sp>
      <p:sp>
        <p:nvSpPr>
          <p:cNvPr id="4" name="Date Placeholder 3"/>
          <p:cNvSpPr>
            <a:spLocks noGrp="1"/>
          </p:cNvSpPr>
          <p:nvPr>
            <p:ph type="dt" sz="half" idx="10"/>
          </p:nvPr>
        </p:nvSpPr>
        <p:spPr/>
        <p:txBody>
          <a:bodyPr/>
          <a:p>
            <a:fld id="{063B722E-386A-48BC-9CCD-4ED378DF1819}" type="datetime2">
              <a:rPr lang="en-US" smtClean="0"/>
            </a:fld>
            <a:endParaRPr lang="en-US" dirty="0"/>
          </a:p>
        </p:txBody>
      </p:sp>
      <p:sp>
        <p:nvSpPr>
          <p:cNvPr id="5" name="Footer Placeholder 4"/>
          <p:cNvSpPr>
            <a:spLocks noGrp="1"/>
          </p:cNvSpPr>
          <p:nvPr>
            <p:ph type="ftr" sz="quarter" idx="11"/>
          </p:nvPr>
        </p:nvSpPr>
        <p:spPr/>
        <p:txBody>
          <a:bodyPr/>
          <a:p>
            <a:r>
              <a:rPr lang="en-US" dirty="0"/>
              <a:t>Industrial Training Presentation 2017</a:t>
            </a:r>
            <a:endParaRPr lang="en-US" dirty="0"/>
          </a:p>
        </p:txBody>
      </p:sp>
      <p:sp>
        <p:nvSpPr>
          <p:cNvPr id="6" name="Slide Number Placeholder 5"/>
          <p:cNvSpPr>
            <a:spLocks noGrp="1"/>
          </p:cNvSpPr>
          <p:nvPr>
            <p:ph type="sldNum" sz="quarter" idx="12"/>
          </p:nvPr>
        </p:nvSpPr>
        <p:spPr/>
        <p:txBody>
          <a:bodyPr/>
          <a:p>
            <a:fld id="{4FAB73BC-B049-4115-A692-8D63A059BFB8}" type="slidenum">
              <a:rPr lang="en-US" smtClean="0"/>
            </a:fld>
            <a:endParaRPr lang="en-US" dirty="0"/>
          </a:p>
        </p:txBody>
      </p:sp>
      <p:sp>
        <p:nvSpPr>
          <p:cNvPr id="7" name="Text Box 6"/>
          <p:cNvSpPr txBox="1"/>
          <p:nvPr/>
        </p:nvSpPr>
        <p:spPr>
          <a:xfrm>
            <a:off x="1161415" y="2153285"/>
            <a:ext cx="6171565" cy="2245360"/>
          </a:xfrm>
          <a:prstGeom prst="rect">
            <a:avLst/>
          </a:prstGeom>
          <a:noFill/>
        </p:spPr>
        <p:txBody>
          <a:bodyPr wrap="square" rtlCol="0">
            <a:spAutoFit/>
          </a:bodyPr>
          <a:p>
            <a:pPr eaLnBrk="1" hangingPunct="1">
              <a:buClr>
                <a:schemeClr val="accent1"/>
              </a:buClr>
              <a:buSzPct val="85000"/>
              <a:buFont typeface="Wingdings 2" panose="05020102010507070707" pitchFamily="18" charset="2"/>
            </a:pPr>
            <a:r>
              <a:rPr sz="2000" dirty="0">
                <a:latin typeface="Century" panose="02040604050505020304" pitchFamily="18" charset="0"/>
                <a:sym typeface="+mn-ea"/>
              </a:rPr>
              <a:t>In general, two steps are used in this study:</a:t>
            </a:r>
            <a:endParaRPr sz="2000" dirty="0">
              <a:latin typeface="Century" panose="02040604050505020304" pitchFamily="18" charset="0"/>
            </a:endParaRPr>
          </a:p>
          <a:p>
            <a:pPr marL="285750" indent="-285750" eaLnBrk="1" hangingPunct="1">
              <a:buClr>
                <a:schemeClr val="accent1"/>
              </a:buClr>
              <a:buSzPct val="85000"/>
              <a:buFont typeface="Wingdings" panose="05000000000000000000" charset="0"/>
              <a:buChar char="Ø"/>
            </a:pPr>
            <a:r>
              <a:rPr sz="2000" dirty="0">
                <a:latin typeface="Century" panose="02040604050505020304" pitchFamily="18" charset="0"/>
                <a:sym typeface="+mn-ea"/>
              </a:rPr>
              <a:t>Segmentation to object regions of interest</a:t>
            </a:r>
            <a:endParaRPr sz="2000" dirty="0">
              <a:latin typeface="Century" panose="02040604050505020304" pitchFamily="18" charset="0"/>
            </a:endParaRPr>
          </a:p>
          <a:p>
            <a:pPr eaLnBrk="1" hangingPunct="1">
              <a:buClr>
                <a:schemeClr val="accent1"/>
              </a:buClr>
              <a:buSzPct val="85000"/>
              <a:buFont typeface="Wingdings 2" panose="05020102010507070707" pitchFamily="18" charset="2"/>
              <a:buNone/>
            </a:pPr>
            <a:r>
              <a:rPr sz="2000" dirty="0">
                <a:latin typeface="Century" panose="02040604050505020304" pitchFamily="18" charset="0"/>
                <a:sym typeface="+mn-ea"/>
              </a:rPr>
              <a:t>  </a:t>
            </a:r>
            <a:r>
              <a:rPr lang="en-US" sz="2000" dirty="0">
                <a:latin typeface="Century" panose="02040604050505020304" pitchFamily="18" charset="0"/>
                <a:sym typeface="+mn-ea"/>
              </a:rPr>
              <a:t> </a:t>
            </a:r>
            <a:r>
              <a:rPr sz="2000" dirty="0">
                <a:latin typeface="Century" panose="02040604050505020304" pitchFamily="18" charset="0"/>
                <a:sym typeface="+mn-ea"/>
              </a:rPr>
              <a:t> In this step, regions which may contain unknown </a:t>
            </a:r>
            <a:endParaRPr sz="2000" dirty="0">
              <a:latin typeface="Century" panose="02040604050505020304" pitchFamily="18" charset="0"/>
              <a:sym typeface="+mn-ea"/>
            </a:endParaRPr>
          </a:p>
          <a:p>
            <a:pPr eaLnBrk="1" hangingPunct="1">
              <a:buClr>
                <a:schemeClr val="accent1"/>
              </a:buClr>
              <a:buSzPct val="85000"/>
              <a:buFont typeface="Wingdings 2" panose="05020102010507070707" pitchFamily="18" charset="2"/>
              <a:buNone/>
            </a:pPr>
            <a:r>
              <a:rPr lang="en-US" sz="2000" dirty="0">
                <a:latin typeface="Century" panose="02040604050505020304" pitchFamily="18" charset="0"/>
                <a:sym typeface="+mn-ea"/>
              </a:rPr>
              <a:t>    </a:t>
            </a:r>
            <a:r>
              <a:rPr sz="2000" dirty="0">
                <a:latin typeface="Century" panose="02040604050505020304" pitchFamily="18" charset="0"/>
                <a:sym typeface="+mn-ea"/>
              </a:rPr>
              <a:t>objects have</a:t>
            </a:r>
            <a:r>
              <a:rPr lang="en-US" sz="2000" dirty="0">
                <a:latin typeface="Century" panose="02040604050505020304" pitchFamily="18" charset="0"/>
                <a:sym typeface="+mn-ea"/>
              </a:rPr>
              <a:t> </a:t>
            </a:r>
            <a:r>
              <a:rPr sz="2000" dirty="0">
                <a:latin typeface="Century" panose="02040604050505020304" pitchFamily="18" charset="0"/>
                <a:sym typeface="+mn-ea"/>
              </a:rPr>
              <a:t>to be detected. </a:t>
            </a:r>
            <a:endParaRPr sz="2000" dirty="0">
              <a:latin typeface="Century" panose="02040604050505020304" pitchFamily="18" charset="0"/>
            </a:endParaRPr>
          </a:p>
          <a:p>
            <a:pPr marL="285750" indent="-285750" eaLnBrk="1" hangingPunct="1">
              <a:buClr>
                <a:schemeClr val="accent1"/>
              </a:buClr>
              <a:buSzPct val="85000"/>
              <a:buFont typeface="Wingdings" panose="05000000000000000000" charset="0"/>
              <a:buChar char="Ø"/>
            </a:pPr>
            <a:r>
              <a:rPr sz="2000" dirty="0">
                <a:latin typeface="Century" panose="02040604050505020304" pitchFamily="18" charset="0"/>
                <a:sym typeface="+mn-ea"/>
              </a:rPr>
              <a:t>Focus on the extraction of suitable features and then</a:t>
            </a:r>
            <a:r>
              <a:rPr lang="en-US" sz="2000" dirty="0">
                <a:latin typeface="Century" panose="02040604050505020304" pitchFamily="18" charset="0"/>
                <a:sym typeface="+mn-ea"/>
              </a:rPr>
              <a:t> </a:t>
            </a:r>
            <a:r>
              <a:rPr sz="2000" dirty="0">
                <a:latin typeface="Century" panose="02040604050505020304" pitchFamily="18" charset="0"/>
                <a:sym typeface="+mn-ea"/>
              </a:rPr>
              <a:t>extraction of objects</a:t>
            </a:r>
            <a:r>
              <a:rPr lang="en-US" sz="2000" dirty="0">
                <a:latin typeface="Century" panose="02040604050505020304" pitchFamily="18" charset="0"/>
                <a:sym typeface="+mn-ea"/>
              </a:rPr>
              <a:t>.</a:t>
            </a:r>
            <a:endParaRPr lang="en-US" sz="2000" dirty="0">
              <a:latin typeface="Century" panose="02040604050505020304" pitchFamily="18" charset="0"/>
              <a:sym typeface="+mn-ea"/>
            </a:endParaRPr>
          </a:p>
        </p:txBody>
      </p:sp>
      <p:pic>
        <p:nvPicPr>
          <p:cNvPr id="16388" name="Picture 6" descr="tomatlab.jpg"/>
          <p:cNvPicPr>
            <a:picLocks noChangeAspect="1"/>
          </p:cNvPicPr>
          <p:nvPr>
            <p:ph idx="1"/>
          </p:nvPr>
        </p:nvPicPr>
        <p:blipFill>
          <a:blip r:embed="rId1"/>
          <a:stretch>
            <a:fillRect/>
          </a:stretch>
        </p:blipFill>
        <p:spPr>
          <a:xfrm>
            <a:off x="7539990" y="2038985"/>
            <a:ext cx="3615690" cy="3576320"/>
          </a:xfrm>
          <a:prstGeom prst="rect">
            <a:avLst/>
          </a:prstGeom>
          <a:noFill/>
          <a:ln w="9525">
            <a:noFill/>
          </a:ln>
        </p:spPr>
      </p:pic>
      <p:sp>
        <p:nvSpPr>
          <p:cNvPr id="3" name="Text Box 2"/>
          <p:cNvSpPr txBox="1"/>
          <p:nvPr/>
        </p:nvSpPr>
        <p:spPr>
          <a:xfrm>
            <a:off x="8298815" y="5941060"/>
            <a:ext cx="2856230" cy="368300"/>
          </a:xfrm>
          <a:prstGeom prst="rect">
            <a:avLst/>
          </a:prstGeom>
          <a:noFill/>
        </p:spPr>
        <p:txBody>
          <a:bodyPr wrap="square" rtlCol="0">
            <a:spAutoFit/>
          </a:bodyPr>
          <a:p>
            <a:r>
              <a:rPr lang="en-US"/>
              <a:t>Fig 1.5 Image segmentation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t>Vehicle counting</a:t>
            </a:r>
            <a:endParaRPr lang="en-US" sz="3600"/>
          </a:p>
        </p:txBody>
      </p:sp>
      <p:sp>
        <p:nvSpPr>
          <p:cNvPr id="3" name="Content Placeholder 2"/>
          <p:cNvSpPr>
            <a:spLocks noGrp="1"/>
          </p:cNvSpPr>
          <p:nvPr>
            <p:ph idx="1"/>
          </p:nvPr>
        </p:nvSpPr>
        <p:spPr/>
        <p:txBody>
          <a:bodyPr/>
          <a:p>
            <a:pPr eaLnBrk="1" hangingPunct="1">
              <a:buClr>
                <a:schemeClr val="accent1"/>
              </a:buClr>
              <a:buSzPct val="85000"/>
              <a:buFont typeface="Wingdings" panose="05000000000000000000" charset="0"/>
              <a:buChar char="Ø"/>
            </a:pPr>
            <a:r>
              <a:rPr dirty="0">
                <a:latin typeface="Century" panose="02040604050505020304" pitchFamily="18" charset="0"/>
                <a:sym typeface="+mn-ea"/>
              </a:rPr>
              <a:t>The tracked image forms the input image for counting. This image is scanned from top to bottom for detecting the presence of an object. </a:t>
            </a:r>
            <a:endParaRPr dirty="0">
              <a:latin typeface="Century" panose="02040604050505020304" pitchFamily="18" charset="0"/>
            </a:endParaRPr>
          </a:p>
          <a:p>
            <a:pPr eaLnBrk="1" hangingPunct="1">
              <a:buClr>
                <a:schemeClr val="accent1"/>
              </a:buClr>
              <a:buSzPct val="85000"/>
              <a:buFont typeface="Wingdings" panose="05000000000000000000" charset="0"/>
              <a:buChar char="Ø"/>
            </a:pPr>
            <a:r>
              <a:rPr dirty="0">
                <a:latin typeface="Century" panose="02040604050505020304" pitchFamily="18" charset="0"/>
                <a:sym typeface="+mn-ea"/>
              </a:rPr>
              <a:t>A variable named, count that keeps track of the number of vehicles  is used for counting .</a:t>
            </a:r>
            <a:endParaRPr dirty="0">
              <a:latin typeface="Century" panose="02040604050505020304" pitchFamily="18" charset="0"/>
            </a:endParaRPr>
          </a:p>
          <a:p>
            <a:pPr eaLnBrk="1" hangingPunct="1">
              <a:buClr>
                <a:schemeClr val="accent1"/>
              </a:buClr>
              <a:buSzPct val="85000"/>
              <a:buFont typeface="Wingdings" panose="05000000000000000000" charset="0"/>
              <a:buChar char="Ø"/>
            </a:pPr>
            <a:r>
              <a:rPr dirty="0">
                <a:latin typeface="Century" panose="02040604050505020304" pitchFamily="18" charset="0"/>
                <a:sym typeface="+mn-ea"/>
              </a:rPr>
              <a:t>This concept is applied for the entire image and the final count of objects is present in variable count. </a:t>
            </a:r>
            <a:endParaRPr dirty="0">
              <a:latin typeface="Century" panose="02040604050505020304" pitchFamily="18" charset="0"/>
            </a:endParaRPr>
          </a:p>
          <a:p>
            <a:pPr eaLnBrk="1" hangingPunct="1">
              <a:buClr>
                <a:schemeClr val="accent1"/>
              </a:buClr>
              <a:buSzPct val="85000"/>
              <a:buFont typeface="Wingdings" panose="05000000000000000000" charset="0"/>
              <a:buChar char="Ø"/>
            </a:pPr>
            <a:r>
              <a:rPr dirty="0">
                <a:latin typeface="Century" panose="02040604050505020304" pitchFamily="18" charset="0"/>
                <a:sym typeface="+mn-ea"/>
              </a:rPr>
              <a:t>A fairly good accuracy of count is achieved by setting the value of number of frames. </a:t>
            </a:r>
            <a:endParaRPr dirty="0">
              <a:latin typeface="Century" panose="02040604050505020304" pitchFamily="18" charset="0"/>
            </a:endParaRPr>
          </a:p>
          <a:p>
            <a:pPr marL="0" indent="0">
              <a:buFont typeface="Wingdings" panose="05000000000000000000" charset="0"/>
              <a:buNone/>
            </a:pPr>
            <a:endParaRPr lang="en-US"/>
          </a:p>
        </p:txBody>
      </p:sp>
      <p:sp>
        <p:nvSpPr>
          <p:cNvPr id="4" name="Date Placeholder 3"/>
          <p:cNvSpPr>
            <a:spLocks noGrp="1"/>
          </p:cNvSpPr>
          <p:nvPr>
            <p:ph type="dt" sz="half" idx="10"/>
          </p:nvPr>
        </p:nvSpPr>
        <p:spPr/>
        <p:txBody>
          <a:bodyPr/>
          <a:p>
            <a:fld id="{063B722E-386A-48BC-9CCD-4ED378DF1819}" type="datetime2">
              <a:rPr lang="en-US" smtClean="0"/>
            </a:fld>
            <a:endParaRPr lang="en-US" dirty="0"/>
          </a:p>
        </p:txBody>
      </p:sp>
      <p:sp>
        <p:nvSpPr>
          <p:cNvPr id="5" name="Footer Placeholder 4"/>
          <p:cNvSpPr>
            <a:spLocks noGrp="1"/>
          </p:cNvSpPr>
          <p:nvPr>
            <p:ph type="ftr" sz="quarter" idx="11"/>
          </p:nvPr>
        </p:nvSpPr>
        <p:spPr/>
        <p:txBody>
          <a:bodyPr/>
          <a:p>
            <a:r>
              <a:rPr lang="en-US" dirty="0"/>
              <a:t>Industrial Training Presentation 2017</a:t>
            </a:r>
            <a:endParaRPr lang="en-US" dirty="0"/>
          </a:p>
        </p:txBody>
      </p:sp>
      <p:sp>
        <p:nvSpPr>
          <p:cNvPr id="6" name="Slide Number Placeholder 5"/>
          <p:cNvSpPr>
            <a:spLocks noGrp="1"/>
          </p:cNvSpPr>
          <p:nvPr>
            <p:ph type="sldNum" sz="quarter" idx="12"/>
          </p:nvPr>
        </p:nvSpPr>
        <p:spPr/>
        <p:txBody>
          <a:bodyPr/>
          <a:p>
            <a:fld id="{4FAB73BC-B049-4115-A692-8D63A059BFB8}"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 and Conclusion</a:t>
            </a:r>
            <a:endParaRPr lang="en-US"/>
          </a:p>
        </p:txBody>
      </p:sp>
      <p:sp>
        <p:nvSpPr>
          <p:cNvPr id="4" name="Date Placeholder 3"/>
          <p:cNvSpPr>
            <a:spLocks noGrp="1"/>
          </p:cNvSpPr>
          <p:nvPr>
            <p:ph type="dt" sz="half" idx="10"/>
          </p:nvPr>
        </p:nvSpPr>
        <p:spPr/>
        <p:txBody>
          <a:bodyPr/>
          <a:p>
            <a:fld id="{063B722E-386A-48BC-9CCD-4ED378DF1819}" type="datetime2">
              <a:rPr lang="en-US" smtClean="0"/>
            </a:fld>
            <a:endParaRPr lang="en-US" dirty="0"/>
          </a:p>
        </p:txBody>
      </p:sp>
      <p:sp>
        <p:nvSpPr>
          <p:cNvPr id="5" name="Footer Placeholder 4"/>
          <p:cNvSpPr>
            <a:spLocks noGrp="1"/>
          </p:cNvSpPr>
          <p:nvPr>
            <p:ph type="ftr" sz="quarter" idx="11"/>
          </p:nvPr>
        </p:nvSpPr>
        <p:spPr/>
        <p:txBody>
          <a:bodyPr/>
          <a:p>
            <a:r>
              <a:rPr lang="en-US" dirty="0"/>
              <a:t>Industrial Training Presentation 2017</a:t>
            </a:r>
            <a:endParaRPr lang="en-US" dirty="0"/>
          </a:p>
        </p:txBody>
      </p:sp>
      <p:sp>
        <p:nvSpPr>
          <p:cNvPr id="6" name="Slide Number Placeholder 5"/>
          <p:cNvSpPr>
            <a:spLocks noGrp="1"/>
          </p:cNvSpPr>
          <p:nvPr>
            <p:ph type="sldNum" sz="quarter" idx="12"/>
          </p:nvPr>
        </p:nvSpPr>
        <p:spPr/>
        <p:txBody>
          <a:bodyPr/>
          <a:p>
            <a:fld id="{4FAB73BC-B049-4115-A692-8D63A059BFB8}" type="slidenum">
              <a:rPr lang="en-US" smtClean="0"/>
            </a:fld>
            <a:endParaRPr lang="en-US" dirty="0"/>
          </a:p>
        </p:txBody>
      </p:sp>
      <p:pic>
        <p:nvPicPr>
          <p:cNvPr id="7" name="Content Placeholder 6" descr="Screenshot (27)"/>
          <p:cNvPicPr>
            <a:picLocks noChangeAspect="1"/>
          </p:cNvPicPr>
          <p:nvPr>
            <p:ph idx="1"/>
          </p:nvPr>
        </p:nvPicPr>
        <p:blipFill>
          <a:blip r:embed="rId1"/>
          <a:stretch>
            <a:fillRect/>
          </a:stretch>
        </p:blipFill>
        <p:spPr>
          <a:xfrm>
            <a:off x="1625600" y="1845945"/>
            <a:ext cx="9001760" cy="43167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and future scope</a:t>
            </a:r>
            <a:endParaRPr lang="en-US" dirty="0"/>
          </a:p>
        </p:txBody>
      </p:sp>
      <p:sp>
        <p:nvSpPr>
          <p:cNvPr id="3" name="Date Placeholder 2"/>
          <p:cNvSpPr>
            <a:spLocks noGrp="1"/>
          </p:cNvSpPr>
          <p:nvPr>
            <p:ph type="dt" sz="half" idx="10"/>
          </p:nvPr>
        </p:nvSpPr>
        <p:spPr/>
        <p:txBody>
          <a:bodyPr/>
          <a:lstStyle/>
          <a:p>
            <a:fld id="{5E11FD4D-1317-40AC-A145-CE2743B98C5C}" type="datetime2">
              <a:rPr lang="en-US" smtClean="0"/>
            </a:fld>
            <a:endParaRPr lang="en-US" dirty="0"/>
          </a:p>
        </p:txBody>
      </p:sp>
      <p:sp>
        <p:nvSpPr>
          <p:cNvPr id="4" name="Footer Placeholder 3"/>
          <p:cNvSpPr>
            <a:spLocks noGrp="1"/>
          </p:cNvSpPr>
          <p:nvPr>
            <p:ph type="ftr" sz="quarter" idx="11"/>
          </p:nvPr>
        </p:nvSpPr>
        <p:spPr/>
        <p:txBody>
          <a:bodyPr/>
          <a:lstStyle/>
          <a:p>
            <a:r>
              <a:rPr lang="en-US" dirty="0"/>
              <a:t>Industrial Training Presentation 2021</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fld>
            <a:endParaRPr lang="en-US" dirty="0"/>
          </a:p>
        </p:txBody>
      </p:sp>
      <p:pic>
        <p:nvPicPr>
          <p:cNvPr id="15" name="Picture 15" descr="SmartCarParking"/>
          <p:cNvPicPr>
            <a:picLocks noChangeAspect="1"/>
          </p:cNvPicPr>
          <p:nvPr>
            <p:ph sz="half" idx="1"/>
          </p:nvPr>
        </p:nvPicPr>
        <p:blipFill>
          <a:blip r:embed="rId1"/>
          <a:stretch>
            <a:fillRect/>
          </a:stretch>
        </p:blipFill>
        <p:spPr>
          <a:xfrm>
            <a:off x="1097280" y="2633345"/>
            <a:ext cx="4937760" cy="2447925"/>
          </a:xfrm>
          <a:prstGeom prst="rect">
            <a:avLst/>
          </a:prstGeom>
        </p:spPr>
      </p:pic>
      <p:pic>
        <p:nvPicPr>
          <p:cNvPr id="18" name="Picture 18" descr="WhatsApp Image 2021-04-30 at 03.48.23"/>
          <p:cNvPicPr>
            <a:picLocks noChangeAspect="1"/>
          </p:cNvPicPr>
          <p:nvPr>
            <p:ph sz="half" idx="2"/>
          </p:nvPr>
        </p:nvPicPr>
        <p:blipFill>
          <a:blip r:embed="rId2"/>
          <a:stretch>
            <a:fillRect/>
          </a:stretch>
        </p:blipFill>
        <p:spPr>
          <a:xfrm>
            <a:off x="6217920" y="2684780"/>
            <a:ext cx="4937760" cy="2344420"/>
          </a:xfrm>
          <a:prstGeom prst="rect">
            <a:avLst/>
          </a:prstGeom>
        </p:spPr>
      </p:pic>
      <p:sp>
        <p:nvSpPr>
          <p:cNvPr id="9" name="Text Box 8"/>
          <p:cNvSpPr txBox="1"/>
          <p:nvPr/>
        </p:nvSpPr>
        <p:spPr>
          <a:xfrm>
            <a:off x="6217920" y="5207000"/>
            <a:ext cx="5306060" cy="275590"/>
          </a:xfrm>
          <a:prstGeom prst="rect">
            <a:avLst/>
          </a:prstGeom>
          <a:noFill/>
          <a:ln w="9525">
            <a:noFill/>
          </a:ln>
        </p:spPr>
        <p:txBody>
          <a:bodyPr wrap="square">
            <a:spAutoFit/>
          </a:bodyPr>
          <a:p>
            <a:pPr indent="0"/>
            <a:r>
              <a:rPr lang="en-US" sz="1200" b="0">
                <a:latin typeface="Times New Roman" panose="02020603050405020304" charset="0"/>
                <a:ea typeface="Malgun Gothic" panose="020B0503020000020004" charset="-127"/>
              </a:rPr>
              <a:t>                                        Fig 1.7 Barricades in the future</a:t>
            </a:r>
            <a:endParaRPr lang="en-US"/>
          </a:p>
        </p:txBody>
      </p:sp>
      <p:sp>
        <p:nvSpPr>
          <p:cNvPr id="10" name="Text Box 9"/>
          <p:cNvSpPr txBox="1"/>
          <p:nvPr/>
        </p:nvSpPr>
        <p:spPr>
          <a:xfrm>
            <a:off x="1137920" y="5207000"/>
            <a:ext cx="5080000" cy="275590"/>
          </a:xfrm>
          <a:prstGeom prst="rect">
            <a:avLst/>
          </a:prstGeom>
          <a:noFill/>
          <a:ln w="9525">
            <a:noFill/>
          </a:ln>
        </p:spPr>
        <p:txBody>
          <a:bodyPr>
            <a:spAutoFit/>
          </a:bodyPr>
          <a:p>
            <a:pPr indent="2209800"/>
            <a:r>
              <a:rPr lang="en-US" sz="1200" b="0">
                <a:latin typeface="Times New Roman" panose="02020603050405020304" charset="0"/>
                <a:ea typeface="Malgun Gothic" panose="020B0503020000020004" charset="-127"/>
              </a:rPr>
              <a:t>Fig 1.6 Smart Car Parking</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normAutofit lnSpcReduction="20000"/>
          </a:bodyPr>
          <a:lstStyle/>
          <a:p>
            <a:pPr marL="109220" indent="0" fontAlgn="auto">
              <a:spcAft>
                <a:spcPts val="0"/>
              </a:spcAft>
              <a:buFont typeface="Wingdings 3" panose="05040102010807070707" pitchFamily="18" charset="2"/>
              <a:buNone/>
              <a:defRPr/>
            </a:pPr>
            <a:endParaRPr lang="en-US" sz="2400" b="1" dirty="0">
              <a:solidFill>
                <a:srgbClr val="FF0000"/>
              </a:solidFill>
            </a:endParaRPr>
          </a:p>
          <a:p>
            <a:pPr lvl="1">
              <a:buFont typeface="Wingdings" panose="05000000000000000000" pitchFamily="2" charset="2"/>
              <a:buChar char="Ø"/>
            </a:pPr>
            <a:r>
              <a:rPr lang="en-US" dirty="0"/>
              <a:t>[1] Chen S. C., Shyu M. L. and Zhang C., ―An Intelligent Framework for Spatio-Temporal </a:t>
            </a:r>
            <a:endParaRPr lang="en-US" dirty="0"/>
          </a:p>
          <a:p>
            <a:pPr marL="201295" lvl="1" indent="0">
              <a:buFont typeface="Wingdings" panose="05000000000000000000" pitchFamily="2" charset="2"/>
              <a:buNone/>
            </a:pPr>
            <a:r>
              <a:rPr lang="en-US" dirty="0">
                <a:cs typeface="Times New Roman" panose="02020603050405020304" charset="0"/>
              </a:rPr>
              <a:t>    Vehicle Tracking‖, 4th International IEEE Conference on Intelligent Transportation Systems, </a:t>
            </a:r>
            <a:endParaRPr lang="en-US" dirty="0">
              <a:cs typeface="Times New Roman" panose="02020603050405020304" charset="0"/>
            </a:endParaRPr>
          </a:p>
          <a:p>
            <a:pPr marL="201295" lvl="1" indent="0">
              <a:buFont typeface="Wingdings" panose="05000000000000000000" pitchFamily="2" charset="2"/>
              <a:buNone/>
            </a:pPr>
            <a:r>
              <a:rPr lang="en-US" dirty="0">
                <a:cs typeface="Times New Roman" panose="02020603050405020304" charset="0"/>
              </a:rPr>
              <a:t>    Oakland,California, USA, Aug. 2001.</a:t>
            </a:r>
            <a:endParaRPr lang="en-US" dirty="0">
              <a:cs typeface="Times New Roman" panose="02020603050405020304" charset="0"/>
            </a:endParaRPr>
          </a:p>
          <a:p>
            <a:pPr lvl="1">
              <a:buFont typeface="Wingdings" panose="05000000000000000000" pitchFamily="2" charset="2"/>
              <a:buChar char="Ø"/>
            </a:pPr>
            <a:r>
              <a:rPr lang="en-US" dirty="0">
                <a:cs typeface="Times New Roman" panose="02020603050405020304" charset="0"/>
              </a:rPr>
              <a:t>[2] Gupte S., Masoud O., Martin R. F. K. and Papanikolopoulos N. P.,―Detection and </a:t>
            </a:r>
            <a:endParaRPr lang="en-US" dirty="0">
              <a:cs typeface="Times New Roman" panose="02020603050405020304" charset="0"/>
            </a:endParaRPr>
          </a:p>
          <a:p>
            <a:pPr lvl="1">
              <a:buFont typeface="Wingdings" panose="05000000000000000000" pitchFamily="2" charset="2"/>
              <a:buChar char="Ø"/>
            </a:pPr>
            <a:r>
              <a:rPr lang="en-US" dirty="0">
                <a:cs typeface="Times New Roman" panose="02020603050405020304" charset="0"/>
              </a:rPr>
              <a:t>Classification of Vehicles‖, In IEEE Transactions on Intelligent Transportation Systems, vol. 3,no. 1, March, 2002, pp. 37–47.</a:t>
            </a:r>
            <a:r>
              <a:rPr lang="en-US" dirty="0">
                <a:cs typeface="Times New Roman" panose="02020603050405020304" charset="0"/>
                <a:hlinkClick r:id="rId1" action="ppaction://hlinkpres?slideindex=1&amp;slidetitle="/>
              </a:rPr>
              <a:t> </a:t>
            </a:r>
            <a:endParaRPr lang="en-US" dirty="0">
              <a:cs typeface="Times New Roman" panose="02020603050405020304" charset="0"/>
            </a:endParaRPr>
          </a:p>
          <a:p>
            <a:pPr lvl="1" algn="just"/>
            <a:endParaRPr lang="en-US" dirty="0">
              <a:cs typeface="Times New Roman" panose="02020603050405020304" charset="0"/>
            </a:endParaRPr>
          </a:p>
          <a:p>
            <a:pPr lvl="1" algn="just">
              <a:buNone/>
            </a:pPr>
            <a:r>
              <a:rPr lang="en-US" b="1" dirty="0">
                <a:cs typeface="Times New Roman" panose="02020603050405020304" charset="0"/>
              </a:rPr>
              <a:t>Books:</a:t>
            </a:r>
            <a:endParaRPr lang="en-US" b="1" dirty="0">
              <a:cs typeface="Times New Roman" panose="02020603050405020304" charset="0"/>
            </a:endParaRPr>
          </a:p>
          <a:p>
            <a:pPr lvl="1" algn="just">
              <a:buFont typeface="Wingdings" panose="05000000000000000000" pitchFamily="2" charset="2"/>
              <a:buChar char="Ø"/>
            </a:pPr>
            <a:r>
              <a:rPr lang="en-US" dirty="0">
                <a:cs typeface="Times New Roman" panose="02020603050405020304" charset="0"/>
              </a:rPr>
              <a:t>P.M.Daigavane and Dr. P.R.Bajaj , Real Time Vehicle Detection and Counting Method for </a:t>
            </a:r>
            <a:endParaRPr lang="en-US" dirty="0">
              <a:cs typeface="Times New Roman" panose="02020603050405020304" charset="0"/>
            </a:endParaRPr>
          </a:p>
          <a:p>
            <a:pPr marL="201295" lvl="1" indent="0" algn="just">
              <a:buFont typeface="Wingdings" panose="05000000000000000000" pitchFamily="2" charset="2"/>
              <a:buNone/>
            </a:pPr>
            <a:r>
              <a:rPr lang="en-US" dirty="0">
                <a:cs typeface="Times New Roman" panose="02020603050405020304" charset="0"/>
              </a:rPr>
              <a:t>    Unsupervised Traffic Video on Highways</a:t>
            </a:r>
            <a:endParaRPr lang="en-US" dirty="0">
              <a:cs typeface="Times New Roman" panose="02020603050405020304" charset="0"/>
            </a:endParaRPr>
          </a:p>
          <a:p>
            <a:pPr lvl="1" algn="just">
              <a:buNone/>
            </a:pPr>
            <a:endParaRPr lang="en-US" dirty="0">
              <a:cs typeface="Times New Roman" panose="02020603050405020304" charset="0"/>
            </a:endParaRPr>
          </a:p>
          <a:p>
            <a:pPr lvl="1" algn="just">
              <a:buNone/>
            </a:pPr>
            <a:r>
              <a:rPr lang="en-US" b="1" dirty="0">
                <a:cs typeface="Times New Roman" panose="02020603050405020304" charset="0"/>
              </a:rPr>
              <a:t>Other references:</a:t>
            </a:r>
            <a:endParaRPr lang="en-US" b="1" dirty="0">
              <a:cs typeface="Times New Roman" panose="02020603050405020304" charset="0"/>
            </a:endParaRPr>
          </a:p>
          <a:p>
            <a:pPr lvl="1" algn="just">
              <a:buFont typeface="Wingdings" panose="05000000000000000000" pitchFamily="2" charset="2"/>
              <a:buChar char="Ø"/>
            </a:pPr>
            <a:r>
              <a:rPr lang="en-US" dirty="0">
                <a:cs typeface="Times New Roman" panose="02020603050405020304" charset="0"/>
              </a:rPr>
              <a:t>https://se.mathworks.com/matlabcentral/answers/387997-how-to-count-all-vehicles-in-matlab</a:t>
            </a:r>
            <a:endParaRPr lang="en-US" dirty="0">
              <a:cs typeface="Times New Roman" panose="02020603050405020304" charset="0"/>
            </a:endParaRPr>
          </a:p>
        </p:txBody>
      </p:sp>
      <p:sp>
        <p:nvSpPr>
          <p:cNvPr id="4" name="Date Placeholder 3"/>
          <p:cNvSpPr>
            <a:spLocks noGrp="1"/>
          </p:cNvSpPr>
          <p:nvPr>
            <p:ph type="dt" sz="half" idx="10"/>
          </p:nvPr>
        </p:nvSpPr>
        <p:spPr/>
        <p:txBody>
          <a:bodyPr/>
          <a:lstStyle/>
          <a:p>
            <a:fld id="{063B722E-386A-48BC-9CCD-4ED378DF1819}" type="datetime2">
              <a:rPr lang="en-US" smtClean="0"/>
            </a:fld>
            <a:endParaRPr lang="en-US" dirty="0"/>
          </a:p>
        </p:txBody>
      </p:sp>
      <p:sp>
        <p:nvSpPr>
          <p:cNvPr id="5" name="Footer Placeholder 4"/>
          <p:cNvSpPr>
            <a:spLocks noGrp="1"/>
          </p:cNvSpPr>
          <p:nvPr>
            <p:ph type="ftr" sz="quarter" idx="11"/>
          </p:nvPr>
        </p:nvSpPr>
        <p:spPr/>
        <p:txBody>
          <a:bodyPr/>
          <a:lstStyle/>
          <a:p>
            <a:r>
              <a:rPr lang="en-US" dirty="0"/>
              <a:t>Industrial Training Presentation 2021</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3B722E-386A-48BC-9CCD-4ED378DF1819}" type="datetime2">
              <a:rPr lang="en-US" smtClean="0"/>
            </a:fld>
            <a:endParaRPr lang="en-US" dirty="0"/>
          </a:p>
        </p:txBody>
      </p:sp>
      <p:sp>
        <p:nvSpPr>
          <p:cNvPr id="5" name="Footer Placeholder 4"/>
          <p:cNvSpPr>
            <a:spLocks noGrp="1"/>
          </p:cNvSpPr>
          <p:nvPr>
            <p:ph type="ftr" sz="quarter" idx="11"/>
          </p:nvPr>
        </p:nvSpPr>
        <p:spPr/>
        <p:txBody>
          <a:bodyPr/>
          <a:lstStyle/>
          <a:p>
            <a:r>
              <a:rPr lang="en-US"/>
              <a:t>Industrial Training Presentation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
        <p:nvSpPr>
          <p:cNvPr id="7" name="Rectangle 6"/>
          <p:cNvSpPr/>
          <p:nvPr/>
        </p:nvSpPr>
        <p:spPr>
          <a:xfrm>
            <a:off x="3586915" y="2705725"/>
            <a:ext cx="5018170" cy="1446550"/>
          </a:xfrm>
          <a:prstGeom prst="rect">
            <a:avLst/>
          </a:prstGeom>
          <a:noFill/>
        </p:spPr>
        <p:txBody>
          <a:bodyPr wrap="none" lIns="91440" tIns="45720" rIns="91440" bIns="45720" anchor="ctr">
            <a:spAutoFit/>
          </a:bodyPr>
          <a:lstStyle/>
          <a:p>
            <a:pPr algn="ctr"/>
            <a:r>
              <a:rPr lang="en-US" sz="8800" b="1" dirty="0">
                <a:ln w="9525">
                  <a:solidFill>
                    <a:schemeClr val="bg1"/>
                  </a:solidFill>
                  <a:prstDash val="solid"/>
                </a:ln>
                <a:effectLst>
                  <a:outerShdw blurRad="12700" dist="38100" dir="2700000" algn="tl" rotWithShape="0">
                    <a:schemeClr val="bg1">
                      <a:lumMod val="50000"/>
                    </a:schemeClr>
                  </a:outerShdw>
                </a:effectLst>
              </a:rPr>
              <a:t>Thank You</a:t>
            </a:r>
            <a:endParaRPr lang="en-US" sz="8800" b="1" dirty="0">
              <a:ln w="9525">
                <a:solidFill>
                  <a:schemeClr val="bg1"/>
                </a:solidFill>
                <a:prstDash val="solid"/>
              </a:ln>
              <a:effectLst>
                <a:outerShdw blurRad="12700" dist="38100" dir="2700000" algn="tl" rotWithShape="0">
                  <a:schemeClr val="bg1">
                    <a:lumMod val="5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a:t>
            </a:r>
            <a:endParaRPr lang="en-US" dirty="0"/>
          </a:p>
        </p:txBody>
      </p:sp>
      <p:sp>
        <p:nvSpPr>
          <p:cNvPr id="3" name="Content Placeholder 2"/>
          <p:cNvSpPr>
            <a:spLocks noGrp="1"/>
          </p:cNvSpPr>
          <p:nvPr>
            <p:ph idx="1"/>
          </p:nvPr>
        </p:nvSpPr>
        <p:spPr/>
        <p:txBody>
          <a:bodyPr/>
          <a:lstStyle/>
          <a:p>
            <a:pPr marL="452755" indent="-342900" fontAlgn="auto">
              <a:spcAft>
                <a:spcPts val="0"/>
              </a:spcAft>
              <a:buFont typeface="Wingdings" panose="05000000000000000000" pitchFamily="2" charset="2"/>
              <a:buChar char="Ø"/>
              <a:defRPr/>
            </a:pPr>
            <a:r>
              <a:rPr lang="en-US" dirty="0"/>
              <a:t>Introduction</a:t>
            </a:r>
            <a:endParaRPr lang="en-US" dirty="0"/>
          </a:p>
          <a:p>
            <a:pPr marL="452755" indent="-342900" fontAlgn="auto">
              <a:spcAft>
                <a:spcPts val="0"/>
              </a:spcAft>
              <a:buFont typeface="Wingdings" panose="05000000000000000000" pitchFamily="2" charset="2"/>
              <a:buChar char="Ø"/>
              <a:defRPr/>
            </a:pPr>
            <a:r>
              <a:rPr lang="en-US" dirty="0"/>
              <a:t>Objectives </a:t>
            </a:r>
            <a:endParaRPr lang="en-US" dirty="0"/>
          </a:p>
          <a:p>
            <a:pPr marL="452755" indent="-342900" fontAlgn="auto">
              <a:spcAft>
                <a:spcPts val="0"/>
              </a:spcAft>
              <a:buFont typeface="Wingdings" panose="05000000000000000000" pitchFamily="2" charset="2"/>
              <a:buChar char="Ø"/>
              <a:defRPr/>
            </a:pPr>
            <a:r>
              <a:rPr lang="en-US" dirty="0"/>
              <a:t>Methodology</a:t>
            </a:r>
            <a:endParaRPr lang="en-US" dirty="0"/>
          </a:p>
          <a:p>
            <a:pPr marL="452755" indent="-342900" fontAlgn="auto">
              <a:spcAft>
                <a:spcPts val="0"/>
              </a:spcAft>
              <a:buFont typeface="Wingdings" panose="05000000000000000000" pitchFamily="2" charset="2"/>
              <a:buChar char="Ø"/>
              <a:defRPr/>
            </a:pPr>
            <a:r>
              <a:rPr lang="en-US" dirty="0"/>
              <a:t>Results and Conclusion</a:t>
            </a:r>
            <a:endParaRPr lang="en-US" dirty="0"/>
          </a:p>
          <a:p>
            <a:pPr marL="452755" indent="-342900" fontAlgn="auto">
              <a:spcAft>
                <a:spcPts val="0"/>
              </a:spcAft>
              <a:buFont typeface="Wingdings" panose="05000000000000000000" pitchFamily="2" charset="2"/>
              <a:buChar char="Ø"/>
              <a:defRPr/>
            </a:pPr>
            <a:r>
              <a:rPr lang="en-US" dirty="0"/>
              <a:t>References</a:t>
            </a:r>
            <a:endParaRPr lang="en-US" dirty="0"/>
          </a:p>
          <a:p>
            <a:endParaRPr lang="en-US" dirty="0"/>
          </a:p>
        </p:txBody>
      </p:sp>
      <p:sp>
        <p:nvSpPr>
          <p:cNvPr id="4" name="Date Placeholder 3"/>
          <p:cNvSpPr>
            <a:spLocks noGrp="1"/>
          </p:cNvSpPr>
          <p:nvPr>
            <p:ph type="dt" sz="half" idx="10"/>
          </p:nvPr>
        </p:nvSpPr>
        <p:spPr/>
        <p:txBody>
          <a:bodyPr/>
          <a:lstStyle/>
          <a:p>
            <a:fld id="{30FB2E82-892E-40B9-8CB3-C737606063B8}" type="datetime2">
              <a:rPr lang="en-US" smtClean="0"/>
            </a:fld>
            <a:endParaRPr lang="en-US" dirty="0"/>
          </a:p>
        </p:txBody>
      </p:sp>
      <p:sp>
        <p:nvSpPr>
          <p:cNvPr id="5" name="Footer Placeholder 4"/>
          <p:cNvSpPr>
            <a:spLocks noGrp="1"/>
          </p:cNvSpPr>
          <p:nvPr>
            <p:ph type="ftr" sz="quarter" idx="11"/>
          </p:nvPr>
        </p:nvSpPr>
        <p:spPr/>
        <p:txBody>
          <a:bodyPr/>
          <a:lstStyle/>
          <a:p>
            <a:r>
              <a:rPr lang="en-US" dirty="0"/>
              <a:t>Industrial Training Presentation 2021</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sz="half" idx="1"/>
          </p:nvPr>
        </p:nvSpPr>
        <p:spPr>
          <a:xfrm>
            <a:off x="1280160" y="1860550"/>
            <a:ext cx="9875520" cy="4009390"/>
          </a:xfrm>
        </p:spPr>
        <p:txBody>
          <a:bodyPr>
            <a:normAutofit lnSpcReduction="20000"/>
          </a:bodyPr>
          <a:lstStyle/>
          <a:p>
            <a:pPr marL="0" indent="0">
              <a:buFont typeface="Wingdings" panose="05000000000000000000" pitchFamily="2" charset="2"/>
              <a:buNone/>
            </a:pPr>
            <a:r>
              <a:rPr dirty="0">
                <a:latin typeface="Century" panose="02040604050505020304" pitchFamily="18" charset="0"/>
                <a:sym typeface="+mn-ea"/>
              </a:rPr>
              <a:t>In recent year, as a result of the increase in vehicle traffic, many problems have appeared. For example, traffic accidents, traffic congestion and so on. Traffic congestion has been a significantly challenging problem.</a:t>
            </a:r>
            <a:r>
              <a:rPr lang="en-US" dirty="0">
                <a:latin typeface="Century" panose="02040604050505020304" pitchFamily="18" charset="0"/>
                <a:sym typeface="+mn-ea"/>
              </a:rPr>
              <a:t>I</a:t>
            </a:r>
            <a:r>
              <a:rPr dirty="0">
                <a:latin typeface="Century" panose="02040604050505020304" pitchFamily="18" charset="0"/>
                <a:sym typeface="+mn-ea"/>
              </a:rPr>
              <a:t>ncrease of preliminary transportation infrastructure e.g., more pavements, and widened road, have not been able to relieve city congestion</a:t>
            </a:r>
            <a:r>
              <a:rPr lang="en-US" dirty="0">
                <a:latin typeface="Century" panose="02040604050505020304" pitchFamily="18" charset="0"/>
                <a:sym typeface="+mn-ea"/>
              </a:rPr>
              <a:t>.</a:t>
            </a:r>
            <a:endParaRPr lang="en-US" dirty="0">
              <a:latin typeface="Century" panose="02040604050505020304" pitchFamily="18" charset="0"/>
              <a:sym typeface="+mn-ea"/>
            </a:endParaRPr>
          </a:p>
          <a:p>
            <a:pPr marL="0" indent="0">
              <a:buFont typeface="Wingdings" panose="05000000000000000000" pitchFamily="2" charset="2"/>
              <a:buNone/>
            </a:pPr>
            <a:r>
              <a:rPr lang="en-US" dirty="0">
                <a:latin typeface="Century" panose="02040604050505020304" pitchFamily="18" charset="0"/>
                <a:sym typeface="+mn-ea"/>
              </a:rPr>
              <a:t>While the Inductive loop detectors and laser sensors deployed all over the world are proving to be inefficient ,there was a need of a vision based system.The quality of data coming from them are richer and more complete compared to that of radars and lasers.</a:t>
            </a:r>
            <a:endParaRPr lang="en-US" dirty="0">
              <a:latin typeface="Century" panose="02040604050505020304" pitchFamily="18" charset="0"/>
              <a:sym typeface="+mn-ea"/>
            </a:endParaRPr>
          </a:p>
          <a:p>
            <a:pPr marL="0" indent="0">
              <a:buFont typeface="Wingdings" panose="05000000000000000000" pitchFamily="2" charset="2"/>
              <a:buNone/>
            </a:pPr>
            <a:r>
              <a:rPr lang="en-US" altLang="en-IN" dirty="0">
                <a:latin typeface="Century" panose="02040604050505020304" pitchFamily="18" charset="0"/>
                <a:ea typeface="Malgun Gothic Semilight" panose="020B0502040204020203" charset="-122"/>
                <a:cs typeface="Century" panose="02040604050505020304" pitchFamily="18" charset="0"/>
              </a:rPr>
              <a:t>This project is aimed at counting and classifying vehicles from the dynamic data obtained from the camera installed at the highways.This method is much more feasible as cameras are much less disruptive to install compared to magnetic sensors.</a:t>
            </a:r>
            <a:endParaRPr lang="en-US" altLang="en-IN" dirty="0">
              <a:latin typeface="Century" panose="02040604050505020304" pitchFamily="18" charset="0"/>
              <a:ea typeface="Malgun Gothic Semilight" panose="020B0502040204020203" charset="-122"/>
              <a:cs typeface="Century" panose="02040604050505020304" pitchFamily="18" charset="0"/>
            </a:endParaRPr>
          </a:p>
          <a:p>
            <a:pPr marL="0" indent="0">
              <a:buFont typeface="Wingdings" panose="05000000000000000000" pitchFamily="2" charset="2"/>
              <a:buNone/>
            </a:pPr>
            <a:r>
              <a:rPr lang="en-US" altLang="en-IN" dirty="0">
                <a:latin typeface="Century" panose="02040604050505020304" pitchFamily="18" charset="0"/>
                <a:ea typeface="Malgun Gothic Semilight" panose="020B0502040204020203" charset="-122"/>
                <a:cs typeface="Century" panose="02040604050505020304" pitchFamily="18" charset="0"/>
              </a:rPr>
              <a:t> </a:t>
            </a:r>
            <a:endParaRPr lang="en-IN" altLang="en-US" dirty="0">
              <a:latin typeface="Century" panose="02040604050505020304" pitchFamily="18" charset="0"/>
              <a:ea typeface="Malgun Gothic Semilight" panose="020B0502040204020203" charset="-122"/>
              <a:cs typeface="Century" panose="02040604050505020304" pitchFamily="18" charset="0"/>
            </a:endParaRPr>
          </a:p>
          <a:p>
            <a:pPr>
              <a:buFont typeface="Wingdings" panose="05000000000000000000" pitchFamily="2" charset="2"/>
              <a:buChar char="Ø"/>
            </a:pPr>
            <a:endParaRPr lang="en-IN" altLang="en-US" dirty="0"/>
          </a:p>
          <a:p>
            <a:pPr>
              <a:buFont typeface="Wingdings" panose="05000000000000000000" pitchFamily="2" charset="2"/>
              <a:buChar char="Ø"/>
            </a:pPr>
            <a:endParaRPr lang="en-IN" altLang="en-US" dirty="0"/>
          </a:p>
          <a:p>
            <a:pPr marL="0" indent="0">
              <a:buNone/>
            </a:pPr>
            <a:endParaRPr lang="en-US" altLang="en-US" i="1" dirty="0"/>
          </a:p>
        </p:txBody>
      </p:sp>
      <p:sp>
        <p:nvSpPr>
          <p:cNvPr id="4" name="Date Placeholder 3"/>
          <p:cNvSpPr>
            <a:spLocks noGrp="1"/>
          </p:cNvSpPr>
          <p:nvPr>
            <p:ph type="dt" sz="half" idx="10"/>
          </p:nvPr>
        </p:nvSpPr>
        <p:spPr/>
        <p:txBody>
          <a:bodyPr/>
          <a:lstStyle/>
          <a:p>
            <a:fld id="{063B722E-386A-48BC-9CCD-4ED378DF1819}" type="datetime2">
              <a:rPr lang="en-US" smtClean="0"/>
            </a:fld>
            <a:endParaRPr lang="en-US" dirty="0"/>
          </a:p>
        </p:txBody>
      </p:sp>
      <p:sp>
        <p:nvSpPr>
          <p:cNvPr id="5" name="Footer Placeholder 4"/>
          <p:cNvSpPr>
            <a:spLocks noGrp="1"/>
          </p:cNvSpPr>
          <p:nvPr>
            <p:ph type="ftr" sz="quarter" idx="11"/>
          </p:nvPr>
        </p:nvSpPr>
        <p:spPr/>
        <p:txBody>
          <a:bodyPr/>
          <a:lstStyle/>
          <a:p>
            <a:r>
              <a:rPr lang="en-US" dirty="0"/>
              <a:t>Industrial Training Presentation 2021</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
        <p:nvSpPr>
          <p:cNvPr id="9" name="Rectangle 8"/>
          <p:cNvSpPr/>
          <p:nvPr/>
        </p:nvSpPr>
        <p:spPr>
          <a:xfrm>
            <a:off x="6911662" y="5219020"/>
            <a:ext cx="4565990" cy="306705"/>
          </a:xfrm>
          <a:prstGeom prst="rect">
            <a:avLst/>
          </a:prstGeom>
        </p:spPr>
        <p:txBody>
          <a:bodyPr wrap="square">
            <a:spAutoFit/>
          </a:bodyPr>
          <a:lstStyle/>
          <a:p>
            <a:r>
              <a:rPr lang="en-US" sz="1400" dirty="0">
                <a:latin typeface="Cambria" panose="02040503050406030204" pitchFamily="18" charset="0"/>
                <a:cs typeface="Times New Roman" panose="02020603050405020304" charset="0"/>
              </a:rPr>
              <a:t> </a:t>
            </a:r>
            <a:endParaRPr lang="en-US" sz="1400" dirty="0">
              <a:latin typeface="Cambria" panose="02040503050406030204" pitchFamily="18"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 </a:t>
            </a:r>
            <a:r>
              <a:rPr lang="en-US" dirty="0">
                <a:cs typeface="Times New Roman" panose="02020603050405020304" charset="0"/>
              </a:rPr>
              <a:t>To input a video to identify and count number of vehicles passing on a road. </a:t>
            </a:r>
            <a:endParaRPr lang="en-US" dirty="0">
              <a:cs typeface="Times New Roman" panose="02020603050405020304" charset="0"/>
            </a:endParaRPr>
          </a:p>
          <a:p>
            <a:pPr marL="0" indent="0">
              <a:buNone/>
            </a:pPr>
            <a:endParaRPr lang="en-US" dirty="0">
              <a:cs typeface="Times New Roman" panose="02020603050405020304" charset="0"/>
            </a:endParaRPr>
          </a:p>
          <a:p>
            <a:pPr>
              <a:buFont typeface="Wingdings" panose="05000000000000000000" pitchFamily="2" charset="2"/>
              <a:buChar char="Ø"/>
            </a:pPr>
            <a:r>
              <a:rPr lang="en-US" dirty="0">
                <a:cs typeface="Times New Roman" panose="02020603050405020304" charset="0"/>
              </a:rPr>
              <a:t>To study about background elimination ,frame difference ,background registration,object identification and image segmentation in matlab. </a:t>
            </a:r>
            <a:endParaRPr lang="en-IN" dirty="0"/>
          </a:p>
        </p:txBody>
      </p:sp>
      <p:sp>
        <p:nvSpPr>
          <p:cNvPr id="4" name="Date Placeholder 3"/>
          <p:cNvSpPr>
            <a:spLocks noGrp="1"/>
          </p:cNvSpPr>
          <p:nvPr>
            <p:ph type="dt" sz="half" idx="10"/>
          </p:nvPr>
        </p:nvSpPr>
        <p:spPr/>
        <p:txBody>
          <a:bodyPr/>
          <a:lstStyle/>
          <a:p>
            <a:fld id="{5E524C61-1AD0-4EAF-A6C1-AFCF27B79617}" type="datetime2">
              <a:rPr lang="en-US" smtClean="0"/>
            </a:fld>
            <a:endParaRPr lang="en-US" dirty="0"/>
          </a:p>
        </p:txBody>
      </p:sp>
      <p:sp>
        <p:nvSpPr>
          <p:cNvPr id="5" name="Footer Placeholder 4"/>
          <p:cNvSpPr>
            <a:spLocks noGrp="1"/>
          </p:cNvSpPr>
          <p:nvPr>
            <p:ph type="ftr" sz="quarter" idx="11"/>
          </p:nvPr>
        </p:nvSpPr>
        <p:spPr/>
        <p:txBody>
          <a:bodyPr/>
          <a:lstStyle/>
          <a:p>
            <a:r>
              <a:rPr lang="en-US" dirty="0"/>
              <a:t>Industrial Training Presentation 2021</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US" dirty="0"/>
          </a:p>
        </p:txBody>
      </p:sp>
      <p:sp>
        <p:nvSpPr>
          <p:cNvPr id="6" name="Content Placeholder 5"/>
          <p:cNvSpPr>
            <a:spLocks noGrp="1"/>
          </p:cNvSpPr>
          <p:nvPr>
            <p:ph idx="1"/>
          </p:nvPr>
        </p:nvSpPr>
        <p:spPr/>
        <p:txBody>
          <a:bodyPr/>
          <a:lstStyle/>
          <a:p>
            <a:pPr>
              <a:buFont typeface="Wingdings" panose="05000000000000000000" charset="0"/>
              <a:buChar char="Ø"/>
            </a:pPr>
            <a:r>
              <a:rPr lang="en-US"/>
              <a:t>Traffic surveillance system </a:t>
            </a:r>
            <a:endParaRPr lang="en-US"/>
          </a:p>
          <a:p>
            <a:pPr>
              <a:buFont typeface="Wingdings" panose="05000000000000000000" charset="0"/>
              <a:buChar char="Ø"/>
            </a:pPr>
            <a:r>
              <a:rPr lang="en-US"/>
              <a:t>Block diagram</a:t>
            </a:r>
            <a:endParaRPr lang="en-US"/>
          </a:p>
          <a:p>
            <a:pPr>
              <a:buFont typeface="Wingdings" panose="05000000000000000000" charset="0"/>
              <a:buChar char="Ø"/>
            </a:pPr>
            <a:r>
              <a:rPr lang="en-US"/>
              <a:t>Background registration</a:t>
            </a:r>
            <a:endParaRPr lang="en-US"/>
          </a:p>
          <a:p>
            <a:pPr>
              <a:buFont typeface="Wingdings" panose="05000000000000000000" charset="0"/>
              <a:buChar char="Ø"/>
            </a:pPr>
            <a:r>
              <a:rPr lang="en-US"/>
              <a:t>Foreground Detection</a:t>
            </a:r>
            <a:endParaRPr lang="en-US"/>
          </a:p>
          <a:p>
            <a:pPr>
              <a:buFont typeface="Wingdings" panose="05000000000000000000" charset="0"/>
              <a:buChar char="Ø"/>
            </a:pPr>
            <a:r>
              <a:rPr lang="en-US"/>
              <a:t>Image segmentation</a:t>
            </a:r>
            <a:endParaRPr lang="en-US"/>
          </a:p>
          <a:p>
            <a:pPr>
              <a:buFont typeface="Wingdings" panose="05000000000000000000" charset="0"/>
              <a:buChar char="Ø"/>
            </a:pPr>
            <a:r>
              <a:rPr lang="en-US"/>
              <a:t>Vehicle counting</a:t>
            </a:r>
            <a:endParaRPr lang="en-US"/>
          </a:p>
          <a:p>
            <a:pPr marL="0" indent="0">
              <a:buFont typeface="Wingdings" panose="05000000000000000000" charset="0"/>
              <a:buNone/>
            </a:pPr>
            <a:endParaRPr lang="en-US"/>
          </a:p>
          <a:p>
            <a:pPr marL="0" indent="0">
              <a:buFont typeface="Wingdings" panose="05000000000000000000" charset="0"/>
              <a:buNone/>
            </a:pPr>
            <a:endParaRPr lang="en-US"/>
          </a:p>
        </p:txBody>
      </p:sp>
      <p:sp>
        <p:nvSpPr>
          <p:cNvPr id="3" name="Date Placeholder 2"/>
          <p:cNvSpPr>
            <a:spLocks noGrp="1"/>
          </p:cNvSpPr>
          <p:nvPr>
            <p:ph type="dt" sz="half" idx="10"/>
          </p:nvPr>
        </p:nvSpPr>
        <p:spPr/>
        <p:txBody>
          <a:bodyPr/>
          <a:lstStyle/>
          <a:p>
            <a:fld id="{5E11FD4D-1317-40AC-A145-CE2743B98C5C}" type="datetime2">
              <a:rPr lang="en-US" smtClean="0"/>
            </a:fld>
            <a:endParaRPr lang="en-US" dirty="0"/>
          </a:p>
        </p:txBody>
      </p:sp>
      <p:sp>
        <p:nvSpPr>
          <p:cNvPr id="4" name="Footer Placeholder 3"/>
          <p:cNvSpPr>
            <a:spLocks noGrp="1"/>
          </p:cNvSpPr>
          <p:nvPr>
            <p:ph type="ftr" sz="quarter" idx="11"/>
          </p:nvPr>
        </p:nvSpPr>
        <p:spPr/>
        <p:txBody>
          <a:bodyPr/>
          <a:lstStyle/>
          <a:p>
            <a:r>
              <a:rPr lang="en-US" dirty="0"/>
              <a:t>Industrial Training Presentation 2021</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t>Traffic surveillance</a:t>
            </a:r>
            <a:endParaRPr lang="en-US" sz="3600"/>
          </a:p>
        </p:txBody>
      </p:sp>
      <p:sp>
        <p:nvSpPr>
          <p:cNvPr id="3" name="Content Placeholder 2"/>
          <p:cNvSpPr>
            <a:spLocks noGrp="1"/>
          </p:cNvSpPr>
          <p:nvPr>
            <p:ph idx="1"/>
          </p:nvPr>
        </p:nvSpPr>
        <p:spPr/>
        <p:txBody>
          <a:bodyPr/>
          <a:p>
            <a:pPr marR="0" lvl="0" algn="l" defTabSz="914400" rtl="0" eaLnBrk="1" fontAlgn="auto" latinLnBrk="0" hangingPunct="1">
              <a:lnSpc>
                <a:spcPct val="100000"/>
              </a:lnSpc>
              <a:spcBef>
                <a:spcPts val="580"/>
              </a:spcBef>
              <a:spcAft>
                <a:spcPts val="0"/>
              </a:spcAft>
              <a:buClr>
                <a:schemeClr val="accent1"/>
              </a:buClr>
              <a:buSzPct val="85000"/>
              <a:buFont typeface="Wingdings" panose="05000000000000000000" charset="0"/>
              <a:buChar char="Ø"/>
              <a:defRPr/>
            </a:pPr>
            <a:r>
              <a:rPr lang="en-US" noProof="0" dirty="0" smtClean="0">
                <a:ln>
                  <a:noFill/>
                </a:ln>
                <a:solidFill>
                  <a:schemeClr val="tx1"/>
                </a:solidFill>
                <a:effectLst/>
                <a:uLnTx/>
                <a:uFillTx/>
                <a:latin typeface="Century" panose="02040604050505020304" pitchFamily="18" charset="0"/>
                <a:sym typeface="+mn-ea"/>
              </a:rPr>
              <a:t>Detecting and tracking vehicles in video surveillance data is a very challenging problem in computer vision with important practical applications, such as traffic monitoring and analysis, congestion, accidents.</a:t>
            </a:r>
            <a:endParaRPr lang="en-US" noProof="0" dirty="0" smtClean="0">
              <a:ln>
                <a:noFill/>
              </a:ln>
              <a:solidFill>
                <a:schemeClr val="tx1"/>
              </a:solidFill>
              <a:effectLst/>
              <a:uLnTx/>
              <a:uFillTx/>
              <a:latin typeface="Century" panose="02040604050505020304" pitchFamily="18" charset="0"/>
              <a:sym typeface="+mn-ea"/>
            </a:endParaRPr>
          </a:p>
          <a:p>
            <a:pPr marR="0" lvl="0" algn="l" defTabSz="914400" rtl="0" eaLnBrk="1" fontAlgn="auto" latinLnBrk="0" hangingPunct="1">
              <a:lnSpc>
                <a:spcPct val="100000"/>
              </a:lnSpc>
              <a:spcBef>
                <a:spcPts val="580"/>
              </a:spcBef>
              <a:spcAft>
                <a:spcPts val="0"/>
              </a:spcAft>
              <a:buClr>
                <a:schemeClr val="accent1"/>
              </a:buClr>
              <a:buSzPct val="85000"/>
              <a:buFont typeface="Wingdings" panose="05000000000000000000" charset="0"/>
              <a:buChar char="Ø"/>
              <a:defRPr/>
            </a:pPr>
            <a:endParaRPr lang="en-US" noProof="0" dirty="0" smtClean="0">
              <a:ln>
                <a:noFill/>
              </a:ln>
              <a:solidFill>
                <a:schemeClr val="tx1"/>
              </a:solidFill>
              <a:effectLst/>
              <a:uLnTx/>
              <a:uFillTx/>
              <a:latin typeface="Century" panose="02040604050505020304" pitchFamily="18" charset="0"/>
              <a:sym typeface="+mn-ea"/>
            </a:endParaRPr>
          </a:p>
          <a:p>
            <a:pPr marR="0" lvl="0" algn="l" defTabSz="914400" rtl="0" eaLnBrk="1" fontAlgn="auto" latinLnBrk="0" hangingPunct="1">
              <a:lnSpc>
                <a:spcPct val="100000"/>
              </a:lnSpc>
              <a:spcBef>
                <a:spcPts val="580"/>
              </a:spcBef>
              <a:spcAft>
                <a:spcPts val="0"/>
              </a:spcAft>
              <a:buClr>
                <a:schemeClr val="accent1"/>
              </a:buClr>
              <a:buSzPct val="85000"/>
              <a:buFont typeface="Wingdings" panose="05000000000000000000" charset="0"/>
              <a:buChar char="Ø"/>
              <a:defRPr/>
            </a:pPr>
            <a:r>
              <a:rPr lang="en-US" noProof="0" dirty="0" smtClean="0">
                <a:ln>
                  <a:noFill/>
                </a:ln>
                <a:solidFill>
                  <a:schemeClr val="tx1"/>
                </a:solidFill>
                <a:effectLst/>
                <a:uLnTx/>
                <a:uFillTx/>
                <a:latin typeface="Century" panose="02040604050505020304" pitchFamily="18" charset="0"/>
                <a:sym typeface="+mn-ea"/>
              </a:rPr>
              <a:t>A system has been developed to detect and count objects efficiently.</a:t>
            </a:r>
            <a:endParaRPr lang="en-US" noProof="0" dirty="0" smtClean="0">
              <a:ln>
                <a:noFill/>
              </a:ln>
              <a:solidFill>
                <a:schemeClr val="tx1"/>
              </a:solidFill>
              <a:effectLst/>
              <a:uLnTx/>
              <a:uFillTx/>
              <a:latin typeface="Century" panose="02040604050505020304" pitchFamily="18" charset="0"/>
              <a:sym typeface="+mn-ea"/>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charset="0"/>
              <a:buNone/>
              <a:defRPr/>
            </a:pPr>
            <a:endParaRPr lang="en-US" noProof="0" dirty="0" smtClean="0">
              <a:ln>
                <a:noFill/>
              </a:ln>
              <a:solidFill>
                <a:schemeClr val="tx1"/>
              </a:solidFill>
              <a:effectLst/>
              <a:uLnTx/>
              <a:uFillTx/>
              <a:latin typeface="Century" panose="02040604050505020304" pitchFamily="18" charset="0"/>
              <a:sym typeface="+mn-ea"/>
            </a:endParaRPr>
          </a:p>
          <a:p>
            <a:pPr marR="0" lvl="0" algn="l" defTabSz="914400" rtl="0" eaLnBrk="1" fontAlgn="auto" latinLnBrk="0" hangingPunct="1">
              <a:lnSpc>
                <a:spcPct val="100000"/>
              </a:lnSpc>
              <a:spcBef>
                <a:spcPts val="580"/>
              </a:spcBef>
              <a:spcAft>
                <a:spcPts val="0"/>
              </a:spcAft>
              <a:buClr>
                <a:schemeClr val="accent1"/>
              </a:buClr>
              <a:buSzPct val="85000"/>
              <a:buFont typeface="Wingdings" panose="05000000000000000000" charset="0"/>
              <a:buChar char="Ø"/>
              <a:defRPr/>
            </a:pPr>
            <a:r>
              <a:rPr lang="en-US" noProof="0" dirty="0" smtClean="0">
                <a:ln>
                  <a:noFill/>
                </a:ln>
                <a:solidFill>
                  <a:schemeClr val="tx1"/>
                </a:solidFill>
                <a:effectLst/>
                <a:uLnTx/>
                <a:uFillTx/>
                <a:latin typeface="Century" panose="02040604050505020304" pitchFamily="18" charset="0"/>
                <a:sym typeface="+mn-ea"/>
              </a:rPr>
              <a:t>Video surveillance for road vehicles is a key component for smooth and secure transportation systems.</a:t>
            </a:r>
            <a:endParaRPr lang="en-US"/>
          </a:p>
        </p:txBody>
      </p:sp>
      <p:sp>
        <p:nvSpPr>
          <p:cNvPr id="4" name="Date Placeholder 3"/>
          <p:cNvSpPr>
            <a:spLocks noGrp="1"/>
          </p:cNvSpPr>
          <p:nvPr>
            <p:ph type="dt" sz="half" idx="10"/>
          </p:nvPr>
        </p:nvSpPr>
        <p:spPr/>
        <p:txBody>
          <a:bodyPr/>
          <a:p>
            <a:fld id="{063B722E-386A-48BC-9CCD-4ED378DF1819}" type="datetime2">
              <a:rPr lang="en-US" smtClean="0"/>
            </a:fld>
            <a:endParaRPr lang="en-US" dirty="0"/>
          </a:p>
        </p:txBody>
      </p:sp>
      <p:sp>
        <p:nvSpPr>
          <p:cNvPr id="5" name="Footer Placeholder 4"/>
          <p:cNvSpPr>
            <a:spLocks noGrp="1"/>
          </p:cNvSpPr>
          <p:nvPr>
            <p:ph type="ftr" sz="quarter" idx="11"/>
          </p:nvPr>
        </p:nvSpPr>
        <p:spPr/>
        <p:txBody>
          <a:bodyPr/>
          <a:p>
            <a:r>
              <a:rPr lang="en-US" dirty="0"/>
              <a:t>Industrial Training Presentation 2017</a:t>
            </a:r>
            <a:endParaRPr lang="en-US" dirty="0"/>
          </a:p>
        </p:txBody>
      </p:sp>
      <p:sp>
        <p:nvSpPr>
          <p:cNvPr id="6" name="Slide Number Placeholder 5"/>
          <p:cNvSpPr>
            <a:spLocks noGrp="1"/>
          </p:cNvSpPr>
          <p:nvPr>
            <p:ph type="sldNum" sz="quarter" idx="12"/>
          </p:nvPr>
        </p:nvSpPr>
        <p:spPr/>
        <p:txBody>
          <a:bodyPr/>
          <a:p>
            <a:fld id="{4FAB73BC-B049-4115-A692-8D63A059BFB8}"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t>Block diagram</a:t>
            </a:r>
            <a:endParaRPr lang="en-US" sz="3600"/>
          </a:p>
        </p:txBody>
      </p:sp>
      <p:sp>
        <p:nvSpPr>
          <p:cNvPr id="4" name="Date Placeholder 3"/>
          <p:cNvSpPr>
            <a:spLocks noGrp="1"/>
          </p:cNvSpPr>
          <p:nvPr>
            <p:ph type="dt" sz="half" idx="10"/>
          </p:nvPr>
        </p:nvSpPr>
        <p:spPr/>
        <p:txBody>
          <a:bodyPr/>
          <a:p>
            <a:fld id="{063B722E-386A-48BC-9CCD-4ED378DF1819}" type="datetime2">
              <a:rPr lang="en-US" smtClean="0"/>
            </a:fld>
            <a:endParaRPr lang="en-US" dirty="0"/>
          </a:p>
        </p:txBody>
      </p:sp>
      <p:sp>
        <p:nvSpPr>
          <p:cNvPr id="5" name="Footer Placeholder 4"/>
          <p:cNvSpPr>
            <a:spLocks noGrp="1"/>
          </p:cNvSpPr>
          <p:nvPr>
            <p:ph type="ftr" sz="quarter" idx="11"/>
          </p:nvPr>
        </p:nvSpPr>
        <p:spPr/>
        <p:txBody>
          <a:bodyPr/>
          <a:p>
            <a:r>
              <a:rPr lang="en-US" dirty="0"/>
              <a:t>Industrial Training Presentation 2017</a:t>
            </a:r>
            <a:endParaRPr lang="en-US" dirty="0"/>
          </a:p>
        </p:txBody>
      </p:sp>
      <p:sp>
        <p:nvSpPr>
          <p:cNvPr id="6" name="Slide Number Placeholder 5"/>
          <p:cNvSpPr>
            <a:spLocks noGrp="1"/>
          </p:cNvSpPr>
          <p:nvPr>
            <p:ph type="sldNum" sz="quarter" idx="12"/>
          </p:nvPr>
        </p:nvSpPr>
        <p:spPr/>
        <p:txBody>
          <a:bodyPr/>
          <a:p>
            <a:fld id="{4FAB73BC-B049-4115-A692-8D63A059BFB8}" type="slidenum">
              <a:rPr lang="en-US" smtClean="0"/>
            </a:fld>
            <a:endParaRPr lang="en-US" dirty="0"/>
          </a:p>
        </p:txBody>
      </p:sp>
      <p:pic>
        <p:nvPicPr>
          <p:cNvPr id="9" name="Content Placeholder 8" descr="download"/>
          <p:cNvPicPr>
            <a:picLocks noChangeAspect="1"/>
          </p:cNvPicPr>
          <p:nvPr>
            <p:ph idx="1"/>
          </p:nvPr>
        </p:nvPicPr>
        <p:blipFill>
          <a:blip r:embed="rId1"/>
          <a:stretch>
            <a:fillRect/>
          </a:stretch>
        </p:blipFill>
        <p:spPr>
          <a:xfrm>
            <a:off x="1097280" y="1868170"/>
            <a:ext cx="5775325" cy="4319270"/>
          </a:xfrm>
          <a:prstGeom prst="rect">
            <a:avLst/>
          </a:prstGeom>
        </p:spPr>
      </p:pic>
      <p:sp>
        <p:nvSpPr>
          <p:cNvPr id="11" name="Text Box 10"/>
          <p:cNvSpPr txBox="1"/>
          <p:nvPr/>
        </p:nvSpPr>
        <p:spPr>
          <a:xfrm>
            <a:off x="8014335" y="5397500"/>
            <a:ext cx="1885950" cy="645160"/>
          </a:xfrm>
          <a:prstGeom prst="rect">
            <a:avLst/>
          </a:prstGeom>
          <a:noFill/>
        </p:spPr>
        <p:txBody>
          <a:bodyPr wrap="square" rtlCol="0">
            <a:spAutoFit/>
          </a:bodyPr>
          <a:p>
            <a:r>
              <a:rPr lang="en-US"/>
              <a:t>Fig1.1</a:t>
            </a:r>
            <a:endParaRPr lang="en-US"/>
          </a:p>
          <a:p>
            <a:r>
              <a:rPr lang="en-US"/>
              <a:t>ISSN 2349  9745</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fld id="{063B722E-386A-48BC-9CCD-4ED378DF1819}" type="datetime2">
              <a:rPr lang="en-US" smtClean="0"/>
            </a:fld>
            <a:endParaRPr lang="en-US" dirty="0"/>
          </a:p>
        </p:txBody>
      </p:sp>
      <p:sp>
        <p:nvSpPr>
          <p:cNvPr id="5" name="Footer Placeholder 4"/>
          <p:cNvSpPr>
            <a:spLocks noGrp="1"/>
          </p:cNvSpPr>
          <p:nvPr>
            <p:ph type="ftr" sz="quarter" idx="11"/>
          </p:nvPr>
        </p:nvSpPr>
        <p:spPr/>
        <p:txBody>
          <a:bodyPr/>
          <a:p>
            <a:r>
              <a:rPr lang="en-US" dirty="0"/>
              <a:t>Industrial Training Presentation 2017</a:t>
            </a:r>
            <a:endParaRPr lang="en-US" dirty="0"/>
          </a:p>
        </p:txBody>
      </p:sp>
      <p:sp>
        <p:nvSpPr>
          <p:cNvPr id="6" name="Slide Number Placeholder 5"/>
          <p:cNvSpPr>
            <a:spLocks noGrp="1"/>
          </p:cNvSpPr>
          <p:nvPr>
            <p:ph type="sldNum" sz="quarter" idx="12"/>
          </p:nvPr>
        </p:nvSpPr>
        <p:spPr/>
        <p:txBody>
          <a:bodyPr/>
          <a:p>
            <a:fld id="{4FAB73BC-B049-4115-A692-8D63A059BFB8}" type="slidenum">
              <a:rPr lang="en-US" smtClean="0"/>
            </a:fld>
            <a:endParaRPr lang="en-US" dirty="0"/>
          </a:p>
        </p:txBody>
      </p:sp>
      <p:pic>
        <p:nvPicPr>
          <p:cNvPr id="13315" name="Picture 2"/>
          <p:cNvPicPr>
            <a:picLocks noGrp="1" noChangeAspect="1"/>
          </p:cNvPicPr>
          <p:nvPr/>
        </p:nvPicPr>
        <p:blipFill>
          <a:blip r:embed="rId1"/>
          <a:srcRect/>
          <a:stretch>
            <a:fillRect/>
          </a:stretch>
        </p:blipFill>
        <p:spPr>
          <a:xfrm>
            <a:off x="2621915" y="902335"/>
            <a:ext cx="2514600" cy="1905000"/>
          </a:xfrm>
          <a:prstGeom prst="rect">
            <a:avLst/>
          </a:prstGeom>
          <a:noFill/>
          <a:ln w="9525">
            <a:noFill/>
          </a:ln>
        </p:spPr>
      </p:pic>
      <p:sp>
        <p:nvSpPr>
          <p:cNvPr id="13316" name="Rectangle 4"/>
          <p:cNvSpPr/>
          <p:nvPr/>
        </p:nvSpPr>
        <p:spPr>
          <a:xfrm>
            <a:off x="2850515" y="2883535"/>
            <a:ext cx="2032000" cy="381000"/>
          </a:xfrm>
          <a:prstGeom prst="rect">
            <a:avLst/>
          </a:prstGeom>
          <a:noFill/>
          <a:ln w="9525">
            <a:noFill/>
          </a:ln>
        </p:spPr>
        <p:txBody>
          <a:bodyPr>
            <a:spAutoFit/>
          </a:bodyPr>
          <a:p>
            <a:r>
              <a:rPr dirty="0">
                <a:latin typeface="Arial" panose="020B0604020202020204" pitchFamily="34" charset="0"/>
              </a:rPr>
              <a:t>(a) Original Image</a:t>
            </a:r>
            <a:endParaRPr dirty="0">
              <a:latin typeface="Arial" panose="020B0604020202020204" pitchFamily="34" charset="0"/>
            </a:endParaRPr>
          </a:p>
        </p:txBody>
      </p:sp>
      <p:pic>
        <p:nvPicPr>
          <p:cNvPr id="13317" name="Picture 3"/>
          <p:cNvPicPr>
            <a:picLocks noChangeAspect="1"/>
          </p:cNvPicPr>
          <p:nvPr/>
        </p:nvPicPr>
        <p:blipFill>
          <a:blip r:embed="rId2"/>
          <a:stretch>
            <a:fillRect/>
          </a:stretch>
        </p:blipFill>
        <p:spPr>
          <a:xfrm>
            <a:off x="6660515" y="902335"/>
            <a:ext cx="2506663" cy="1924050"/>
          </a:xfrm>
          <a:prstGeom prst="rect">
            <a:avLst/>
          </a:prstGeom>
          <a:noFill/>
          <a:ln w="9525">
            <a:noFill/>
          </a:ln>
        </p:spPr>
      </p:pic>
      <p:sp>
        <p:nvSpPr>
          <p:cNvPr id="13318" name="Rectangle 6"/>
          <p:cNvSpPr/>
          <p:nvPr/>
        </p:nvSpPr>
        <p:spPr>
          <a:xfrm>
            <a:off x="6431915" y="2959735"/>
            <a:ext cx="2941638" cy="369888"/>
          </a:xfrm>
          <a:prstGeom prst="rect">
            <a:avLst/>
          </a:prstGeom>
          <a:noFill/>
          <a:ln w="9525">
            <a:noFill/>
          </a:ln>
        </p:spPr>
        <p:txBody>
          <a:bodyPr wrap="none">
            <a:spAutoFit/>
          </a:bodyPr>
          <a:p>
            <a:r>
              <a:rPr dirty="0">
                <a:latin typeface="Arial" panose="020B0604020202020204" pitchFamily="34" charset="0"/>
              </a:rPr>
              <a:t>(b) Background Registered</a:t>
            </a:r>
            <a:endParaRPr dirty="0">
              <a:latin typeface="Arial" panose="020B0604020202020204" pitchFamily="34" charset="0"/>
            </a:endParaRPr>
          </a:p>
        </p:txBody>
      </p:sp>
      <p:pic>
        <p:nvPicPr>
          <p:cNvPr id="13319" name="Picture 4"/>
          <p:cNvPicPr>
            <a:picLocks noChangeAspect="1"/>
          </p:cNvPicPr>
          <p:nvPr/>
        </p:nvPicPr>
        <p:blipFill>
          <a:blip r:embed="rId3"/>
          <a:stretch>
            <a:fillRect/>
          </a:stretch>
        </p:blipFill>
        <p:spPr>
          <a:xfrm>
            <a:off x="2621915" y="3556000"/>
            <a:ext cx="2505075" cy="1989455"/>
          </a:xfrm>
          <a:prstGeom prst="rect">
            <a:avLst/>
          </a:prstGeom>
          <a:noFill/>
          <a:ln w="9525">
            <a:noFill/>
          </a:ln>
        </p:spPr>
      </p:pic>
      <p:sp>
        <p:nvSpPr>
          <p:cNvPr id="13320" name="Rectangle 8"/>
          <p:cNvSpPr/>
          <p:nvPr/>
        </p:nvSpPr>
        <p:spPr>
          <a:xfrm>
            <a:off x="2491740" y="5673725"/>
            <a:ext cx="2749550" cy="369888"/>
          </a:xfrm>
          <a:prstGeom prst="rect">
            <a:avLst/>
          </a:prstGeom>
          <a:noFill/>
          <a:ln w="9525">
            <a:noFill/>
          </a:ln>
        </p:spPr>
        <p:txBody>
          <a:bodyPr wrap="none">
            <a:spAutoFit/>
          </a:bodyPr>
          <a:p>
            <a:r>
              <a:rPr dirty="0">
                <a:latin typeface="Arial" panose="020B0604020202020204" pitchFamily="34" charset="0"/>
              </a:rPr>
              <a:t>(c) Foreground Detection</a:t>
            </a:r>
            <a:endParaRPr dirty="0">
              <a:latin typeface="Arial" panose="020B0604020202020204" pitchFamily="34" charset="0"/>
            </a:endParaRPr>
          </a:p>
        </p:txBody>
      </p:sp>
      <p:pic>
        <p:nvPicPr>
          <p:cNvPr id="13321" name="Picture 10"/>
          <p:cNvPicPr>
            <a:picLocks noChangeAspect="1"/>
          </p:cNvPicPr>
          <p:nvPr/>
        </p:nvPicPr>
        <p:blipFill>
          <a:blip r:embed="rId4"/>
          <a:stretch>
            <a:fillRect/>
          </a:stretch>
        </p:blipFill>
        <p:spPr>
          <a:xfrm>
            <a:off x="6660515" y="3556635"/>
            <a:ext cx="2506980" cy="1988820"/>
          </a:xfrm>
          <a:prstGeom prst="rect">
            <a:avLst/>
          </a:prstGeom>
          <a:noFill/>
          <a:ln w="9525">
            <a:noFill/>
          </a:ln>
        </p:spPr>
      </p:pic>
      <p:sp>
        <p:nvSpPr>
          <p:cNvPr id="13322" name="Rectangle 1"/>
          <p:cNvSpPr/>
          <p:nvPr/>
        </p:nvSpPr>
        <p:spPr>
          <a:xfrm>
            <a:off x="6861810" y="5673725"/>
            <a:ext cx="2081213" cy="369888"/>
          </a:xfrm>
          <a:prstGeom prst="rect">
            <a:avLst/>
          </a:prstGeom>
          <a:noFill/>
          <a:ln w="9525">
            <a:noFill/>
          </a:ln>
        </p:spPr>
        <p:txBody>
          <a:bodyPr wrap="none">
            <a:spAutoFit/>
          </a:bodyPr>
          <a:p>
            <a:r>
              <a:rPr dirty="0">
                <a:latin typeface="Arial" panose="020B0604020202020204" pitchFamily="34" charset="0"/>
              </a:rPr>
              <a:t>(d) Object Tracked</a:t>
            </a:r>
            <a:endParaRPr dirty="0">
              <a:latin typeface="Arial" panose="020B0604020202020204" pitchFamily="34" charset="0"/>
            </a:endParaRPr>
          </a:p>
        </p:txBody>
      </p:sp>
      <p:sp>
        <p:nvSpPr>
          <p:cNvPr id="2" name="Text Box 1"/>
          <p:cNvSpPr txBox="1"/>
          <p:nvPr/>
        </p:nvSpPr>
        <p:spPr>
          <a:xfrm>
            <a:off x="5449570" y="5779135"/>
            <a:ext cx="982345" cy="368300"/>
          </a:xfrm>
          <a:prstGeom prst="rect">
            <a:avLst/>
          </a:prstGeom>
          <a:noFill/>
        </p:spPr>
        <p:txBody>
          <a:bodyPr wrap="square" rtlCol="0">
            <a:spAutoFit/>
          </a:bodyPr>
          <a:p>
            <a:r>
              <a:rPr lang="en-US"/>
              <a:t>Fig 1.2</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sz="3600"/>
              <a:t>Background registration</a:t>
            </a:r>
            <a:endParaRPr lang="en-US" sz="3600"/>
          </a:p>
        </p:txBody>
      </p:sp>
      <p:sp>
        <p:nvSpPr>
          <p:cNvPr id="4" name="Date Placeholder 3"/>
          <p:cNvSpPr>
            <a:spLocks noGrp="1"/>
          </p:cNvSpPr>
          <p:nvPr>
            <p:ph type="dt" sz="half" idx="10"/>
          </p:nvPr>
        </p:nvSpPr>
        <p:spPr/>
        <p:txBody>
          <a:bodyPr/>
          <a:p>
            <a:fld id="{063B722E-386A-48BC-9CCD-4ED378DF1819}" type="datetime2">
              <a:rPr lang="en-US" smtClean="0"/>
            </a:fld>
            <a:endParaRPr lang="en-US" dirty="0"/>
          </a:p>
        </p:txBody>
      </p:sp>
      <p:sp>
        <p:nvSpPr>
          <p:cNvPr id="5" name="Footer Placeholder 4"/>
          <p:cNvSpPr>
            <a:spLocks noGrp="1"/>
          </p:cNvSpPr>
          <p:nvPr>
            <p:ph type="ftr" sz="quarter" idx="11"/>
          </p:nvPr>
        </p:nvSpPr>
        <p:spPr/>
        <p:txBody>
          <a:bodyPr/>
          <a:p>
            <a:r>
              <a:rPr lang="en-US" dirty="0"/>
              <a:t>Industrial Training Presentation 2017</a:t>
            </a:r>
            <a:endParaRPr lang="en-US" dirty="0"/>
          </a:p>
        </p:txBody>
      </p:sp>
      <p:sp>
        <p:nvSpPr>
          <p:cNvPr id="6" name="Slide Number Placeholder 5"/>
          <p:cNvSpPr>
            <a:spLocks noGrp="1"/>
          </p:cNvSpPr>
          <p:nvPr>
            <p:ph type="sldNum" sz="quarter" idx="12"/>
          </p:nvPr>
        </p:nvSpPr>
        <p:spPr/>
        <p:txBody>
          <a:bodyPr/>
          <a:p>
            <a:fld id="{4FAB73BC-B049-4115-A692-8D63A059BFB8}" type="slidenum">
              <a:rPr lang="en-US" smtClean="0"/>
            </a:fld>
            <a:endParaRPr lang="en-US" dirty="0"/>
          </a:p>
        </p:txBody>
      </p:sp>
      <p:pic>
        <p:nvPicPr>
          <p:cNvPr id="7" name="Content Placeholder 6" descr="sensors-17-01535-g001"/>
          <p:cNvPicPr>
            <a:picLocks noChangeAspect="1"/>
          </p:cNvPicPr>
          <p:nvPr>
            <p:ph idx="1"/>
          </p:nvPr>
        </p:nvPicPr>
        <p:blipFill>
          <a:blip r:embed="rId1"/>
          <a:stretch>
            <a:fillRect/>
          </a:stretch>
        </p:blipFill>
        <p:spPr>
          <a:xfrm>
            <a:off x="1825625" y="1845945"/>
            <a:ext cx="8601075" cy="4023360"/>
          </a:xfrm>
          <a:prstGeom prst="rect">
            <a:avLst/>
          </a:prstGeom>
        </p:spPr>
      </p:pic>
      <p:sp>
        <p:nvSpPr>
          <p:cNvPr id="2" name="Text Box 1"/>
          <p:cNvSpPr txBox="1"/>
          <p:nvPr/>
        </p:nvSpPr>
        <p:spPr>
          <a:xfrm>
            <a:off x="3243580" y="5868670"/>
            <a:ext cx="6370320" cy="368300"/>
          </a:xfrm>
          <a:prstGeom prst="rect">
            <a:avLst/>
          </a:prstGeom>
          <a:noFill/>
        </p:spPr>
        <p:txBody>
          <a:bodyPr wrap="square" rtlCol="0">
            <a:spAutoFit/>
          </a:bodyPr>
          <a:p>
            <a:r>
              <a:rPr lang="en-US"/>
              <a:t>Fig 1.3  courtesy :https://www.mdpi.com/1424-8220/17/7/1535</a:t>
            </a:r>
            <a:endParaRPr lang="en-US"/>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4315</Words>
  <Application>WPS Presentation</Application>
  <PresentationFormat>Widescreen</PresentationFormat>
  <Paragraphs>215</Paragraphs>
  <Slides>16</Slides>
  <Notes>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16</vt:i4>
      </vt:variant>
    </vt:vector>
  </HeadingPairs>
  <TitlesOfParts>
    <vt:vector size="34" baseType="lpstr">
      <vt:lpstr>Arial</vt:lpstr>
      <vt:lpstr>SimSun</vt:lpstr>
      <vt:lpstr>Wingdings</vt:lpstr>
      <vt:lpstr>Georgia</vt:lpstr>
      <vt:lpstr>Calibri</vt:lpstr>
      <vt:lpstr>Times</vt:lpstr>
      <vt:lpstr>Times New Roman</vt:lpstr>
      <vt:lpstr>Century</vt:lpstr>
      <vt:lpstr>Malgun Gothic Semilight</vt:lpstr>
      <vt:lpstr>Cambria</vt:lpstr>
      <vt:lpstr>Wingdings</vt:lpstr>
      <vt:lpstr>Wingdings 2</vt:lpstr>
      <vt:lpstr>Malgun Gothic</vt:lpstr>
      <vt:lpstr>Wingdings 3</vt:lpstr>
      <vt:lpstr>Calibri Light</vt:lpstr>
      <vt:lpstr>Microsoft YaHei</vt:lpstr>
      <vt:lpstr>Arial Unicode MS</vt:lpstr>
      <vt:lpstr>Retrospect</vt:lpstr>
      <vt:lpstr>VEHICLE DETECTION AND COUNTING USING MATLAB.</vt:lpstr>
      <vt:lpstr>Content</vt:lpstr>
      <vt:lpstr>Introduction</vt:lpstr>
      <vt:lpstr>Objectives</vt:lpstr>
      <vt:lpstr>Methodology</vt:lpstr>
      <vt:lpstr>Traffic surveillance</vt:lpstr>
      <vt:lpstr>Block diagram</vt:lpstr>
      <vt:lpstr>PowerPoint 演示文稿</vt:lpstr>
      <vt:lpstr>Background registration</vt:lpstr>
      <vt:lpstr>Foreground detection</vt:lpstr>
      <vt:lpstr>Image segmentation</vt:lpstr>
      <vt:lpstr>Vehicle counting</vt:lpstr>
      <vt:lpstr>Results and Coclusion</vt:lpstr>
      <vt:lpstr>Application and future scope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Satyakam .</dc:creator>
  <cp:lastModifiedBy>suyash bhatt</cp:lastModifiedBy>
  <cp:revision>29</cp:revision>
  <dcterms:created xsi:type="dcterms:W3CDTF">2017-01-06T06:43:00Z</dcterms:created>
  <dcterms:modified xsi:type="dcterms:W3CDTF">2021-05-05T02:03:23Z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