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23"/>
  </p:notesMasterIdLst>
  <p:handoutMasterIdLst>
    <p:handoutMasterId r:id="rId24"/>
  </p:handoutMasterIdLst>
  <p:sldIdLst>
    <p:sldId id="256" r:id="rId3"/>
    <p:sldId id="257" r:id="rId4"/>
    <p:sldId id="272" r:id="rId5"/>
    <p:sldId id="265" r:id="rId6"/>
    <p:sldId id="266" r:id="rId7"/>
    <p:sldId id="267" r:id="rId8"/>
    <p:sldId id="281" r:id="rId9"/>
    <p:sldId id="270" r:id="rId10"/>
    <p:sldId id="268" r:id="rId11"/>
    <p:sldId id="271" r:id="rId12"/>
    <p:sldId id="269" r:id="rId13"/>
    <p:sldId id="273" r:id="rId14"/>
    <p:sldId id="274" r:id="rId15"/>
    <p:sldId id="275" r:id="rId16"/>
    <p:sldId id="276" r:id="rId17"/>
    <p:sldId id="277" r:id="rId18"/>
    <p:sldId id="280" r:id="rId19"/>
    <p:sldId id="278" r:id="rId20"/>
    <p:sldId id="282"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75" d="100"/>
          <a:sy n="75" d="100"/>
        </p:scale>
        <p:origin x="474" y="-6"/>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E07914-ED22-4488-A497-A0999DAC1E3C}" type="datetimeFigureOut">
              <a:rPr lang="en-US" smtClean="0"/>
              <a:t>29-May-21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5C1E5C-39A7-42D4-AF3A-1A7CCCFC7BF5}" type="slidenum">
              <a:rPr lang="en-US" smtClean="0"/>
              <a:t>‹#›</a:t>
            </a:fld>
            <a:endParaRPr lang="en-US"/>
          </a:p>
        </p:txBody>
      </p:sp>
    </p:spTree>
    <p:extLst>
      <p:ext uri="{BB962C8B-B14F-4D97-AF65-F5344CB8AC3E}">
        <p14:creationId xmlns:p14="http://schemas.microsoft.com/office/powerpoint/2010/main" val="3064463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F342B-E20E-4826-B7E7-424135C71F3F}"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CB9B5-C6AE-4BF4-BE1C-DA3D19385AF3}" type="slidenum">
              <a:rPr lang="en-IN" smtClean="0"/>
              <a:t>‹#›</a:t>
            </a:fld>
            <a:endParaRPr lang="en-IN"/>
          </a:p>
        </p:txBody>
      </p:sp>
    </p:spTree>
    <p:extLst>
      <p:ext uri="{BB962C8B-B14F-4D97-AF65-F5344CB8AC3E}">
        <p14:creationId xmlns:p14="http://schemas.microsoft.com/office/powerpoint/2010/main" val="4073123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DC7D-A458-4753-8DC2-35EADB717E61}"/>
              </a:ext>
            </a:extLst>
          </p:cNvPr>
          <p:cNvSpPr>
            <a:spLocks noGrp="1"/>
          </p:cNvSpPr>
          <p:nvPr>
            <p:ph type="ctrTitle"/>
          </p:nvPr>
        </p:nvSpPr>
        <p:spPr>
          <a:xfrm>
            <a:off x="1524000" y="1122363"/>
            <a:ext cx="9144000" cy="2387600"/>
          </a:xfrm>
        </p:spPr>
        <p:txBody>
          <a:bodyPr anchor="b">
            <a:normAutofit/>
          </a:bodyPr>
          <a:lstStyle>
            <a:lvl1pPr algn="ctr">
              <a:defRPr sz="4400">
                <a:solidFill>
                  <a:srgbClr val="002060"/>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F7B59BEF-8EA7-4E5A-BC53-6D504417D5D5}"/>
              </a:ext>
            </a:extLst>
          </p:cNvPr>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FCAEEF00-8F37-48B0-B116-45C9B7B356DA}"/>
              </a:ext>
            </a:extLst>
          </p:cNvPr>
          <p:cNvSpPr>
            <a:spLocks noGrp="1"/>
          </p:cNvSpPr>
          <p:nvPr>
            <p:ph type="dt" sz="half" idx="10"/>
          </p:nvPr>
        </p:nvSpPr>
        <p:spPr>
          <a:xfrm>
            <a:off x="221512" y="6356350"/>
            <a:ext cx="1072116" cy="365125"/>
          </a:xfrm>
        </p:spPr>
        <p:txBody>
          <a:bodyPr/>
          <a:lstStyle/>
          <a:p>
            <a:fld id="{311B586C-E87F-4E29-9A74-DE8502C1EBC8}" type="datetime1">
              <a:rPr lang="en-US" smtClean="0"/>
              <a:t>29-May-21</a:t>
            </a:fld>
            <a:endParaRPr lang="en-IN"/>
          </a:p>
        </p:txBody>
      </p:sp>
      <p:sp>
        <p:nvSpPr>
          <p:cNvPr id="5" name="Footer Placeholder 4">
            <a:extLst>
              <a:ext uri="{FF2B5EF4-FFF2-40B4-BE49-F238E27FC236}">
                <a16:creationId xmlns:a16="http://schemas.microsoft.com/office/drawing/2014/main" id="{4E9DF205-5017-47B4-8520-4E4BCF5B8464}"/>
              </a:ext>
            </a:extLst>
          </p:cNvPr>
          <p:cNvSpPr>
            <a:spLocks noGrp="1"/>
          </p:cNvSpPr>
          <p:nvPr>
            <p:ph type="ftr" sz="quarter" idx="11"/>
          </p:nvPr>
        </p:nvSpPr>
        <p:spPr>
          <a:xfrm>
            <a:off x="4687186" y="6354429"/>
            <a:ext cx="6243084" cy="365125"/>
          </a:xfrm>
        </p:spPr>
        <p:txBody>
          <a:bodyPr/>
          <a:lstStyle/>
          <a:p>
            <a:r>
              <a:rPr lang="en-US"/>
              <a:t>Department of Electrical &amp; Electronics Engineering</a:t>
            </a:r>
            <a:endParaRPr lang="en-IN"/>
          </a:p>
        </p:txBody>
      </p:sp>
      <p:sp>
        <p:nvSpPr>
          <p:cNvPr id="6" name="Slide Number Placeholder 5">
            <a:extLst>
              <a:ext uri="{FF2B5EF4-FFF2-40B4-BE49-F238E27FC236}">
                <a16:creationId xmlns:a16="http://schemas.microsoft.com/office/drawing/2014/main" id="{48D49FE9-E6C0-44EB-A7AB-BB09D74411F0}"/>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247165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82C795-5D0C-4819-ADDB-4A354C27F0E1}" type="datetime1">
              <a:rPr lang="en-US" smtClean="0"/>
              <a:t>29-May-21</a:t>
            </a:fld>
            <a:endParaRPr lang="en-US"/>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US"/>
          </a:p>
        </p:txBody>
      </p:sp>
      <p:sp>
        <p:nvSpPr>
          <p:cNvPr id="6" name="Slide Number Placeholder 5"/>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37336109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7383F-B940-481E-9666-6E359CCEEE9F}" type="datetime1">
              <a:rPr lang="en-US" smtClean="0"/>
              <a:t>29-May-21</a:t>
            </a:fld>
            <a:endParaRPr lang="en-US"/>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US"/>
          </a:p>
        </p:txBody>
      </p:sp>
      <p:sp>
        <p:nvSpPr>
          <p:cNvPr id="6" name="Slide Number Placeholder 5"/>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2197995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9D1585-DDF8-47EF-ADAA-97D048DE7C33}" type="datetime1">
              <a:rPr lang="en-US" smtClean="0"/>
              <a:t>29-May-21</a:t>
            </a:fld>
            <a:endParaRPr lang="en-US"/>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US"/>
          </a:p>
        </p:txBody>
      </p:sp>
      <p:sp>
        <p:nvSpPr>
          <p:cNvPr id="6" name="Slide Number Placeholder 5"/>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254200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4BF8C2-A4B7-494D-B6A4-3A6516A39519}" type="datetime1">
              <a:rPr lang="en-US" smtClean="0"/>
              <a:t>29-May-21</a:t>
            </a:fld>
            <a:endParaRPr lang="en-US"/>
          </a:p>
        </p:txBody>
      </p:sp>
      <p:sp>
        <p:nvSpPr>
          <p:cNvPr id="6" name="Footer Placeholder 5"/>
          <p:cNvSpPr>
            <a:spLocks noGrp="1"/>
          </p:cNvSpPr>
          <p:nvPr>
            <p:ph type="ftr" sz="quarter" idx="11"/>
          </p:nvPr>
        </p:nvSpPr>
        <p:spPr/>
        <p:txBody>
          <a:bodyPr/>
          <a:lstStyle/>
          <a:p>
            <a:r>
              <a:rPr lang="en-US" smtClean="0"/>
              <a:t>Department of Electrical &amp; Electronics Engineering</a:t>
            </a:r>
            <a:endParaRPr lang="en-US"/>
          </a:p>
        </p:txBody>
      </p:sp>
      <p:sp>
        <p:nvSpPr>
          <p:cNvPr id="7" name="Slide Number Placeholder 6"/>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162669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C71EDF-8BB7-4605-88B2-AED37AFF0DE5}" type="datetime1">
              <a:rPr lang="en-US" smtClean="0"/>
              <a:t>29-May-21</a:t>
            </a:fld>
            <a:endParaRPr lang="en-US"/>
          </a:p>
        </p:txBody>
      </p:sp>
      <p:sp>
        <p:nvSpPr>
          <p:cNvPr id="8" name="Footer Placeholder 7"/>
          <p:cNvSpPr>
            <a:spLocks noGrp="1"/>
          </p:cNvSpPr>
          <p:nvPr>
            <p:ph type="ftr" sz="quarter" idx="11"/>
          </p:nvPr>
        </p:nvSpPr>
        <p:spPr/>
        <p:txBody>
          <a:bodyPr/>
          <a:lstStyle/>
          <a:p>
            <a:r>
              <a:rPr lang="en-US" smtClean="0"/>
              <a:t>Department of Electrical &amp; Electronics Engineering</a:t>
            </a:r>
            <a:endParaRPr lang="en-US"/>
          </a:p>
        </p:txBody>
      </p:sp>
      <p:sp>
        <p:nvSpPr>
          <p:cNvPr id="9" name="Slide Number Placeholder 8"/>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318379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93E7F-5BE4-414C-9B21-0BF6B3F72CAB}" type="datetime1">
              <a:rPr lang="en-US" smtClean="0"/>
              <a:t>29-May-21</a:t>
            </a:fld>
            <a:endParaRPr lang="en-US"/>
          </a:p>
        </p:txBody>
      </p:sp>
      <p:sp>
        <p:nvSpPr>
          <p:cNvPr id="4" name="Footer Placeholder 3"/>
          <p:cNvSpPr>
            <a:spLocks noGrp="1"/>
          </p:cNvSpPr>
          <p:nvPr>
            <p:ph type="ftr" sz="quarter" idx="11"/>
          </p:nvPr>
        </p:nvSpPr>
        <p:spPr/>
        <p:txBody>
          <a:bodyPr/>
          <a:lstStyle/>
          <a:p>
            <a:r>
              <a:rPr lang="en-US" smtClean="0"/>
              <a:t>Department of Electrical &amp; Electronics Engineering</a:t>
            </a:r>
            <a:endParaRPr lang="en-US"/>
          </a:p>
        </p:txBody>
      </p:sp>
      <p:sp>
        <p:nvSpPr>
          <p:cNvPr id="5" name="Slide Number Placeholder 4"/>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280247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76AF2-8091-4CF6-AA91-4441A0D3E4D9}" type="datetime1">
              <a:rPr lang="en-US" smtClean="0"/>
              <a:t>29-May-21</a:t>
            </a:fld>
            <a:endParaRPr lang="en-US"/>
          </a:p>
        </p:txBody>
      </p:sp>
      <p:sp>
        <p:nvSpPr>
          <p:cNvPr id="3" name="Footer Placeholder 2"/>
          <p:cNvSpPr>
            <a:spLocks noGrp="1"/>
          </p:cNvSpPr>
          <p:nvPr>
            <p:ph type="ftr" sz="quarter" idx="11"/>
          </p:nvPr>
        </p:nvSpPr>
        <p:spPr/>
        <p:txBody>
          <a:bodyPr/>
          <a:lstStyle/>
          <a:p>
            <a:r>
              <a:rPr lang="en-US" smtClean="0"/>
              <a:t>Department of Electrical &amp; Electronics Engineering</a:t>
            </a:r>
            <a:endParaRPr lang="en-US"/>
          </a:p>
        </p:txBody>
      </p:sp>
      <p:sp>
        <p:nvSpPr>
          <p:cNvPr id="4" name="Slide Number Placeholder 3"/>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5638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089929-6025-49C4-9E44-4A199FD777BE}" type="datetime1">
              <a:rPr lang="en-US" smtClean="0"/>
              <a:t>29-May-21</a:t>
            </a:fld>
            <a:endParaRPr lang="en-US"/>
          </a:p>
        </p:txBody>
      </p:sp>
      <p:sp>
        <p:nvSpPr>
          <p:cNvPr id="6" name="Footer Placeholder 5"/>
          <p:cNvSpPr>
            <a:spLocks noGrp="1"/>
          </p:cNvSpPr>
          <p:nvPr>
            <p:ph type="ftr" sz="quarter" idx="11"/>
          </p:nvPr>
        </p:nvSpPr>
        <p:spPr/>
        <p:txBody>
          <a:bodyPr/>
          <a:lstStyle/>
          <a:p>
            <a:r>
              <a:rPr lang="en-US" smtClean="0"/>
              <a:t>Department of Electrical &amp; Electronics Engineering</a:t>
            </a:r>
            <a:endParaRPr lang="en-US"/>
          </a:p>
        </p:txBody>
      </p:sp>
      <p:sp>
        <p:nvSpPr>
          <p:cNvPr id="7" name="Slide Number Placeholder 6"/>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3750997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0EA7AC-8F45-41AD-A3DA-C5EDA9E2B8A9}" type="datetime1">
              <a:rPr lang="en-US" smtClean="0"/>
              <a:t>29-May-21</a:t>
            </a:fld>
            <a:endParaRPr lang="en-US"/>
          </a:p>
        </p:txBody>
      </p:sp>
      <p:sp>
        <p:nvSpPr>
          <p:cNvPr id="6" name="Footer Placeholder 5"/>
          <p:cNvSpPr>
            <a:spLocks noGrp="1"/>
          </p:cNvSpPr>
          <p:nvPr>
            <p:ph type="ftr" sz="quarter" idx="11"/>
          </p:nvPr>
        </p:nvSpPr>
        <p:spPr/>
        <p:txBody>
          <a:bodyPr/>
          <a:lstStyle/>
          <a:p>
            <a:r>
              <a:rPr lang="en-US" smtClean="0"/>
              <a:t>Department of Electrical &amp; Electronics Engineering</a:t>
            </a:r>
            <a:endParaRPr lang="en-US"/>
          </a:p>
        </p:txBody>
      </p:sp>
      <p:sp>
        <p:nvSpPr>
          <p:cNvPr id="7" name="Slide Number Placeholder 6"/>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1804295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32365-76A0-492B-90A0-9CB6EA471FC1}" type="datetime1">
              <a:rPr lang="en-US" smtClean="0"/>
              <a:t>29-May-21</a:t>
            </a:fld>
            <a:endParaRPr lang="en-US"/>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US"/>
          </a:p>
        </p:txBody>
      </p:sp>
      <p:sp>
        <p:nvSpPr>
          <p:cNvPr id="6" name="Slide Number Placeholder 5"/>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346525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51B0-B757-4837-A523-C7E1D1E7EB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E7EB3-EE94-4EA5-9ED8-B636C851D2BD}"/>
              </a:ext>
            </a:extLst>
          </p:cNvPr>
          <p:cNvSpPr>
            <a:spLocks noGrp="1"/>
          </p:cNvSpPr>
          <p:nvPr>
            <p:ph idx="1"/>
          </p:nvPr>
        </p:nvSpPr>
        <p:spPr>
          <a:xfrm>
            <a:off x="838200" y="1578558"/>
            <a:ext cx="10515600" cy="44190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A27A5-5E82-4EB1-9C5B-98B774853CC7}"/>
              </a:ext>
            </a:extLst>
          </p:cNvPr>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a:extLst>
              <a:ext uri="{FF2B5EF4-FFF2-40B4-BE49-F238E27FC236}">
                <a16:creationId xmlns:a16="http://schemas.microsoft.com/office/drawing/2014/main" id="{09DF4C25-DB2B-4D6F-BBAD-FCC0C10C24F2}"/>
              </a:ext>
            </a:extLst>
          </p:cNvPr>
          <p:cNvSpPr>
            <a:spLocks noGrp="1"/>
          </p:cNvSpPr>
          <p:nvPr>
            <p:ph type="ftr" sz="quarter" idx="11"/>
          </p:nvPr>
        </p:nvSpPr>
        <p:spPr/>
        <p:txBody>
          <a:bodyPr/>
          <a:lstStyle/>
          <a:p>
            <a:r>
              <a:rPr lang="en-US"/>
              <a:t>Department of Electrical &amp; Electronics Engineering</a:t>
            </a:r>
            <a:endParaRPr lang="en-IN"/>
          </a:p>
        </p:txBody>
      </p:sp>
      <p:sp>
        <p:nvSpPr>
          <p:cNvPr id="6" name="Slide Number Placeholder 5">
            <a:extLst>
              <a:ext uri="{FF2B5EF4-FFF2-40B4-BE49-F238E27FC236}">
                <a16:creationId xmlns:a16="http://schemas.microsoft.com/office/drawing/2014/main" id="{538A0B58-E5DF-4A7A-BA60-8795BD41BD6E}"/>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418315221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9A7B9-A4F0-48BA-9F2E-480ED1CD7DF9}" type="datetime1">
              <a:rPr lang="en-US" smtClean="0"/>
              <a:t>29-May-21</a:t>
            </a:fld>
            <a:endParaRPr lang="en-US"/>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US"/>
          </a:p>
        </p:txBody>
      </p:sp>
      <p:sp>
        <p:nvSpPr>
          <p:cNvPr id="6" name="Slide Number Placeholder 5"/>
          <p:cNvSpPr>
            <a:spLocks noGrp="1"/>
          </p:cNvSpPr>
          <p:nvPr>
            <p:ph type="sldNum" sz="quarter" idx="12"/>
          </p:nvPr>
        </p:nvSpPr>
        <p:spPr/>
        <p:txBody>
          <a:bodyPr/>
          <a:lstStyle/>
          <a:p>
            <a:fld id="{B851D460-587B-49F1-8347-4693FEFA8C35}" type="slidenum">
              <a:rPr lang="en-US" smtClean="0"/>
              <a:t>‹#›</a:t>
            </a:fld>
            <a:endParaRPr lang="en-US"/>
          </a:p>
        </p:txBody>
      </p:sp>
    </p:spTree>
    <p:extLst>
      <p:ext uri="{BB962C8B-B14F-4D97-AF65-F5344CB8AC3E}">
        <p14:creationId xmlns:p14="http://schemas.microsoft.com/office/powerpoint/2010/main" val="241521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17AC88-D9BB-4EF9-8C29-45C74C3E24E4}" type="datetime1">
              <a:rPr lang="en-US" smtClean="0"/>
              <a:t>29-May-21</a:t>
            </a:fld>
            <a:endParaRPr lang="en-IN" dirty="0"/>
          </a:p>
        </p:txBody>
      </p:sp>
      <p:sp>
        <p:nvSpPr>
          <p:cNvPr id="4" name="Footer Placeholder 3"/>
          <p:cNvSpPr>
            <a:spLocks noGrp="1"/>
          </p:cNvSpPr>
          <p:nvPr>
            <p:ph type="ftr" sz="quarter" idx="11"/>
          </p:nvPr>
        </p:nvSpPr>
        <p:spPr/>
        <p:txBody>
          <a:bodyPr/>
          <a:lstStyle/>
          <a:p>
            <a:r>
              <a:rPr lang="en-US" smtClean="0"/>
              <a:t>Department of Electrical &amp; Electronics Engineering</a:t>
            </a:r>
            <a:endParaRPr lang="en-IN" dirty="0"/>
          </a:p>
        </p:txBody>
      </p:sp>
      <p:sp>
        <p:nvSpPr>
          <p:cNvPr id="5" name="Slide Number Placeholder 4"/>
          <p:cNvSpPr>
            <a:spLocks noGrp="1"/>
          </p:cNvSpPr>
          <p:nvPr>
            <p:ph type="sldNum" sz="quarter" idx="12"/>
          </p:nvPr>
        </p:nvSpPr>
        <p:spPr/>
        <p:txBody>
          <a:bodyPr/>
          <a:lstStyle/>
          <a:p>
            <a:fld id="{51752D94-003D-4939-B583-25A25C922BF8}" type="slidenum">
              <a:rPr lang="en-IN" smtClean="0"/>
              <a:pPr/>
              <a:t>‹#›</a:t>
            </a:fld>
            <a:endParaRPr lang="en-IN" dirty="0"/>
          </a:p>
        </p:txBody>
      </p:sp>
    </p:spTree>
    <p:extLst>
      <p:ext uri="{BB962C8B-B14F-4D97-AF65-F5344CB8AC3E}">
        <p14:creationId xmlns:p14="http://schemas.microsoft.com/office/powerpoint/2010/main" val="1662656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3E1C-4790-437B-8C33-50079CBF5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943D4B-2D8C-4744-ADC1-0B1AED46D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D888DE-557E-4011-B140-3E3CC8EF21B3}"/>
              </a:ext>
            </a:extLst>
          </p:cNvPr>
          <p:cNvSpPr>
            <a:spLocks noGrp="1"/>
          </p:cNvSpPr>
          <p:nvPr>
            <p:ph type="dt" sz="half" idx="10"/>
          </p:nvPr>
        </p:nvSpPr>
        <p:spPr/>
        <p:txBody>
          <a:bodyPr/>
          <a:lstStyle/>
          <a:p>
            <a:fld id="{9E5781B6-DE2E-4AB1-B7E0-5DFA482BB4F3}" type="datetime1">
              <a:rPr lang="en-US" smtClean="0"/>
              <a:t>29-May-21</a:t>
            </a:fld>
            <a:endParaRPr lang="en-IN"/>
          </a:p>
        </p:txBody>
      </p:sp>
      <p:sp>
        <p:nvSpPr>
          <p:cNvPr id="5" name="Footer Placeholder 4">
            <a:extLst>
              <a:ext uri="{FF2B5EF4-FFF2-40B4-BE49-F238E27FC236}">
                <a16:creationId xmlns:a16="http://schemas.microsoft.com/office/drawing/2014/main" id="{9837157B-8941-4E6E-8927-E79A1F1849DA}"/>
              </a:ext>
            </a:extLst>
          </p:cNvPr>
          <p:cNvSpPr>
            <a:spLocks noGrp="1"/>
          </p:cNvSpPr>
          <p:nvPr>
            <p:ph type="ftr" sz="quarter" idx="11"/>
          </p:nvPr>
        </p:nvSpPr>
        <p:spPr/>
        <p:txBody>
          <a:bodyPr/>
          <a:lstStyle/>
          <a:p>
            <a:r>
              <a:rPr lang="en-US"/>
              <a:t>Department of Electrical &amp; Electronics Engineering</a:t>
            </a:r>
            <a:endParaRPr lang="en-IN"/>
          </a:p>
        </p:txBody>
      </p:sp>
      <p:sp>
        <p:nvSpPr>
          <p:cNvPr id="6" name="Slide Number Placeholder 5">
            <a:extLst>
              <a:ext uri="{FF2B5EF4-FFF2-40B4-BE49-F238E27FC236}">
                <a16:creationId xmlns:a16="http://schemas.microsoft.com/office/drawing/2014/main" id="{FEBFD8EF-4962-474E-A568-574FD4A2FE3B}"/>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370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1D5E-5FA9-4C31-9021-8CA1A1508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F5EA47-024D-46F3-9BB1-AEA0885FB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6B807-59F7-4E5E-A8BF-7B667C2C1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D77C0-ACBE-44D6-986F-B813E51D0607}"/>
              </a:ext>
            </a:extLst>
          </p:cNvPr>
          <p:cNvSpPr>
            <a:spLocks noGrp="1"/>
          </p:cNvSpPr>
          <p:nvPr>
            <p:ph type="dt" sz="half" idx="10"/>
          </p:nvPr>
        </p:nvSpPr>
        <p:spPr/>
        <p:txBody>
          <a:bodyPr/>
          <a:lstStyle/>
          <a:p>
            <a:fld id="{7A3C7C12-E09B-4F62-9873-27FD591539C9}" type="datetime1">
              <a:rPr lang="en-US" smtClean="0"/>
              <a:t>29-May-21</a:t>
            </a:fld>
            <a:endParaRPr lang="en-IN"/>
          </a:p>
        </p:txBody>
      </p:sp>
      <p:sp>
        <p:nvSpPr>
          <p:cNvPr id="6" name="Footer Placeholder 5">
            <a:extLst>
              <a:ext uri="{FF2B5EF4-FFF2-40B4-BE49-F238E27FC236}">
                <a16:creationId xmlns:a16="http://schemas.microsoft.com/office/drawing/2014/main" id="{1923422B-162D-44E8-8E75-9CB262B106F5}"/>
              </a:ext>
            </a:extLst>
          </p:cNvPr>
          <p:cNvSpPr>
            <a:spLocks noGrp="1"/>
          </p:cNvSpPr>
          <p:nvPr>
            <p:ph type="ftr" sz="quarter" idx="11"/>
          </p:nvPr>
        </p:nvSpPr>
        <p:spPr/>
        <p:txBody>
          <a:bodyPr/>
          <a:lstStyle/>
          <a:p>
            <a:r>
              <a:rPr lang="en-US"/>
              <a:t>Department of Electrical &amp; Electronics Engineering</a:t>
            </a:r>
            <a:endParaRPr lang="en-IN"/>
          </a:p>
        </p:txBody>
      </p:sp>
      <p:sp>
        <p:nvSpPr>
          <p:cNvPr id="7" name="Slide Number Placeholder 6">
            <a:extLst>
              <a:ext uri="{FF2B5EF4-FFF2-40B4-BE49-F238E27FC236}">
                <a16:creationId xmlns:a16="http://schemas.microsoft.com/office/drawing/2014/main" id="{79436408-FFB9-4B8F-BF06-217C88F11CE8}"/>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426108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D464-DB0E-466D-B8AF-29CE7EA8ECD0}"/>
              </a:ext>
            </a:extLst>
          </p:cNvPr>
          <p:cNvSpPr>
            <a:spLocks noGrp="1"/>
          </p:cNvSpPr>
          <p:nvPr>
            <p:ph type="title"/>
          </p:nvPr>
        </p:nvSpPr>
        <p:spPr>
          <a:xfrm>
            <a:off x="839788" y="668338"/>
            <a:ext cx="10515600" cy="82391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2C42429-CFFE-4C38-8928-7B56B8F3C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64F1B4E-D022-4A3D-8C02-6C475688E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47F64A-D188-411A-A627-F1A88433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29B43FD-4DF8-4C70-A0CF-46D23CE6C798}"/>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68223D17-58A8-48E5-BB2E-76DB02E4E3AC}"/>
              </a:ext>
            </a:extLst>
          </p:cNvPr>
          <p:cNvSpPr>
            <a:spLocks noGrp="1"/>
          </p:cNvSpPr>
          <p:nvPr>
            <p:ph type="dt" sz="half" idx="10"/>
          </p:nvPr>
        </p:nvSpPr>
        <p:spPr/>
        <p:txBody>
          <a:bodyPr/>
          <a:lstStyle/>
          <a:p>
            <a:fld id="{2B9FD4B9-C392-47DF-9905-A19DE14868B5}" type="datetime1">
              <a:rPr lang="en-US" smtClean="0"/>
              <a:t>29-May-21</a:t>
            </a:fld>
            <a:endParaRPr lang="en-IN"/>
          </a:p>
        </p:txBody>
      </p:sp>
      <p:sp>
        <p:nvSpPr>
          <p:cNvPr id="8" name="Footer Placeholder 7">
            <a:extLst>
              <a:ext uri="{FF2B5EF4-FFF2-40B4-BE49-F238E27FC236}">
                <a16:creationId xmlns:a16="http://schemas.microsoft.com/office/drawing/2014/main" id="{4D1C4FF2-5905-4454-8621-58B770F77678}"/>
              </a:ext>
            </a:extLst>
          </p:cNvPr>
          <p:cNvSpPr>
            <a:spLocks noGrp="1"/>
          </p:cNvSpPr>
          <p:nvPr>
            <p:ph type="ftr" sz="quarter" idx="11"/>
          </p:nvPr>
        </p:nvSpPr>
        <p:spPr/>
        <p:txBody>
          <a:bodyPr/>
          <a:lstStyle/>
          <a:p>
            <a:r>
              <a:rPr lang="en-US"/>
              <a:t>Department of Electrical &amp; Electronics Engineering</a:t>
            </a:r>
            <a:endParaRPr lang="en-IN"/>
          </a:p>
        </p:txBody>
      </p:sp>
      <p:sp>
        <p:nvSpPr>
          <p:cNvPr id="9" name="Slide Number Placeholder 8">
            <a:extLst>
              <a:ext uri="{FF2B5EF4-FFF2-40B4-BE49-F238E27FC236}">
                <a16:creationId xmlns:a16="http://schemas.microsoft.com/office/drawing/2014/main" id="{4249E018-F483-42D6-B84B-E4C5F85D8E1D}"/>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23707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1B30-1913-4E02-BF09-D3FCBE731353}"/>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77D602D1-4DCC-4272-B111-3AAC9ACD3BCD}"/>
              </a:ext>
            </a:extLst>
          </p:cNvPr>
          <p:cNvSpPr>
            <a:spLocks noGrp="1"/>
          </p:cNvSpPr>
          <p:nvPr>
            <p:ph type="dt" sz="half" idx="10"/>
          </p:nvPr>
        </p:nvSpPr>
        <p:spPr/>
        <p:txBody>
          <a:bodyPr/>
          <a:lstStyle/>
          <a:p>
            <a:fld id="{4D939BA9-E09A-46BB-AB7D-2FD9052E1CA5}" type="datetime1">
              <a:rPr lang="en-US" smtClean="0"/>
              <a:t>29-May-21</a:t>
            </a:fld>
            <a:endParaRPr lang="en-IN"/>
          </a:p>
        </p:txBody>
      </p:sp>
      <p:sp>
        <p:nvSpPr>
          <p:cNvPr id="4" name="Footer Placeholder 3">
            <a:extLst>
              <a:ext uri="{FF2B5EF4-FFF2-40B4-BE49-F238E27FC236}">
                <a16:creationId xmlns:a16="http://schemas.microsoft.com/office/drawing/2014/main" id="{47353D3C-83CE-490E-86D0-C162C485E16D}"/>
              </a:ext>
            </a:extLst>
          </p:cNvPr>
          <p:cNvSpPr>
            <a:spLocks noGrp="1"/>
          </p:cNvSpPr>
          <p:nvPr>
            <p:ph type="ftr" sz="quarter" idx="11"/>
          </p:nvPr>
        </p:nvSpPr>
        <p:spPr/>
        <p:txBody>
          <a:bodyPr/>
          <a:lstStyle/>
          <a:p>
            <a:r>
              <a:rPr lang="en-US"/>
              <a:t>Department of Electrical &amp; Electronics Engineering</a:t>
            </a:r>
            <a:endParaRPr lang="en-IN"/>
          </a:p>
        </p:txBody>
      </p:sp>
      <p:sp>
        <p:nvSpPr>
          <p:cNvPr id="5" name="Slide Number Placeholder 4">
            <a:extLst>
              <a:ext uri="{FF2B5EF4-FFF2-40B4-BE49-F238E27FC236}">
                <a16:creationId xmlns:a16="http://schemas.microsoft.com/office/drawing/2014/main" id="{628E4F16-4ECB-4EBA-AD18-F31584CA903D}"/>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371030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1DE8C-E023-47BB-B4CD-D66D319F4EAD}"/>
              </a:ext>
            </a:extLst>
          </p:cNvPr>
          <p:cNvSpPr>
            <a:spLocks noGrp="1"/>
          </p:cNvSpPr>
          <p:nvPr>
            <p:ph type="dt" sz="half" idx="10"/>
          </p:nvPr>
        </p:nvSpPr>
        <p:spPr/>
        <p:txBody>
          <a:bodyPr/>
          <a:lstStyle/>
          <a:p>
            <a:fld id="{DA7EB383-39A4-4B4B-90B4-9B7C69B60AA4}" type="datetime1">
              <a:rPr lang="en-US" smtClean="0"/>
              <a:t>29-May-21</a:t>
            </a:fld>
            <a:endParaRPr lang="en-IN"/>
          </a:p>
        </p:txBody>
      </p:sp>
      <p:sp>
        <p:nvSpPr>
          <p:cNvPr id="3" name="Footer Placeholder 2">
            <a:extLst>
              <a:ext uri="{FF2B5EF4-FFF2-40B4-BE49-F238E27FC236}">
                <a16:creationId xmlns:a16="http://schemas.microsoft.com/office/drawing/2014/main" id="{85A022B3-3D27-48CF-BA87-1BB6E85785FA}"/>
              </a:ext>
            </a:extLst>
          </p:cNvPr>
          <p:cNvSpPr>
            <a:spLocks noGrp="1"/>
          </p:cNvSpPr>
          <p:nvPr>
            <p:ph type="ftr" sz="quarter" idx="11"/>
          </p:nvPr>
        </p:nvSpPr>
        <p:spPr/>
        <p:txBody>
          <a:bodyPr/>
          <a:lstStyle/>
          <a:p>
            <a:r>
              <a:rPr lang="en-US"/>
              <a:t>Department of Electrical &amp; Electronics Engineering</a:t>
            </a:r>
            <a:endParaRPr lang="en-IN"/>
          </a:p>
        </p:txBody>
      </p:sp>
      <p:sp>
        <p:nvSpPr>
          <p:cNvPr id="4" name="Slide Number Placeholder 3">
            <a:extLst>
              <a:ext uri="{FF2B5EF4-FFF2-40B4-BE49-F238E27FC236}">
                <a16:creationId xmlns:a16="http://schemas.microsoft.com/office/drawing/2014/main" id="{E4486F05-140A-4FB6-A10E-132FA47D9482}"/>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207568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A642-3C28-4F2F-A8CA-C7E3C934C782}"/>
              </a:ext>
            </a:extLst>
          </p:cNvPr>
          <p:cNvSpPr>
            <a:spLocks noGrp="1"/>
          </p:cNvSpPr>
          <p:nvPr>
            <p:ph type="title"/>
          </p:nvPr>
        </p:nvSpPr>
        <p:spPr>
          <a:xfrm>
            <a:off x="839788" y="818707"/>
            <a:ext cx="3932237" cy="751331"/>
          </a:xfrm>
        </p:spPr>
        <p:txBody>
          <a:bodyPr anchor="b"/>
          <a:lstStyle>
            <a:lvl1pPr>
              <a:defRPr sz="3200"/>
            </a:lvl1pPr>
          </a:lstStyle>
          <a:p>
            <a:r>
              <a:rPr lang="en-US" dirty="0"/>
              <a:t>Click to edit Master title style</a:t>
            </a:r>
            <a:endParaRPr lang="en-IN" dirty="0"/>
          </a:p>
        </p:txBody>
      </p:sp>
      <p:sp>
        <p:nvSpPr>
          <p:cNvPr id="3" name="Picture Placeholder 2">
            <a:extLst>
              <a:ext uri="{FF2B5EF4-FFF2-40B4-BE49-F238E27FC236}">
                <a16:creationId xmlns:a16="http://schemas.microsoft.com/office/drawing/2014/main" id="{011C1FDE-364D-4723-A00B-8D4C7BF4E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AF5B90-988B-487F-9036-7F9E9177FE66}"/>
              </a:ext>
            </a:extLst>
          </p:cNvPr>
          <p:cNvSpPr>
            <a:spLocks noGrp="1"/>
          </p:cNvSpPr>
          <p:nvPr>
            <p:ph type="body" sz="half" idx="2"/>
          </p:nvPr>
        </p:nvSpPr>
        <p:spPr>
          <a:xfrm>
            <a:off x="839788" y="1786270"/>
            <a:ext cx="3932237" cy="40827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E0430-A1B0-4012-8497-0668BBB32ADD}"/>
              </a:ext>
            </a:extLst>
          </p:cNvPr>
          <p:cNvSpPr>
            <a:spLocks noGrp="1"/>
          </p:cNvSpPr>
          <p:nvPr>
            <p:ph type="dt" sz="half" idx="10"/>
          </p:nvPr>
        </p:nvSpPr>
        <p:spPr/>
        <p:txBody>
          <a:bodyPr/>
          <a:lstStyle/>
          <a:p>
            <a:fld id="{FBB56158-C5E4-4E56-9F8F-5F744E958431}" type="datetime1">
              <a:rPr lang="en-US" smtClean="0"/>
              <a:t>29-May-21</a:t>
            </a:fld>
            <a:endParaRPr lang="en-IN"/>
          </a:p>
        </p:txBody>
      </p:sp>
      <p:sp>
        <p:nvSpPr>
          <p:cNvPr id="6" name="Footer Placeholder 5">
            <a:extLst>
              <a:ext uri="{FF2B5EF4-FFF2-40B4-BE49-F238E27FC236}">
                <a16:creationId xmlns:a16="http://schemas.microsoft.com/office/drawing/2014/main" id="{AD2D85B3-F999-4F18-ACFF-70ECCEF55124}"/>
              </a:ext>
            </a:extLst>
          </p:cNvPr>
          <p:cNvSpPr>
            <a:spLocks noGrp="1"/>
          </p:cNvSpPr>
          <p:nvPr>
            <p:ph type="ftr" sz="quarter" idx="11"/>
          </p:nvPr>
        </p:nvSpPr>
        <p:spPr/>
        <p:txBody>
          <a:bodyPr/>
          <a:lstStyle/>
          <a:p>
            <a:r>
              <a:rPr lang="en-US"/>
              <a:t>Department of Electrical &amp; Electronics Engineering</a:t>
            </a:r>
            <a:endParaRPr lang="en-IN"/>
          </a:p>
        </p:txBody>
      </p:sp>
      <p:sp>
        <p:nvSpPr>
          <p:cNvPr id="7" name="Slide Number Placeholder 6">
            <a:extLst>
              <a:ext uri="{FF2B5EF4-FFF2-40B4-BE49-F238E27FC236}">
                <a16:creationId xmlns:a16="http://schemas.microsoft.com/office/drawing/2014/main" id="{A68F2CAD-46E4-49DF-97AF-6ACB1A219741}"/>
              </a:ext>
            </a:extLst>
          </p:cNvPr>
          <p:cNvSpPr>
            <a:spLocks noGrp="1"/>
          </p:cNvSpPr>
          <p:nvPr>
            <p:ph type="sldNum" sz="quarter" idx="12"/>
          </p:nvPr>
        </p:nvSpPr>
        <p:spPr/>
        <p:txBody>
          <a:bodyPr/>
          <a:lstStyle/>
          <a:p>
            <a:fld id="{51752D94-003D-4939-B583-25A25C922BF8}" type="slidenum">
              <a:rPr lang="en-IN" smtClean="0"/>
              <a:t>‹#›</a:t>
            </a:fld>
            <a:endParaRPr lang="en-IN"/>
          </a:p>
        </p:txBody>
      </p:sp>
    </p:spTree>
    <p:extLst>
      <p:ext uri="{BB962C8B-B14F-4D97-AF65-F5344CB8AC3E}">
        <p14:creationId xmlns:p14="http://schemas.microsoft.com/office/powerpoint/2010/main" val="283857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6FD538-263D-46FD-9745-35752D9F3CDD}"/>
              </a:ext>
            </a:extLst>
          </p:cNvPr>
          <p:cNvSpPr/>
          <p:nvPr userDrawn="1"/>
        </p:nvSpPr>
        <p:spPr>
          <a:xfrm>
            <a:off x="0" y="6176964"/>
            <a:ext cx="12192000" cy="698131"/>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016183C8-9346-40E4-99FF-5ED217B836B8}"/>
              </a:ext>
            </a:extLst>
          </p:cNvPr>
          <p:cNvSpPr>
            <a:spLocks noGrp="1"/>
          </p:cNvSpPr>
          <p:nvPr>
            <p:ph type="title"/>
          </p:nvPr>
        </p:nvSpPr>
        <p:spPr>
          <a:xfrm>
            <a:off x="838200" y="880427"/>
            <a:ext cx="10515600" cy="698131"/>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B9EF783-205B-4992-ABE7-6C3E2EBF5B85}"/>
              </a:ext>
            </a:extLst>
          </p:cNvPr>
          <p:cNvSpPr>
            <a:spLocks noGrp="1"/>
          </p:cNvSpPr>
          <p:nvPr>
            <p:ph type="body" idx="1"/>
          </p:nvPr>
        </p:nvSpPr>
        <p:spPr>
          <a:xfrm>
            <a:off x="838200" y="1757946"/>
            <a:ext cx="10515600" cy="44190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33B5D7B-7616-4422-A4C6-D7CC4747CB6C}"/>
              </a:ext>
            </a:extLst>
          </p:cNvPr>
          <p:cNvSpPr>
            <a:spLocks noGrp="1"/>
          </p:cNvSpPr>
          <p:nvPr>
            <p:ph type="dt" sz="half" idx="2"/>
          </p:nvPr>
        </p:nvSpPr>
        <p:spPr>
          <a:xfrm>
            <a:off x="221511" y="6356350"/>
            <a:ext cx="1479697" cy="365125"/>
          </a:xfrm>
          <a:prstGeom prst="rect">
            <a:avLst/>
          </a:prstGeom>
        </p:spPr>
        <p:txBody>
          <a:bodyPr vert="horz" lIns="91440" tIns="45720" rIns="91440" bIns="45720" rtlCol="0" anchor="ctr"/>
          <a:lstStyle>
            <a:lvl1pPr algn="ctr">
              <a:defRPr sz="1400" b="1">
                <a:solidFill>
                  <a:srgbClr val="002060"/>
                </a:solidFill>
              </a:defRPr>
            </a:lvl1pPr>
          </a:lstStyle>
          <a:p>
            <a:fld id="{75FB6FD6-0B57-489A-A185-2D46E708E842}" type="datetime1">
              <a:rPr lang="en-US" smtClean="0"/>
              <a:t>29-May-21</a:t>
            </a:fld>
            <a:endParaRPr lang="en-IN" dirty="0"/>
          </a:p>
        </p:txBody>
      </p:sp>
      <p:sp>
        <p:nvSpPr>
          <p:cNvPr id="5" name="Footer Placeholder 4">
            <a:extLst>
              <a:ext uri="{FF2B5EF4-FFF2-40B4-BE49-F238E27FC236}">
                <a16:creationId xmlns:a16="http://schemas.microsoft.com/office/drawing/2014/main" id="{6BDAA377-F1D9-47CA-AB37-7AC69CC3B8AA}"/>
              </a:ext>
            </a:extLst>
          </p:cNvPr>
          <p:cNvSpPr>
            <a:spLocks noGrp="1"/>
          </p:cNvSpPr>
          <p:nvPr>
            <p:ph type="ftr" sz="quarter" idx="3"/>
          </p:nvPr>
        </p:nvSpPr>
        <p:spPr>
          <a:xfrm>
            <a:off x="5994554" y="6354429"/>
            <a:ext cx="4935715" cy="365125"/>
          </a:xfrm>
          <a:prstGeom prst="rect">
            <a:avLst/>
          </a:prstGeom>
        </p:spPr>
        <p:txBody>
          <a:bodyPr vert="horz" lIns="91440" tIns="45720" rIns="91440" bIns="45720" rtlCol="0" anchor="ctr"/>
          <a:lstStyle>
            <a:lvl1pPr algn="ctr">
              <a:defRPr sz="1400" b="1">
                <a:solidFill>
                  <a:srgbClr val="002060"/>
                </a:solidFill>
              </a:defRPr>
            </a:lvl1pPr>
          </a:lstStyle>
          <a:p>
            <a:r>
              <a:rPr lang="en-US" dirty="0"/>
              <a:t>Department of Electrical &amp; Electronics Engineering</a:t>
            </a:r>
            <a:endParaRPr lang="en-IN" dirty="0"/>
          </a:p>
        </p:txBody>
      </p:sp>
      <p:sp>
        <p:nvSpPr>
          <p:cNvPr id="6" name="Slide Number Placeholder 5">
            <a:extLst>
              <a:ext uri="{FF2B5EF4-FFF2-40B4-BE49-F238E27FC236}">
                <a16:creationId xmlns:a16="http://schemas.microsoft.com/office/drawing/2014/main" id="{A4284628-E189-4D5D-88C1-53C79F342433}"/>
              </a:ext>
            </a:extLst>
          </p:cNvPr>
          <p:cNvSpPr>
            <a:spLocks noGrp="1"/>
          </p:cNvSpPr>
          <p:nvPr>
            <p:ph type="sldNum" sz="quarter" idx="4"/>
          </p:nvPr>
        </p:nvSpPr>
        <p:spPr>
          <a:xfrm>
            <a:off x="11249246" y="6339956"/>
            <a:ext cx="721242" cy="365125"/>
          </a:xfrm>
          <a:prstGeom prst="rect">
            <a:avLst/>
          </a:prstGeom>
        </p:spPr>
        <p:txBody>
          <a:bodyPr vert="horz" lIns="91440" tIns="45720" rIns="91440" bIns="45720" rtlCol="0" anchor="ctr"/>
          <a:lstStyle>
            <a:lvl1pPr algn="ctr">
              <a:defRPr sz="1400" b="1">
                <a:solidFill>
                  <a:srgbClr val="002060"/>
                </a:solidFill>
                <a:effectLst>
                  <a:outerShdw blurRad="38100" dist="38100" dir="2700000" algn="tl">
                    <a:srgbClr val="000000">
                      <a:alpha val="43137"/>
                    </a:srgbClr>
                  </a:outerShdw>
                </a:effectLst>
              </a:defRPr>
            </a:lvl1pPr>
          </a:lstStyle>
          <a:p>
            <a:fld id="{51752D94-003D-4939-B583-25A25C922BF8}" type="slidenum">
              <a:rPr lang="en-IN" smtClean="0"/>
              <a:pPr/>
              <a:t>‹#›</a:t>
            </a:fld>
            <a:endParaRPr lang="en-IN" dirty="0"/>
          </a:p>
        </p:txBody>
      </p:sp>
      <p:pic>
        <p:nvPicPr>
          <p:cNvPr id="8" name="Picture 7">
            <a:extLst>
              <a:ext uri="{FF2B5EF4-FFF2-40B4-BE49-F238E27FC236}">
                <a16:creationId xmlns:a16="http://schemas.microsoft.com/office/drawing/2014/main" id="{73EE9BDE-FBA7-467B-ACA3-5719655EE307}"/>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38200" y="0"/>
            <a:ext cx="5760720" cy="701040"/>
          </a:xfrm>
          <a:prstGeom prst="rect">
            <a:avLst/>
          </a:prstGeom>
        </p:spPr>
      </p:pic>
      <p:sp>
        <p:nvSpPr>
          <p:cNvPr id="9" name="TextBox 8">
            <a:extLst>
              <a:ext uri="{FF2B5EF4-FFF2-40B4-BE49-F238E27FC236}">
                <a16:creationId xmlns:a16="http://schemas.microsoft.com/office/drawing/2014/main" id="{1EE8CCF1-4D9A-425A-B156-722494C3C844}"/>
              </a:ext>
            </a:extLst>
          </p:cNvPr>
          <p:cNvSpPr txBox="1"/>
          <p:nvPr userDrawn="1"/>
        </p:nvSpPr>
        <p:spPr>
          <a:xfrm>
            <a:off x="2175735" y="6339956"/>
            <a:ext cx="3085649" cy="365125"/>
          </a:xfrm>
          <a:prstGeom prst="rect">
            <a:avLst/>
          </a:prstGeom>
        </p:spPr>
        <p:txBody>
          <a:bodyPr vert="horz" lIns="91440" tIns="45720" rIns="91440" bIns="45720" rtlCol="0" anchor="ctr"/>
          <a:lstStyle>
            <a:defPPr>
              <a:defRPr lang="en-US"/>
            </a:defPPr>
            <a:lvl1pPr>
              <a:defRPr sz="1200">
                <a:solidFill>
                  <a:schemeClr val="tx1">
                    <a:tint val="75000"/>
                  </a:schemeClr>
                </a:solidFill>
              </a:defRPr>
            </a:lvl1pPr>
          </a:lstStyle>
          <a:p>
            <a:pPr lvl="0" algn="ctr"/>
            <a:r>
              <a:rPr lang="en-IN" sz="1400" b="1" dirty="0">
                <a:solidFill>
                  <a:srgbClr val="002060"/>
                </a:solidFill>
              </a:rPr>
              <a:t>Project Work: </a:t>
            </a:r>
            <a:r>
              <a:rPr lang="en-IN" sz="1400" b="1" dirty="0" smtClean="0">
                <a:solidFill>
                  <a:srgbClr val="002060"/>
                </a:solidFill>
              </a:rPr>
              <a:t>2020-21</a:t>
            </a:r>
            <a:endParaRPr lang="en-IN" sz="1400" b="1" dirty="0">
              <a:solidFill>
                <a:srgbClr val="002060"/>
              </a:solidFill>
            </a:endParaRPr>
          </a:p>
        </p:txBody>
      </p:sp>
    </p:spTree>
    <p:extLst>
      <p:ext uri="{BB962C8B-B14F-4D97-AF65-F5344CB8AC3E}">
        <p14:creationId xmlns:p14="http://schemas.microsoft.com/office/powerpoint/2010/main" val="115639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7"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DE628-18AF-4D0A-BAF7-4C4D6F009593}" type="datetime1">
              <a:rPr lang="en-US" smtClean="0"/>
              <a:t>29-May-21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Electrical &amp; Electronics Engineering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1D460-587B-49F1-8347-4693FEFA8C35}" type="slidenum">
              <a:rPr lang="en-US" smtClean="0"/>
              <a:t>‹#›</a:t>
            </a:fld>
            <a:endParaRPr lang="en-US"/>
          </a:p>
        </p:txBody>
      </p:sp>
    </p:spTree>
    <p:extLst>
      <p:ext uri="{BB962C8B-B14F-4D97-AF65-F5344CB8AC3E}">
        <p14:creationId xmlns:p14="http://schemas.microsoft.com/office/powerpoint/2010/main" val="264253755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home.iprimus.com.au/nielsens/" TargetMode="External"/><Relationship Id="rId7" Type="http://schemas.openxmlformats.org/officeDocument/2006/relationships/hyperlink" Target="https://www.youtube.com/watch?v=yzPp2cWRz44" TargetMode="External"/><Relationship Id="rId2" Type="http://schemas.openxmlformats.org/officeDocument/2006/relationships/hyperlink" Target="http://www.howstuffworks.com/" TargetMode="External"/><Relationship Id="rId1" Type="http://schemas.openxmlformats.org/officeDocument/2006/relationships/slideLayout" Target="../slideLayouts/slideLayout2.xml"/><Relationship Id="rId6" Type="http://schemas.openxmlformats.org/officeDocument/2006/relationships/hyperlink" Target="https://inverterandbattery.com/product/inverter-battery-solar-charger-controller/" TargetMode="External"/><Relationship Id="rId5" Type="http://schemas.openxmlformats.org/officeDocument/2006/relationships/hyperlink" Target="https://www.researchgate.net/publication/277339128_Maximum_Power_Point_Tracking_for_Photovoltaic_Using_Incremental_Conductance_Method/figures?lo=1" TargetMode="External"/><Relationship Id="rId4" Type="http://schemas.openxmlformats.org/officeDocument/2006/relationships/hyperlink" Target="https://www.pvresource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C21695-CC69-4C22-BAB1-F187FBAA02D7}"/>
              </a:ext>
            </a:extLst>
          </p:cNvPr>
          <p:cNvSpPr>
            <a:spLocks noGrp="1"/>
          </p:cNvSpPr>
          <p:nvPr>
            <p:ph type="ftr" sz="quarter" idx="11"/>
          </p:nvPr>
        </p:nvSpPr>
        <p:spPr>
          <a:xfrm>
            <a:off x="6280012" y="6339751"/>
            <a:ext cx="6243084" cy="365125"/>
          </a:xfrm>
        </p:spPr>
        <p:txBody>
          <a:bodyPr/>
          <a:lstStyle/>
          <a:p>
            <a:r>
              <a:rPr lang="en-US" dirty="0">
                <a:latin typeface="Times New Roman" panose="02020603050405020304" pitchFamily="18" charset="0"/>
                <a:cs typeface="Times New Roman" panose="02020603050405020304" pitchFamily="18" charset="0"/>
              </a:rPr>
              <a:t>Department of Electrical &amp; Electronics Engineering</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12C18DA-6074-4C76-95D4-59EFC2304830}"/>
              </a:ext>
            </a:extLst>
          </p:cNvPr>
          <p:cNvSpPr>
            <a:spLocks noGrp="1"/>
          </p:cNvSpPr>
          <p:nvPr>
            <p:ph type="sldNum" sz="quarter" idx="12"/>
          </p:nvPr>
        </p:nvSpPr>
        <p:spPr/>
        <p:txBody>
          <a:bodyPr/>
          <a:lstStyle/>
          <a:p>
            <a:fld id="{51752D94-003D-4939-B583-25A25C922BF8}" type="slidenum">
              <a:rPr lang="en-IN" smtClean="0"/>
              <a:t>1</a:t>
            </a:fld>
            <a:endParaRPr lang="en-IN"/>
          </a:p>
        </p:txBody>
      </p:sp>
      <p:sp>
        <p:nvSpPr>
          <p:cNvPr id="14" name="Footer Placeholder 3">
            <a:extLst>
              <a:ext uri="{FF2B5EF4-FFF2-40B4-BE49-F238E27FC236}">
                <a16:creationId xmlns:a16="http://schemas.microsoft.com/office/drawing/2014/main" id="{5BC21695-CC69-4C22-BAB1-F187FBAA02D7}"/>
              </a:ext>
            </a:extLst>
          </p:cNvPr>
          <p:cNvSpPr txBox="1">
            <a:spLocks/>
          </p:cNvSpPr>
          <p:nvPr/>
        </p:nvSpPr>
        <p:spPr>
          <a:xfrm>
            <a:off x="6280012" y="6339751"/>
            <a:ext cx="6243084"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Department of Electrical &amp; Electronics Engineering</a:t>
            </a:r>
            <a:endParaRPr lang="en-IN" dirty="0">
              <a:latin typeface="Times New Roman" panose="02020603050405020304" pitchFamily="18" charset="0"/>
              <a:cs typeface="Times New Roman" panose="02020603050405020304" pitchFamily="18" charset="0"/>
            </a:endParaRPr>
          </a:p>
        </p:txBody>
      </p:sp>
      <p:sp>
        <p:nvSpPr>
          <p:cNvPr id="15" name="Slide Number Placeholder 4">
            <a:extLst>
              <a:ext uri="{FF2B5EF4-FFF2-40B4-BE49-F238E27FC236}">
                <a16:creationId xmlns:a16="http://schemas.microsoft.com/office/drawing/2014/main" id="{012C18DA-6074-4C76-95D4-59EFC2304830}"/>
              </a:ext>
            </a:extLst>
          </p:cNvPr>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1</a:t>
            </a:fld>
            <a:endParaRPr lang="en-IN" dirty="0"/>
          </a:p>
        </p:txBody>
      </p:sp>
      <p:sp>
        <p:nvSpPr>
          <p:cNvPr id="16" name="Date Placeholder 6">
            <a:extLst>
              <a:ext uri="{FF2B5EF4-FFF2-40B4-BE49-F238E27FC236}">
                <a16:creationId xmlns:a16="http://schemas.microsoft.com/office/drawing/2014/main" id="{F53E739C-E400-4B43-860C-BCA41FC640C1}"/>
              </a:ext>
            </a:extLst>
          </p:cNvPr>
          <p:cNvSpPr>
            <a:spLocks noGrp="1"/>
          </p:cNvSpPr>
          <p:nvPr>
            <p:ph type="dt" sz="half" idx="10"/>
          </p:nvPr>
        </p:nvSpPr>
        <p:spPr>
          <a:xfrm>
            <a:off x="221512" y="6356350"/>
            <a:ext cx="1072116" cy="365125"/>
          </a:xfrm>
        </p:spPr>
        <p:txBody>
          <a:bodyPr/>
          <a:lstStyle/>
          <a:p>
            <a:fld id="{1513B42B-C8C2-4B64-8CE3-053A3BD9386D}" type="datetime1">
              <a:rPr lang="en-US" smtClean="0">
                <a:latin typeface="Times New Roman" panose="02020603050405020304" pitchFamily="18" charset="0"/>
                <a:cs typeface="Times New Roman" panose="02020603050405020304" pitchFamily="18" charset="0"/>
              </a:rPr>
              <a:t>29-May-21</a:t>
            </a:fld>
            <a:endParaRPr lang="en-IN"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70647" y="822967"/>
            <a:ext cx="11499841" cy="1200329"/>
          </a:xfrm>
          <a:prstGeom prst="rect">
            <a:avLst/>
          </a:prstGeom>
          <a:noFill/>
        </p:spPr>
        <p:txBody>
          <a:bodyPr wrap="square" rtlCol="0">
            <a:sp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IMPLEMENTATION AND COMPARISON OF MPPT CONTROLLERS</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899875" y="3227416"/>
            <a:ext cx="2411109" cy="70788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SAYANTIKA PAUL</a:t>
            </a:r>
          </a:p>
          <a:p>
            <a:r>
              <a:rPr lang="en-US" sz="2000" b="1" dirty="0" smtClean="0">
                <a:latin typeface="Times New Roman" panose="02020603050405020304" pitchFamily="18" charset="0"/>
                <a:cs typeface="Times New Roman" panose="02020603050405020304" pitchFamily="18" charset="0"/>
              </a:rPr>
              <a:t>170906082</a:t>
            </a:r>
            <a:endParaRPr lang="en-US" sz="20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808720" y="4027581"/>
            <a:ext cx="2319866" cy="646331"/>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U</a:t>
            </a:r>
            <a:r>
              <a:rPr lang="en-US" b="1" i="1" dirty="0" smtClean="0">
                <a:latin typeface="Times New Roman" panose="02020603050405020304" pitchFamily="18" charset="0"/>
                <a:cs typeface="Times New Roman" panose="02020603050405020304" pitchFamily="18" charset="0"/>
              </a:rPr>
              <a:t>nder the guidance of</a:t>
            </a:r>
          </a:p>
          <a:p>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808728" y="3227416"/>
            <a:ext cx="2147447" cy="70788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SUYASH BHATT</a:t>
            </a:r>
          </a:p>
          <a:p>
            <a:r>
              <a:rPr lang="en-US" sz="2000" b="1" dirty="0" smtClean="0">
                <a:latin typeface="Times New Roman" panose="02020603050405020304" pitchFamily="18" charset="0"/>
                <a:cs typeface="Times New Roman" panose="02020603050405020304" pitchFamily="18" charset="0"/>
              </a:rPr>
              <a:t>170906140</a:t>
            </a:r>
            <a:endParaRPr lang="en-US" sz="20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751012" y="2640691"/>
            <a:ext cx="2377574" cy="369332"/>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Project presentation by</a:t>
            </a:r>
            <a:endParaRPr lang="en-US" b="1" i="1" dirty="0">
              <a:latin typeface="Times New Roman" panose="02020603050405020304" pitchFamily="18" charset="0"/>
              <a:cs typeface="Times New Roman" panose="02020603050405020304" pitchFamily="18" charset="0"/>
            </a:endParaRPr>
          </a:p>
        </p:txBody>
      </p:sp>
      <p:sp>
        <p:nvSpPr>
          <p:cNvPr id="22" name="Rectangle 21"/>
          <p:cNvSpPr/>
          <p:nvPr/>
        </p:nvSpPr>
        <p:spPr>
          <a:xfrm>
            <a:off x="4190701" y="4906667"/>
            <a:ext cx="3812861" cy="1200329"/>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Prof  </a:t>
            </a:r>
            <a:r>
              <a:rPr lang="en-US" b="1" dirty="0" smtClean="0">
                <a:latin typeface="Times New Roman" panose="02020603050405020304" pitchFamily="18" charset="0"/>
                <a:cs typeface="Times New Roman" panose="02020603050405020304" pitchFamily="18" charset="0"/>
              </a:rPr>
              <a:t>Dr. R. </a:t>
            </a:r>
            <a:r>
              <a:rPr lang="en-US" b="1" dirty="0" err="1" smtClean="0">
                <a:latin typeface="Times New Roman" panose="02020603050405020304" pitchFamily="18" charset="0"/>
                <a:cs typeface="Times New Roman" panose="02020603050405020304" pitchFamily="18" charset="0"/>
              </a:rPr>
              <a:t>Shivarudraswamy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Dept. of </a:t>
            </a:r>
            <a:r>
              <a:rPr lang="en-US" b="1" dirty="0" smtClean="0">
                <a:latin typeface="Times New Roman" panose="02020603050405020304" pitchFamily="18" charset="0"/>
                <a:cs typeface="Times New Roman" panose="02020603050405020304" pitchFamily="18" charset="0"/>
              </a:rPr>
              <a:t>Electrical and Electronics</a:t>
            </a:r>
          </a:p>
          <a:p>
            <a:pPr algn="ctr"/>
            <a:r>
              <a:rPr lang="en-US" b="1" dirty="0" smtClean="0">
                <a:latin typeface="Times New Roman" panose="02020603050405020304" pitchFamily="18" charset="0"/>
                <a:cs typeface="Times New Roman" panose="02020603050405020304" pitchFamily="18" charset="0"/>
              </a:rPr>
              <a:t>MIT Manipal</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474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10</a:t>
            </a:fld>
            <a:endParaRPr lang="en-IN"/>
          </a:p>
        </p:txBody>
      </p:sp>
      <p:sp>
        <p:nvSpPr>
          <p:cNvPr id="7" name="TextBox 6"/>
          <p:cNvSpPr txBox="1"/>
          <p:nvPr/>
        </p:nvSpPr>
        <p:spPr>
          <a:xfrm>
            <a:off x="2782262" y="940959"/>
            <a:ext cx="6795963"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INCREMENTAL CONDUCTACE ALGORITHM</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19" y="2229641"/>
            <a:ext cx="6862639" cy="2760091"/>
          </a:xfrm>
          <a:prstGeom prst="rect">
            <a:avLst/>
          </a:prstGeom>
        </p:spPr>
      </p:pic>
      <p:sp>
        <p:nvSpPr>
          <p:cNvPr id="8" name="TextBox 7"/>
          <p:cNvSpPr txBox="1"/>
          <p:nvPr/>
        </p:nvSpPr>
        <p:spPr>
          <a:xfrm>
            <a:off x="1874316" y="5106829"/>
            <a:ext cx="5060238" cy="376834"/>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8. </a:t>
            </a:r>
            <a:r>
              <a:rPr lang="en-US" sz="1400" dirty="0" smtClean="0">
                <a:latin typeface="Times New Roman" panose="02020603050405020304" pitchFamily="18" charset="0"/>
                <a:cs typeface="Times New Roman" panose="02020603050405020304" pitchFamily="18" charset="0"/>
              </a:rPr>
              <a:t>Incremental Conductance graph [14]</a:t>
            </a: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709" y="2167471"/>
            <a:ext cx="3729158" cy="2939358"/>
          </a:xfrm>
          <a:prstGeom prst="rect">
            <a:avLst/>
          </a:prstGeom>
        </p:spPr>
      </p:pic>
      <p:sp>
        <p:nvSpPr>
          <p:cNvPr id="11" name="TextBox 10"/>
          <p:cNvSpPr txBox="1"/>
          <p:nvPr/>
        </p:nvSpPr>
        <p:spPr>
          <a:xfrm>
            <a:off x="7983379" y="5280774"/>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9. </a:t>
            </a:r>
            <a:r>
              <a:rPr lang="en-US" sz="1400" dirty="0" smtClean="0">
                <a:latin typeface="Times New Roman" panose="02020603050405020304" pitchFamily="18" charset="0"/>
                <a:cs typeface="Times New Roman" panose="02020603050405020304" pitchFamily="18" charset="0"/>
              </a:rPr>
              <a:t>Incremental Conductance graph [16]</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1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11</a:t>
            </a:fld>
            <a:endParaRPr lang="en-IN"/>
          </a:p>
        </p:txBody>
      </p:sp>
      <p:pic>
        <p:nvPicPr>
          <p:cNvPr id="1026" name="Picture 2" descr="Untitled-1-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315806" y="926010"/>
            <a:ext cx="3016914" cy="515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43276" y="637244"/>
            <a:ext cx="10502555"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INCREMENTAL CONDUCTANCE ALGORITHM FLOW CHART &amp; CODE</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1027" name="Picture 3" descr="Untitled-1-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6911" y="1046657"/>
            <a:ext cx="4599659" cy="560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499422" y="5884442"/>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10</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Incremental Conductance </a:t>
            </a:r>
            <a:r>
              <a:rPr lang="en-US" sz="1400" dirty="0" smtClean="0">
                <a:latin typeface="Times New Roman" panose="02020603050405020304" pitchFamily="18" charset="0"/>
                <a:cs typeface="Times New Roman" panose="02020603050405020304" pitchFamily="18" charset="0"/>
              </a:rPr>
              <a:t>flow chart [17] </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30061" y="5897214"/>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11</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Incremental Conductance </a:t>
            </a:r>
            <a:r>
              <a:rPr lang="en-US" sz="1400" dirty="0" smtClean="0">
                <a:latin typeface="Times New Roman" panose="02020603050405020304" pitchFamily="18" charset="0"/>
                <a:cs typeface="Times New Roman" panose="02020603050405020304" pitchFamily="18" charset="0"/>
              </a:rPr>
              <a:t>algorithm code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13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12</a:t>
            </a:fld>
            <a:endParaRPr lang="en-IN"/>
          </a:p>
        </p:txBody>
      </p:sp>
      <p:sp>
        <p:nvSpPr>
          <p:cNvPr id="7" name="TextBox 6"/>
          <p:cNvSpPr txBox="1"/>
          <p:nvPr/>
        </p:nvSpPr>
        <p:spPr>
          <a:xfrm>
            <a:off x="4142893" y="769653"/>
            <a:ext cx="3703321"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RESULT AND ANALYSIS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206324" y="5783720"/>
            <a:ext cx="7576457"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Load is 10 ohms for Case 1, 2 and 3. For the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case the load is 500 ohms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1" y="1768594"/>
            <a:ext cx="5953125" cy="317182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636" y="1768594"/>
            <a:ext cx="5895975" cy="3190875"/>
          </a:xfrm>
          <a:prstGeom prst="rect">
            <a:avLst/>
          </a:prstGeom>
        </p:spPr>
      </p:pic>
      <p:sp>
        <p:nvSpPr>
          <p:cNvPr id="12" name="TextBox 11"/>
          <p:cNvSpPr txBox="1"/>
          <p:nvPr/>
        </p:nvSpPr>
        <p:spPr>
          <a:xfrm>
            <a:off x="961359" y="1169242"/>
            <a:ext cx="9296974" cy="49866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Following are the different cases that have been observed during the implementation:</a:t>
            </a:r>
            <a:endParaRPr lang="en-US"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1511" y="4896250"/>
            <a:ext cx="5694417"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Table 1. </a:t>
            </a:r>
            <a:r>
              <a:rPr lang="en-GB" dirty="0" smtClean="0">
                <a:latin typeface="Times New Roman" panose="02020603050405020304" pitchFamily="18" charset="0"/>
                <a:cs typeface="Times New Roman" panose="02020603050405020304" pitchFamily="18" charset="0"/>
              </a:rPr>
              <a:t>Numeric Values of Perturb and Observe algorithm</a:t>
            </a:r>
            <a:endParaRPr lang="en-US" dirty="0" smtClean="0">
              <a:latin typeface="Times New Roman" panose="02020603050405020304" pitchFamily="18" charset="0"/>
              <a:cs typeface="Times New Roman" panose="02020603050405020304" pitchFamily="18" charset="0"/>
            </a:endParaRPr>
          </a:p>
          <a:p>
            <a:r>
              <a:rPr lang="en-GB" dirty="0"/>
              <a:t> </a:t>
            </a:r>
            <a:endParaRPr lang="en-US" dirty="0"/>
          </a:p>
          <a:p>
            <a:endParaRPr lang="en-US" dirty="0"/>
          </a:p>
        </p:txBody>
      </p:sp>
      <p:sp>
        <p:nvSpPr>
          <p:cNvPr id="14" name="Rectangle 13"/>
          <p:cNvSpPr/>
          <p:nvPr/>
        </p:nvSpPr>
        <p:spPr>
          <a:xfrm>
            <a:off x="5609846" y="4896250"/>
            <a:ext cx="6764246" cy="784830"/>
          </a:xfrm>
          <a:prstGeom prst="rect">
            <a:avLst/>
          </a:prstGeom>
        </p:spPr>
        <p:txBody>
          <a:bodyPr wrap="square">
            <a:spAutoFit/>
          </a:bodyPr>
          <a:lstStyle/>
          <a:p>
            <a:pPr marL="457200" marR="0" algn="ctr">
              <a:lnSpc>
                <a:spcPct val="125000"/>
              </a:lnSpc>
              <a:spcBef>
                <a:spcPts val="0"/>
              </a:spcBef>
              <a:spcAft>
                <a:spcPts val="0"/>
              </a:spcAft>
            </a:pPr>
            <a:r>
              <a:rPr lang="en-GB" dirty="0" smtClean="0">
                <a:latin typeface="Times New Roman" panose="02020603050405020304" pitchFamily="18" charset="0"/>
                <a:ea typeface="Times New Roman" panose="02020603050405020304" pitchFamily="18" charset="0"/>
              </a:rPr>
              <a:t>Table 2. Numeric </a:t>
            </a:r>
            <a:r>
              <a:rPr lang="en-GB" dirty="0">
                <a:latin typeface="Times New Roman" panose="02020603050405020304" pitchFamily="18" charset="0"/>
                <a:ea typeface="Times New Roman" panose="02020603050405020304" pitchFamily="18" charset="0"/>
              </a:rPr>
              <a:t>Values of </a:t>
            </a:r>
            <a:r>
              <a:rPr lang="en-GB" dirty="0" smtClean="0">
                <a:latin typeface="Times New Roman" panose="02020603050405020304" pitchFamily="18" charset="0"/>
                <a:ea typeface="Times New Roman" panose="02020603050405020304" pitchFamily="18" charset="0"/>
              </a:rPr>
              <a:t>Incremental Conductance algorithm</a:t>
            </a:r>
            <a:endParaRPr lang="en-US" sz="1200" dirty="0">
              <a:latin typeface="Times New Roman" panose="02020603050405020304" pitchFamily="18" charset="0"/>
              <a:ea typeface="Times New Roman" panose="02020603050405020304" pitchFamily="18" charset="0"/>
            </a:endParaRPr>
          </a:p>
          <a:p>
            <a:pPr marL="457200" marR="0" algn="ctr">
              <a:lnSpc>
                <a:spcPct val="125000"/>
              </a:lnSpc>
              <a:spcBef>
                <a:spcPts val="0"/>
              </a:spcBef>
              <a:spcAft>
                <a:spcPts val="0"/>
              </a:spcAft>
            </a:pPr>
            <a:r>
              <a:rPr lang="en-GB"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177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13</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2" y="1459638"/>
            <a:ext cx="5929612" cy="30209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916" y="1365136"/>
            <a:ext cx="5934075" cy="3209925"/>
          </a:xfrm>
          <a:prstGeom prst="rect">
            <a:avLst/>
          </a:prstGeom>
        </p:spPr>
      </p:pic>
      <p:sp>
        <p:nvSpPr>
          <p:cNvPr id="9" name="Rectangle 8"/>
          <p:cNvSpPr/>
          <p:nvPr/>
        </p:nvSpPr>
        <p:spPr>
          <a:xfrm>
            <a:off x="-101446" y="4831667"/>
            <a:ext cx="6096000" cy="784830"/>
          </a:xfrm>
          <a:prstGeom prst="rect">
            <a:avLst/>
          </a:prstGeom>
        </p:spPr>
        <p:txBody>
          <a:bodyPr>
            <a:spAutoFit/>
          </a:bodyPr>
          <a:lstStyle/>
          <a:p>
            <a:pPr marL="228600" marR="0" algn="ctr">
              <a:lnSpc>
                <a:spcPct val="125000"/>
              </a:lnSpc>
              <a:spcBef>
                <a:spcPts val="0"/>
              </a:spcBef>
              <a:spcAft>
                <a:spcPts val="0"/>
              </a:spcAft>
            </a:pPr>
            <a:r>
              <a:rPr lang="en-GB" dirty="0">
                <a:latin typeface="Times New Roman" panose="02020603050405020304" pitchFamily="18" charset="0"/>
                <a:ea typeface="Times New Roman" panose="02020603050405020304" pitchFamily="18" charset="0"/>
              </a:rPr>
              <a:t>Table </a:t>
            </a:r>
            <a:r>
              <a:rPr lang="en-GB" dirty="0" smtClean="0">
                <a:latin typeface="Times New Roman" panose="02020603050405020304" pitchFamily="18" charset="0"/>
                <a:ea typeface="Times New Roman" panose="02020603050405020304" pitchFamily="18" charset="0"/>
              </a:rPr>
              <a:t>3. </a:t>
            </a:r>
            <a:r>
              <a:rPr lang="en-GB" dirty="0">
                <a:latin typeface="Times New Roman" panose="02020603050405020304" pitchFamily="18" charset="0"/>
                <a:ea typeface="Times New Roman" panose="02020603050405020304" pitchFamily="18" charset="0"/>
              </a:rPr>
              <a:t>Efficiency comparison of both the algorithms (Dark green highlight signifies numerically higher value)</a:t>
            </a:r>
            <a:endParaRPr lang="en-US" sz="12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5978991" y="4851328"/>
            <a:ext cx="6096000" cy="646331"/>
          </a:xfrm>
          <a:prstGeom prst="rect">
            <a:avLst/>
          </a:prstGeom>
        </p:spPr>
        <p:txBody>
          <a:bodyPr>
            <a:spAutoFit/>
          </a:bodyPr>
          <a:lstStyle/>
          <a:p>
            <a:pPr algn="ctr"/>
            <a:r>
              <a:rPr lang="en-GB" dirty="0">
                <a:latin typeface="Times New Roman" panose="02020603050405020304" pitchFamily="18" charset="0"/>
                <a:ea typeface="Times New Roman" panose="02020603050405020304" pitchFamily="18" charset="0"/>
              </a:rPr>
              <a:t>Table </a:t>
            </a:r>
            <a:r>
              <a:rPr lang="en-GB" dirty="0" smtClean="0">
                <a:latin typeface="Times New Roman" panose="02020603050405020304" pitchFamily="18" charset="0"/>
                <a:ea typeface="Times New Roman" panose="02020603050405020304" pitchFamily="18" charset="0"/>
              </a:rPr>
              <a:t>4</a:t>
            </a:r>
            <a:r>
              <a:rPr lang="en-GB" dirty="0">
                <a:latin typeface="Times New Roman" panose="02020603050405020304" pitchFamily="18" charset="0"/>
                <a:ea typeface="Times New Roman" panose="02020603050405020304" pitchFamily="18" charset="0"/>
              </a:rPr>
              <a:t>.</a:t>
            </a:r>
            <a:r>
              <a:rPr lang="en-GB" dirty="0" smtClean="0">
                <a:latin typeface="Times New Roman" panose="02020603050405020304" pitchFamily="18" charset="0"/>
                <a:ea typeface="Times New Roman" panose="02020603050405020304" pitchFamily="18" charset="0"/>
              </a:rPr>
              <a:t> </a:t>
            </a:r>
            <a:r>
              <a:rPr lang="en-GB" dirty="0">
                <a:latin typeface="Times New Roman" panose="02020603050405020304" pitchFamily="18" charset="0"/>
                <a:ea typeface="Times New Roman" panose="02020603050405020304" pitchFamily="18" charset="0"/>
              </a:rPr>
              <a:t>% error w.r.t the expected value for both the algorithms (Dark green highlight signifies numerically lower value)</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1447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14</a:t>
            </a:fld>
            <a:endParaRPr lang="en-IN"/>
          </a:p>
        </p:txBody>
      </p:sp>
      <p:sp>
        <p:nvSpPr>
          <p:cNvPr id="11" name="Rectangle 10"/>
          <p:cNvSpPr/>
          <p:nvPr/>
        </p:nvSpPr>
        <p:spPr>
          <a:xfrm>
            <a:off x="326611" y="5580790"/>
            <a:ext cx="5667943" cy="977191"/>
          </a:xfrm>
          <a:prstGeom prst="rect">
            <a:avLst/>
          </a:prstGeom>
        </p:spPr>
        <p:txBody>
          <a:bodyPr wrap="square">
            <a:spAutoFit/>
          </a:bodyPr>
          <a:lstStyle/>
          <a:p>
            <a:pPr marL="457200">
              <a:lnSpc>
                <a:spcPct val="125000"/>
              </a:lnSpc>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Table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5.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Case 1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graphs: </a:t>
            </a:r>
            <a:r>
              <a:rPr lang="en-GB" sz="1600" dirty="0" smtClean="0">
                <a:latin typeface="Times New Roman" panose="02020603050405020304" pitchFamily="18" charset="0"/>
                <a:cs typeface="Times New Roman" panose="02020603050405020304" pitchFamily="18" charset="0"/>
              </a:rPr>
              <a:t>Constant </a:t>
            </a:r>
            <a:r>
              <a:rPr lang="en-GB" sz="1600" dirty="0">
                <a:latin typeface="Times New Roman" panose="02020603050405020304" pitchFamily="18" charset="0"/>
                <a:cs typeface="Times New Roman" panose="02020603050405020304" pitchFamily="18" charset="0"/>
              </a:rPr>
              <a:t>temperature (25 degrees Celsius) and Variable Irradiance. (Load=10ohms)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nSpc>
                <a:spcPct val="125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765954" y="5613429"/>
            <a:ext cx="6096000" cy="707886"/>
          </a:xfrm>
          <a:prstGeom prst="rect">
            <a:avLst/>
          </a:prstGeom>
        </p:spPr>
        <p:txBody>
          <a:bodyPr>
            <a:spAutoFit/>
          </a:bodyPr>
          <a:lstStyle/>
          <a:p>
            <a:pPr marL="457200">
              <a:lnSpc>
                <a:spcPct val="125000"/>
              </a:lnSpc>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Table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6.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Case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graphs: </a:t>
            </a:r>
            <a:r>
              <a:rPr lang="en-GB" sz="1600" dirty="0" smtClean="0">
                <a:latin typeface="Times New Roman" panose="02020603050405020304" pitchFamily="18" charset="0"/>
                <a:cs typeface="Times New Roman" panose="02020603050405020304" pitchFamily="18" charset="0"/>
              </a:rPr>
              <a:t>Constant </a:t>
            </a:r>
            <a:r>
              <a:rPr lang="en-GB" sz="1600" dirty="0">
                <a:latin typeface="Times New Roman" panose="02020603050405020304" pitchFamily="18" charset="0"/>
                <a:cs typeface="Times New Roman" panose="02020603050405020304" pitchFamily="18" charset="0"/>
              </a:rPr>
              <a:t>Irradiance</a:t>
            </a:r>
            <a:r>
              <a:rPr lang="en-GB" sz="1600" dirty="0" smtClean="0">
                <a:latin typeface="Times New Roman" panose="02020603050405020304" pitchFamily="18" charset="0"/>
                <a:cs typeface="Times New Roman" panose="02020603050405020304" pitchFamily="18" charset="0"/>
              </a:rPr>
              <a:t> (1000 Watt/m2) </a:t>
            </a:r>
            <a:r>
              <a:rPr lang="en-GB" sz="1600" dirty="0">
                <a:latin typeface="Times New Roman" panose="02020603050405020304" pitchFamily="18" charset="0"/>
                <a:cs typeface="Times New Roman" panose="02020603050405020304" pitchFamily="18" charset="0"/>
              </a:rPr>
              <a:t>and Variable </a:t>
            </a:r>
            <a:r>
              <a:rPr lang="en-GB" sz="1600" dirty="0" smtClean="0">
                <a:latin typeface="Times New Roman" panose="02020603050405020304" pitchFamily="18" charset="0"/>
                <a:cs typeface="Times New Roman" panose="02020603050405020304" pitchFamily="18" charset="0"/>
              </a:rPr>
              <a:t>temperature. </a:t>
            </a:r>
            <a:r>
              <a:rPr lang="en-GB" sz="1600" dirty="0">
                <a:latin typeface="Times New Roman" panose="02020603050405020304" pitchFamily="18" charset="0"/>
                <a:cs typeface="Times New Roman" panose="02020603050405020304" pitchFamily="18" charset="0"/>
              </a:rPr>
              <a:t>(Load=10ohms)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32" y="660438"/>
            <a:ext cx="4616767" cy="34174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31" y="4019682"/>
            <a:ext cx="4616768" cy="16940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733" y="660438"/>
            <a:ext cx="4707221" cy="335924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762" y="3991002"/>
            <a:ext cx="4721192" cy="1637819"/>
          </a:xfrm>
          <a:prstGeom prst="rect">
            <a:avLst/>
          </a:prstGeom>
        </p:spPr>
      </p:pic>
    </p:spTree>
    <p:extLst>
      <p:ext uri="{BB962C8B-B14F-4D97-AF65-F5344CB8AC3E}">
        <p14:creationId xmlns:p14="http://schemas.microsoft.com/office/powerpoint/2010/main" val="1399236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15</a:t>
            </a:fld>
            <a:endParaRPr lang="en-IN"/>
          </a:p>
        </p:txBody>
      </p:sp>
      <p:sp>
        <p:nvSpPr>
          <p:cNvPr id="9" name="Rectangle 8"/>
          <p:cNvSpPr/>
          <p:nvPr/>
        </p:nvSpPr>
        <p:spPr>
          <a:xfrm>
            <a:off x="95672" y="4350144"/>
            <a:ext cx="6096000" cy="707886"/>
          </a:xfrm>
          <a:prstGeom prst="rect">
            <a:avLst/>
          </a:prstGeom>
        </p:spPr>
        <p:txBody>
          <a:bodyPr>
            <a:spAutoFit/>
          </a:bodyPr>
          <a:lstStyle/>
          <a:p>
            <a:pPr marL="457200">
              <a:lnSpc>
                <a:spcPct val="125000"/>
              </a:lnSpc>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Table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7.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Case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3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graphs: </a:t>
            </a:r>
            <a:r>
              <a:rPr lang="en-GB" sz="1600" dirty="0" smtClean="0">
                <a:latin typeface="Times New Roman" panose="02020603050405020304" pitchFamily="18" charset="0"/>
                <a:cs typeface="Times New Roman" panose="02020603050405020304" pitchFamily="18" charset="0"/>
              </a:rPr>
              <a:t>Variable </a:t>
            </a:r>
            <a:r>
              <a:rPr lang="en-GB" sz="1600" dirty="0">
                <a:latin typeface="Times New Roman" panose="02020603050405020304" pitchFamily="18" charset="0"/>
                <a:cs typeface="Times New Roman" panose="02020603050405020304" pitchFamily="18" charset="0"/>
              </a:rPr>
              <a:t>temperature </a:t>
            </a:r>
            <a:r>
              <a:rPr lang="en-GB" sz="1600" dirty="0" smtClean="0">
                <a:latin typeface="Times New Roman" panose="02020603050405020304" pitchFamily="18" charset="0"/>
                <a:cs typeface="Times New Roman" panose="02020603050405020304" pitchFamily="18" charset="0"/>
              </a:rPr>
              <a:t>and </a:t>
            </a:r>
            <a:r>
              <a:rPr lang="en-GB" sz="1600" dirty="0">
                <a:latin typeface="Times New Roman" panose="02020603050405020304" pitchFamily="18" charset="0"/>
                <a:cs typeface="Times New Roman" panose="02020603050405020304" pitchFamily="18" charset="0"/>
              </a:rPr>
              <a:t>Variable Irradiance. (Load=10ohms)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5688713" y="5438484"/>
            <a:ext cx="6096000" cy="707886"/>
          </a:xfrm>
          <a:prstGeom prst="rect">
            <a:avLst/>
          </a:prstGeom>
        </p:spPr>
        <p:txBody>
          <a:bodyPr>
            <a:spAutoFit/>
          </a:bodyPr>
          <a:lstStyle/>
          <a:p>
            <a:pPr marL="457200">
              <a:lnSpc>
                <a:spcPct val="125000"/>
              </a:lnSpc>
            </a:pPr>
            <a:r>
              <a:rPr lang="en-GB" sz="1600" dirty="0">
                <a:latin typeface="Times New Roman" panose="02020603050405020304" pitchFamily="18" charset="0"/>
                <a:ea typeface="Times New Roman" panose="02020603050405020304" pitchFamily="18" charset="0"/>
                <a:cs typeface="Times New Roman" panose="02020603050405020304" pitchFamily="18" charset="0"/>
              </a:rPr>
              <a:t>Table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8.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Case </a:t>
            </a:r>
            <a:r>
              <a:rPr lang="en-GB" sz="1600" dirty="0" smtClean="0">
                <a:latin typeface="Times New Roman" panose="02020603050405020304" pitchFamily="18" charset="0"/>
                <a:ea typeface="Times New Roman" panose="02020603050405020304" pitchFamily="18" charset="0"/>
                <a:cs typeface="Times New Roman" panose="02020603050405020304" pitchFamily="18" charset="0"/>
              </a:rPr>
              <a:t>4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graphs: </a:t>
            </a:r>
            <a:r>
              <a:rPr lang="en-GB" sz="1600" dirty="0">
                <a:latin typeface="Times New Roman" panose="02020603050405020304" pitchFamily="18" charset="0"/>
                <a:cs typeface="Times New Roman" panose="02020603050405020304" pitchFamily="18" charset="0"/>
              </a:rPr>
              <a:t>Constant temperature (25 degrees Celsius) and Variable Irradiance. (</a:t>
            </a:r>
            <a:r>
              <a:rPr lang="en-GB" sz="1600" dirty="0" smtClean="0">
                <a:latin typeface="Times New Roman" panose="02020603050405020304" pitchFamily="18" charset="0"/>
                <a:cs typeface="Times New Roman" panose="02020603050405020304" pitchFamily="18" charset="0"/>
              </a:rPr>
              <a:t>Load= 500 ohms</a:t>
            </a:r>
            <a:r>
              <a:rPr lang="en-GB"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09" y="1751310"/>
            <a:ext cx="5648325" cy="23907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66" y="517557"/>
            <a:ext cx="4754880" cy="336211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844" y="3680083"/>
            <a:ext cx="4737659" cy="1644291"/>
          </a:xfrm>
          <a:prstGeom prst="rect">
            <a:avLst/>
          </a:prstGeom>
        </p:spPr>
      </p:pic>
    </p:spTree>
    <p:extLst>
      <p:ext uri="{BB962C8B-B14F-4D97-AF65-F5344CB8AC3E}">
        <p14:creationId xmlns:p14="http://schemas.microsoft.com/office/powerpoint/2010/main" val="936261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16</a:t>
            </a:fld>
            <a:endParaRPr lang="en-IN"/>
          </a:p>
        </p:txBody>
      </p:sp>
      <p:sp>
        <p:nvSpPr>
          <p:cNvPr id="7" name="TextBox 6"/>
          <p:cNvSpPr txBox="1"/>
          <p:nvPr/>
        </p:nvSpPr>
        <p:spPr>
          <a:xfrm>
            <a:off x="4772104" y="1009289"/>
            <a:ext cx="2444900"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CONCLUSIONS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88315" y="1860264"/>
            <a:ext cx="11221552" cy="3477875"/>
          </a:xfrm>
          <a:prstGeom prst="rect">
            <a:avLst/>
          </a:prstGeom>
        </p:spPr>
        <p:txBody>
          <a:bodyPr wrap="square">
            <a:spAutoFit/>
          </a:bodyPr>
          <a:lstStyle/>
          <a:p>
            <a:pPr marL="514350" marR="0" indent="-285750" algn="just">
              <a:lnSpc>
                <a:spcPct val="125000"/>
              </a:lnSpc>
              <a:spcBef>
                <a:spcPts val="0"/>
              </a:spcBef>
              <a:spcAft>
                <a:spcPts val="0"/>
              </a:spcAft>
              <a:buFont typeface="Wingdings" panose="05000000000000000000" pitchFamily="2" charset="2"/>
              <a:buChar char="ü"/>
            </a:pPr>
            <a:r>
              <a:rPr lang="en-GB" sz="1600" dirty="0">
                <a:latin typeface="Times New Roman" panose="02020603050405020304" pitchFamily="18" charset="0"/>
                <a:ea typeface="Times New Roman" panose="02020603050405020304" pitchFamily="18" charset="0"/>
              </a:rPr>
              <a:t>By analysing and observing all the cases for both Perturb and Observe algorithm and Incremental Conductance algorithm we could observe the variation in the performance of the </a:t>
            </a:r>
            <a:r>
              <a:rPr lang="en-GB" sz="1600" dirty="0" smtClean="0">
                <a:latin typeface="Times New Roman" panose="02020603050405020304" pitchFamily="18" charset="0"/>
                <a:ea typeface="Times New Roman" panose="02020603050405020304" pitchFamily="18" charset="0"/>
              </a:rPr>
              <a:t>model.</a:t>
            </a:r>
            <a:endParaRPr lang="en-US" sz="1600" dirty="0" smtClean="0">
              <a:latin typeface="Times New Roman" panose="02020603050405020304" pitchFamily="18" charset="0"/>
              <a:ea typeface="Times New Roman" panose="02020603050405020304" pitchFamily="18" charset="0"/>
            </a:endParaRPr>
          </a:p>
          <a:p>
            <a:pPr marL="514350" marR="0" indent="-285750" algn="just">
              <a:lnSpc>
                <a:spcPct val="125000"/>
              </a:lnSpc>
              <a:spcBef>
                <a:spcPts val="0"/>
              </a:spcBef>
              <a:spcAft>
                <a:spcPts val="0"/>
              </a:spcAft>
              <a:buFont typeface="Wingdings" panose="05000000000000000000" pitchFamily="2" charset="2"/>
              <a:buChar char="ü"/>
            </a:pPr>
            <a:r>
              <a:rPr lang="en-GB" sz="1600" dirty="0" smtClean="0">
                <a:latin typeface="Times New Roman" panose="02020603050405020304" pitchFamily="18" charset="0"/>
                <a:ea typeface="Times New Roman" panose="02020603050405020304" pitchFamily="18" charset="0"/>
              </a:rPr>
              <a:t>All </a:t>
            </a:r>
            <a:r>
              <a:rPr lang="en-GB" sz="1600" dirty="0">
                <a:latin typeface="Times New Roman" panose="02020603050405020304" pitchFamily="18" charset="0"/>
                <a:ea typeface="Times New Roman" panose="02020603050405020304" pitchFamily="18" charset="0"/>
              </a:rPr>
              <a:t>in all, in most of the cases we observe that output result satisfy the objective of the MPPT controller. Which is to get the expected output power in respective cases. Other than that by observing and analysing the output results from both the algorithms, it can be satisfactorily concluded that the Incremental Conductance algorithm gives better result in term of efficiency as compared to Perturb and Observe algorithm, which of course indirectly is cost </a:t>
            </a:r>
            <a:r>
              <a:rPr lang="en-GB" sz="1600" dirty="0" smtClean="0">
                <a:latin typeface="Times New Roman" panose="02020603050405020304" pitchFamily="18" charset="0"/>
                <a:ea typeface="Times New Roman" panose="02020603050405020304" pitchFamily="18" charset="0"/>
              </a:rPr>
              <a:t>effective.</a:t>
            </a:r>
            <a:endParaRPr lang="en-US" sz="1600" dirty="0" smtClean="0">
              <a:latin typeface="Times New Roman" panose="02020603050405020304" pitchFamily="18" charset="0"/>
              <a:ea typeface="Times New Roman" panose="02020603050405020304" pitchFamily="18" charset="0"/>
            </a:endParaRPr>
          </a:p>
          <a:p>
            <a:pPr marL="514350" marR="0" indent="-285750" algn="just">
              <a:lnSpc>
                <a:spcPct val="125000"/>
              </a:lnSpc>
              <a:spcBef>
                <a:spcPts val="0"/>
              </a:spcBef>
              <a:spcAft>
                <a:spcPts val="0"/>
              </a:spcAft>
              <a:buFont typeface="Wingdings" panose="05000000000000000000" pitchFamily="2" charset="2"/>
              <a:buChar char="ü"/>
            </a:pPr>
            <a:r>
              <a:rPr lang="en-GB" sz="1600" dirty="0" smtClean="0">
                <a:latin typeface="Times New Roman" panose="02020603050405020304" pitchFamily="18" charset="0"/>
                <a:ea typeface="Times New Roman" panose="02020603050405020304" pitchFamily="18" charset="0"/>
              </a:rPr>
              <a:t>We </a:t>
            </a:r>
            <a:r>
              <a:rPr lang="en-GB" sz="1600" dirty="0">
                <a:latin typeface="Times New Roman" panose="02020603050405020304" pitchFamily="18" charset="0"/>
                <a:ea typeface="Times New Roman" panose="02020603050405020304" pitchFamily="18" charset="0"/>
              </a:rPr>
              <a:t>need to eventually switch to more environmental friendly sources of energy, and with the improvement in the efficiency in terms of both power and cost via using MPPT controller, we can surely look forward to harnessing solar power in wider amounts and anticipate more realistic projects in the future. </a:t>
            </a:r>
            <a:endParaRPr lang="en-GB" sz="1600" dirty="0" smtClean="0">
              <a:latin typeface="Times New Roman" panose="02020603050405020304" pitchFamily="18" charset="0"/>
              <a:ea typeface="Times New Roman" panose="02020603050405020304" pitchFamily="18" charset="0"/>
            </a:endParaRPr>
          </a:p>
          <a:p>
            <a:pPr marL="228600" marR="0" algn="just">
              <a:lnSpc>
                <a:spcPct val="125000"/>
              </a:lnSpc>
              <a:spcBef>
                <a:spcPts val="0"/>
              </a:spcBef>
              <a:spcAft>
                <a:spcPts val="0"/>
              </a:spcAft>
            </a:pPr>
            <a:endParaRPr lang="en-GB" sz="1600" dirty="0" smtClean="0">
              <a:latin typeface="Times New Roman" panose="02020603050405020304" pitchFamily="18" charset="0"/>
              <a:ea typeface="Times New Roman" panose="02020603050405020304" pitchFamily="18" charset="0"/>
            </a:endParaRPr>
          </a:p>
          <a:p>
            <a:pPr marL="228600" marR="0" algn="just">
              <a:lnSpc>
                <a:spcPct val="125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3535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17</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751" y="2180369"/>
            <a:ext cx="4333397" cy="2522260"/>
          </a:xfrm>
          <a:prstGeom prst="rect">
            <a:avLst/>
          </a:prstGeom>
        </p:spPr>
      </p:pic>
      <p:sp>
        <p:nvSpPr>
          <p:cNvPr id="9" name="Rectangle 8"/>
          <p:cNvSpPr/>
          <p:nvPr/>
        </p:nvSpPr>
        <p:spPr>
          <a:xfrm>
            <a:off x="422365" y="2180369"/>
            <a:ext cx="6096000" cy="1131079"/>
          </a:xfrm>
          <a:prstGeom prst="rect">
            <a:avLst/>
          </a:prstGeom>
        </p:spPr>
        <p:txBody>
          <a:bodyPr>
            <a:spAutoFit/>
          </a:bodyPr>
          <a:lstStyle/>
          <a:p>
            <a:pPr marL="514350" marR="0" indent="-285750" algn="just">
              <a:lnSpc>
                <a:spcPct val="125000"/>
              </a:lnSpc>
              <a:spcBef>
                <a:spcPts val="0"/>
              </a:spcBef>
              <a:spcAft>
                <a:spcPts val="0"/>
              </a:spcAft>
              <a:buFont typeface="Wingdings" panose="05000000000000000000" pitchFamily="2" charset="2"/>
              <a:buChar char="ü"/>
            </a:pPr>
            <a:r>
              <a:rPr lang="en-GB" dirty="0" smtClean="0">
                <a:latin typeface="Times New Roman" panose="02020603050405020304" pitchFamily="18" charset="0"/>
                <a:ea typeface="Times New Roman" panose="02020603050405020304" pitchFamily="18" charset="0"/>
              </a:rPr>
              <a:t>Outcome of the project: Submitted the paper to international journal “Journal of Electrical Engineering and Technology”</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8084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18</a:t>
            </a:fld>
            <a:endParaRPr lang="en-IN"/>
          </a:p>
        </p:txBody>
      </p:sp>
      <p:sp>
        <p:nvSpPr>
          <p:cNvPr id="7" name="TextBox 6"/>
          <p:cNvSpPr txBox="1"/>
          <p:nvPr/>
        </p:nvSpPr>
        <p:spPr>
          <a:xfrm>
            <a:off x="713289" y="895039"/>
            <a:ext cx="11100411"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IMPACT ON ENVIRONMENT/SOCIETY/COMMERCE OR OTHER FACTORS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713289" y="1651591"/>
            <a:ext cx="10651397" cy="4031873"/>
          </a:xfrm>
          <a:prstGeom prst="rect">
            <a:avLst/>
          </a:prstGeom>
        </p:spPr>
        <p:txBody>
          <a:bodyPr wrap="square">
            <a:spAutoFit/>
          </a:bodyPr>
          <a:lstStyle/>
          <a:p>
            <a:pPr marL="285750" indent="-285750" algn="just">
              <a:buFont typeface="Wingdings" panose="05000000000000000000" pitchFamily="2" charset="2"/>
              <a:buChar char="ü"/>
            </a:pPr>
            <a:r>
              <a:rPr lang="en-GB" dirty="0">
                <a:latin typeface="Times New Roman" panose="02020603050405020304" pitchFamily="18" charset="0"/>
                <a:ea typeface="Times New Roman" panose="02020603050405020304" pitchFamily="18" charset="0"/>
                <a:cs typeface="Times New Roman" panose="02020603050405020304" pitchFamily="18" charset="0"/>
              </a:rPr>
              <a:t>Currently in India there is a lack of awareness in this field, although there are many households and many other projects which rely on solar </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power. It </a:t>
            </a:r>
            <a:r>
              <a:rPr lang="en-GB" dirty="0">
                <a:latin typeface="Times New Roman" panose="02020603050405020304" pitchFamily="18" charset="0"/>
                <a:ea typeface="Times New Roman" panose="02020603050405020304" pitchFamily="18" charset="0"/>
                <a:cs typeface="Times New Roman" panose="02020603050405020304" pitchFamily="18" charset="0"/>
              </a:rPr>
              <a:t>is expected that eventually apps would be available to operate the controllers through smart phones and tablets via the internet for ease of use. Also DC power can be directly taken and MPPT and be directly used for DC devices. Also since the efficiency of solar power plants would increase to such a significant amount it is also possible that their demand might increase</a:t>
            </a:r>
            <a:r>
              <a:rPr lang="en-GB"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These days they are available with LED </a:t>
            </a:r>
            <a:r>
              <a:rPr lang="en-US" sz="2000" dirty="0" smtClean="0">
                <a:latin typeface="Times New Roman" panose="02020603050405020304" pitchFamily="18" charset="0"/>
                <a:cs typeface="Times New Roman" panose="02020603050405020304" pitchFamily="18" charset="0"/>
              </a:rPr>
              <a:t>display.</a:t>
            </a:r>
          </a:p>
          <a:p>
            <a:pPr marL="285750" indent="-285750"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still lack of awareness and regulation regarding MPPT controllers in India and hence there is slow progress in the practical usage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Coming to environmental factors, post </a:t>
            </a:r>
            <a:r>
              <a:rPr lang="en-US" dirty="0">
                <a:latin typeface="Times New Roman" panose="02020603050405020304" pitchFamily="18" charset="0"/>
                <a:cs typeface="Times New Roman" panose="02020603050405020304" pitchFamily="18" charset="0"/>
              </a:rPr>
              <a:t>installation of the solar power plants there is no emission of greenhouse gases. Unlike the conventional sources of energy where we can see that it causes significant amount of water pollution and oil pollution, in the case of solar power plant they do not require water for cooling and hence do not cause water pollution.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 also promises long term durability and prevents us from relying on conventional sources of energy eventually.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358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19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552575"/>
            <a:ext cx="6667500" cy="3752850"/>
          </a:xfrm>
          <a:prstGeom prst="rect">
            <a:avLst/>
          </a:prstGeom>
        </p:spPr>
      </p:pic>
    </p:spTree>
    <p:extLst>
      <p:ext uri="{BB962C8B-B14F-4D97-AF65-F5344CB8AC3E}">
        <p14:creationId xmlns:p14="http://schemas.microsoft.com/office/powerpoint/2010/main" val="119849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5A3C43-32D5-4CB0-9C58-8B722EC3EC5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Department of Electrical &amp; Electronics Engineering</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DC62C19-1AA2-45B5-87AD-FA313A300DC6}"/>
              </a:ext>
            </a:extLst>
          </p:cNvPr>
          <p:cNvSpPr>
            <a:spLocks noGrp="1"/>
          </p:cNvSpPr>
          <p:nvPr>
            <p:ph type="sldNum" sz="quarter" idx="12"/>
          </p:nvPr>
        </p:nvSpPr>
        <p:spPr/>
        <p:txBody>
          <a:bodyPr/>
          <a:lstStyle/>
          <a:p>
            <a:fld id="{51752D94-003D-4939-B583-25A25C922BF8}" type="slidenum">
              <a:rPr lang="en-IN" smtClean="0"/>
              <a:t>2</a:t>
            </a:fld>
            <a:endParaRPr lang="en-IN"/>
          </a:p>
        </p:txBody>
      </p:sp>
      <p:sp>
        <p:nvSpPr>
          <p:cNvPr id="7" name="Date Placeholder 6">
            <a:extLst>
              <a:ext uri="{FF2B5EF4-FFF2-40B4-BE49-F238E27FC236}">
                <a16:creationId xmlns:a16="http://schemas.microsoft.com/office/drawing/2014/main" id="{0464326E-CC99-4489-9211-0A6AC33464E0}"/>
              </a:ext>
            </a:extLst>
          </p:cNvPr>
          <p:cNvSpPr>
            <a:spLocks noGrp="1"/>
          </p:cNvSpPr>
          <p:nvPr>
            <p:ph type="dt" sz="half" idx="10"/>
          </p:nvPr>
        </p:nvSpPr>
        <p:spPr/>
        <p:txBody>
          <a:bodyPr/>
          <a:lstStyle/>
          <a:p>
            <a:fld id="{A9489903-D6FE-4267-85BD-9BED2DA39BE4}" type="datetime1">
              <a:rPr lang="en-US" smtClean="0">
                <a:latin typeface="Times New Roman" panose="02020603050405020304" pitchFamily="18" charset="0"/>
                <a:cs typeface="Times New Roman" panose="02020603050405020304" pitchFamily="18" charset="0"/>
              </a:rPr>
              <a:t>29-May-21</a:t>
            </a:fld>
            <a:endParaRPr lang="en-IN">
              <a:latin typeface="Times New Roman" panose="02020603050405020304" pitchFamily="18" charset="0"/>
              <a:cs typeface="Times New Roman" panose="02020603050405020304" pitchFamily="18" charset="0"/>
            </a:endParaRPr>
          </a:p>
        </p:txBody>
      </p:sp>
      <p:sp>
        <p:nvSpPr>
          <p:cNvPr id="8" name="TextBox 7"/>
          <p:cNvSpPr txBox="1"/>
          <p:nvPr/>
        </p:nvSpPr>
        <p:spPr>
          <a:xfrm>
            <a:off x="4169451" y="903013"/>
            <a:ext cx="4066370"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PRESENTATION OUTLINE</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458758" y="1245538"/>
            <a:ext cx="8752616" cy="424731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Introduction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 Literature Review </a:t>
            </a:r>
          </a:p>
          <a:p>
            <a:pPr>
              <a:lnSpc>
                <a:spcPct val="150000"/>
              </a:lnSpc>
            </a:pPr>
            <a:r>
              <a:rPr lang="en-US" sz="2000" b="1" dirty="0" smtClean="0">
                <a:latin typeface="Times New Roman" panose="02020603050405020304" pitchFamily="18" charset="0"/>
                <a:cs typeface="Times New Roman" panose="02020603050405020304" pitchFamily="18" charset="0"/>
              </a:rPr>
              <a:t>3. Objectives</a:t>
            </a:r>
          </a:p>
          <a:p>
            <a:pPr lvl="1">
              <a:lnSpc>
                <a:spcPct val="150000"/>
              </a:lnSpc>
            </a:pPr>
            <a:r>
              <a:rPr lang="en-US" sz="2000" b="1" dirty="0" smtClean="0">
                <a:latin typeface="Times New Roman" panose="02020603050405020304" pitchFamily="18" charset="0"/>
                <a:cs typeface="Times New Roman" panose="02020603050405020304" pitchFamily="18" charset="0"/>
              </a:rPr>
              <a:t>a. Individual objectives( in case of group projects)</a:t>
            </a:r>
          </a:p>
          <a:p>
            <a:pPr>
              <a:lnSpc>
                <a:spcPct val="150000"/>
              </a:lnSpc>
            </a:pPr>
            <a:r>
              <a:rPr lang="en-US" sz="2000" b="1" dirty="0" smtClean="0">
                <a:latin typeface="Times New Roman" panose="02020603050405020304" pitchFamily="18" charset="0"/>
                <a:cs typeface="Times New Roman" panose="02020603050405020304" pitchFamily="18" charset="0"/>
              </a:rPr>
              <a:t>4. Methodology of the Work</a:t>
            </a:r>
          </a:p>
          <a:p>
            <a:pPr>
              <a:lnSpc>
                <a:spcPct val="150000"/>
              </a:lnSpc>
            </a:pPr>
            <a:r>
              <a:rPr lang="en-US" sz="2000" b="1" dirty="0" smtClean="0">
                <a:latin typeface="Times New Roman" panose="02020603050405020304" pitchFamily="18" charset="0"/>
                <a:cs typeface="Times New Roman" panose="02020603050405020304" pitchFamily="18" charset="0"/>
              </a:rPr>
              <a:t>5. Results &amp; Analysis</a:t>
            </a:r>
          </a:p>
          <a:p>
            <a:pPr>
              <a:lnSpc>
                <a:spcPct val="150000"/>
              </a:lnSpc>
            </a:pPr>
            <a:r>
              <a:rPr lang="en-US" sz="2000" b="1" dirty="0" smtClean="0">
                <a:latin typeface="Times New Roman" panose="02020603050405020304" pitchFamily="18" charset="0"/>
                <a:cs typeface="Times New Roman" panose="02020603050405020304" pitchFamily="18" charset="0"/>
              </a:rPr>
              <a:t>6. Conclusion </a:t>
            </a:r>
          </a:p>
          <a:p>
            <a:pPr>
              <a:lnSpc>
                <a:spcPct val="150000"/>
              </a:lnSpc>
            </a:pPr>
            <a:r>
              <a:rPr lang="en-US" sz="2000" b="1" dirty="0">
                <a:latin typeface="Times New Roman" panose="02020603050405020304" pitchFamily="18" charset="0"/>
                <a:cs typeface="Times New Roman" panose="02020603050405020304" pitchFamily="18" charset="0"/>
              </a:rPr>
              <a:t>7</a:t>
            </a:r>
            <a:r>
              <a:rPr lang="en-US" sz="2000" b="1" dirty="0" smtClean="0">
                <a:latin typeface="Times New Roman" panose="02020603050405020304" pitchFamily="18" charset="0"/>
                <a:cs typeface="Times New Roman" panose="02020603050405020304" pitchFamily="18" charset="0"/>
              </a:rPr>
              <a:t>. Impact on Environment/Society/Individual/Commerce/ or Other factors</a:t>
            </a:r>
          </a:p>
          <a:p>
            <a:pPr>
              <a:lnSpc>
                <a:spcPct val="150000"/>
              </a:lnSpc>
            </a:pPr>
            <a:r>
              <a:rPr lang="en-US" sz="2000" b="1" dirty="0" smtClean="0">
                <a:latin typeface="Times New Roman" panose="02020603050405020304" pitchFamily="18" charset="0"/>
                <a:cs typeface="Times New Roman" panose="02020603050405020304" pitchFamily="18" charset="0"/>
              </a:rPr>
              <a:t>8. 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29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20</a:t>
            </a:fld>
            <a:endParaRPr lang="en-IN"/>
          </a:p>
        </p:txBody>
      </p:sp>
      <p:sp>
        <p:nvSpPr>
          <p:cNvPr id="12"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13"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14"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20</a:t>
            </a:fld>
            <a:endParaRPr lang="en-IN"/>
          </a:p>
        </p:txBody>
      </p:sp>
      <p:sp>
        <p:nvSpPr>
          <p:cNvPr id="15" name="TextBox 14"/>
          <p:cNvSpPr txBox="1"/>
          <p:nvPr/>
        </p:nvSpPr>
        <p:spPr>
          <a:xfrm>
            <a:off x="4772104" y="1009289"/>
            <a:ext cx="2255746"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REFERENCES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304731" y="1174375"/>
            <a:ext cx="11379645" cy="5770811"/>
          </a:xfrm>
          <a:prstGeom prst="rect">
            <a:avLst/>
          </a:prstGeom>
        </p:spPr>
        <p:txBody>
          <a:bodyPr wrap="square">
            <a:spAutoFit/>
          </a:bodyPr>
          <a:lstStyle/>
          <a:p>
            <a:pPr marL="171450" marR="0" algn="just">
              <a:lnSpc>
                <a:spcPct val="125000"/>
              </a:lnSpc>
              <a:spcBef>
                <a:spcPts val="0"/>
              </a:spcBef>
              <a:spcAft>
                <a:spcPts val="0"/>
              </a:spcAft>
            </a:pPr>
            <a:endParaRPr lang="en-US" sz="1200" dirty="0">
              <a:latin typeface="Times New Roman" panose="02020603050405020304" pitchFamily="18" charset="0"/>
              <a:ea typeface="Times New Roman" panose="02020603050405020304" pitchFamily="18" charset="0"/>
            </a:endParaRPr>
          </a:p>
          <a:p>
            <a:pPr marL="400050" marR="0" indent="-228600" algn="just">
              <a:lnSpc>
                <a:spcPct val="125000"/>
              </a:lnSpc>
              <a:spcBef>
                <a:spcPts val="0"/>
              </a:spcBef>
              <a:spcAft>
                <a:spcPts val="0"/>
              </a:spcAft>
            </a:pPr>
            <a:r>
              <a:rPr lang="en-GB" sz="1200" dirty="0">
                <a:latin typeface="Times New Roman" panose="02020603050405020304" pitchFamily="18" charset="0"/>
                <a:ea typeface="Times New Roman" panose="02020603050405020304" pitchFamily="18" charset="0"/>
              </a:rPr>
              <a:t>[1] </a:t>
            </a:r>
            <a:r>
              <a:rPr lang="en-GB" sz="1200" dirty="0" err="1">
                <a:latin typeface="Times New Roman" panose="02020603050405020304" pitchFamily="18" charset="0"/>
                <a:ea typeface="Times New Roman" panose="02020603050405020304" pitchFamily="18" charset="0"/>
              </a:rPr>
              <a:t>Alpesh</a:t>
            </a:r>
            <a:r>
              <a:rPr lang="en-GB" sz="1200" dirty="0">
                <a:latin typeface="Times New Roman" panose="02020603050405020304" pitchFamily="18" charset="0"/>
                <a:ea typeface="Times New Roman" panose="02020603050405020304" pitchFamily="18" charset="0"/>
              </a:rPr>
              <a:t> P. Parekh </a:t>
            </a:r>
            <a:r>
              <a:rPr lang="en-GB" sz="1200" dirty="0" err="1">
                <a:latin typeface="Times New Roman" panose="02020603050405020304" pitchFamily="18" charset="0"/>
                <a:ea typeface="Times New Roman" panose="02020603050405020304" pitchFamily="18" charset="0"/>
              </a:rPr>
              <a:t>Bhavarty</a:t>
            </a:r>
            <a:r>
              <a:rPr lang="en-GB" sz="1200" dirty="0">
                <a:latin typeface="Times New Roman" panose="02020603050405020304" pitchFamily="18" charset="0"/>
                <a:ea typeface="Times New Roman" panose="02020603050405020304" pitchFamily="18" charset="0"/>
              </a:rPr>
              <a:t> N. Vaidya and Chirag T. Patel, “</a:t>
            </a:r>
            <a:r>
              <a:rPr lang="en-GB" sz="1200" dirty="0" err="1">
                <a:latin typeface="Times New Roman" panose="02020603050405020304" pitchFamily="18" charset="0"/>
                <a:ea typeface="Times New Roman" panose="02020603050405020304" pitchFamily="18" charset="0"/>
              </a:rPr>
              <a:t>Modlling</a:t>
            </a:r>
            <a:r>
              <a:rPr lang="en-GB" sz="1200" dirty="0">
                <a:latin typeface="Times New Roman" panose="02020603050405020304" pitchFamily="18" charset="0"/>
                <a:ea typeface="Times New Roman" panose="02020603050405020304" pitchFamily="18" charset="0"/>
              </a:rPr>
              <a:t> and Simulation Based Approach of Photovoltaic </a:t>
            </a:r>
            <a:r>
              <a:rPr lang="en-GB" sz="1200" dirty="0" err="1">
                <a:latin typeface="Times New Roman" panose="02020603050405020304" pitchFamily="18" charset="0"/>
                <a:ea typeface="Times New Roman" panose="02020603050405020304" pitchFamily="18" charset="0"/>
              </a:rPr>
              <a:t>System”,in</a:t>
            </a:r>
            <a:r>
              <a:rPr lang="en-GB" sz="1200" dirty="0">
                <a:latin typeface="Times New Roman" panose="02020603050405020304" pitchFamily="18" charset="0"/>
                <a:ea typeface="Times New Roman" panose="02020603050405020304" pitchFamily="18" charset="0"/>
              </a:rPr>
              <a:t> Global Research Analysis Volume 2 Issue 4 April 2013 ISSN NO. 2277 -8160.</a:t>
            </a:r>
            <a:endParaRPr lang="en-US" sz="1200" dirty="0">
              <a:latin typeface="Times New Roman" panose="02020603050405020304" pitchFamily="18" charset="0"/>
              <a:ea typeface="Times New Roman" panose="02020603050405020304" pitchFamily="18" charset="0"/>
            </a:endParaRPr>
          </a:p>
          <a:p>
            <a:pPr marL="400050" marR="0" indent="-228600" algn="just">
              <a:lnSpc>
                <a:spcPct val="125000"/>
              </a:lnSpc>
              <a:spcBef>
                <a:spcPts val="0"/>
              </a:spcBef>
              <a:spcAft>
                <a:spcPts val="0"/>
              </a:spcAft>
            </a:pPr>
            <a:r>
              <a:rPr lang="en-GB" sz="1200" dirty="0">
                <a:latin typeface="Times New Roman" panose="02020603050405020304" pitchFamily="18" charset="0"/>
                <a:ea typeface="Times New Roman" panose="02020603050405020304" pitchFamily="18" charset="0"/>
              </a:rPr>
              <a:t>[2] N. </a:t>
            </a:r>
            <a:r>
              <a:rPr lang="en-GB" sz="1200" dirty="0" err="1">
                <a:latin typeface="Times New Roman" panose="02020603050405020304" pitchFamily="18" charset="0"/>
                <a:ea typeface="Times New Roman" panose="02020603050405020304" pitchFamily="18" charset="0"/>
              </a:rPr>
              <a:t>Pandiarajan</a:t>
            </a:r>
            <a:r>
              <a:rPr lang="en-GB" sz="1200" dirty="0">
                <a:latin typeface="Times New Roman" panose="02020603050405020304" pitchFamily="18" charset="0"/>
                <a:ea typeface="Times New Roman" panose="02020603050405020304" pitchFamily="18" charset="0"/>
              </a:rPr>
              <a:t> and </a:t>
            </a:r>
            <a:r>
              <a:rPr lang="en-GB" sz="1200" dirty="0" err="1">
                <a:latin typeface="Times New Roman" panose="02020603050405020304" pitchFamily="18" charset="0"/>
                <a:ea typeface="Times New Roman" panose="02020603050405020304" pitchFamily="18" charset="0"/>
              </a:rPr>
              <a:t>Ranganath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Muth</a:t>
            </a:r>
            <a:r>
              <a:rPr lang="en-GB" sz="1200" dirty="0">
                <a:latin typeface="Times New Roman" panose="02020603050405020304" pitchFamily="18" charset="0"/>
                <a:ea typeface="Times New Roman" panose="02020603050405020304" pitchFamily="18" charset="0"/>
              </a:rPr>
              <a:t>, “Mathematical Modelling of Photovoltaic Module with </a:t>
            </a:r>
            <a:r>
              <a:rPr lang="en-GB" sz="1200" dirty="0" err="1">
                <a:latin typeface="Times New Roman" panose="02020603050405020304" pitchFamily="18" charset="0"/>
                <a:ea typeface="Times New Roman" panose="02020603050405020304" pitchFamily="18" charset="0"/>
              </a:rPr>
              <a:t>Simulink”,in</a:t>
            </a:r>
            <a:r>
              <a:rPr lang="en-GB" sz="1200" dirty="0">
                <a:latin typeface="Times New Roman" panose="02020603050405020304" pitchFamily="18" charset="0"/>
                <a:ea typeface="Times New Roman" panose="02020603050405020304" pitchFamily="18" charset="0"/>
              </a:rPr>
              <a:t> 2011 1st International Conference</a:t>
            </a:r>
            <a:r>
              <a:rPr lang="en-GB" sz="1200" spc="-5" dirty="0">
                <a:latin typeface="Times New Roman" panose="02020603050405020304" pitchFamily="18" charset="0"/>
                <a:ea typeface="Times New Roman" panose="02020603050405020304" pitchFamily="18" charset="0"/>
              </a:rPr>
              <a:t> </a:t>
            </a:r>
            <a:r>
              <a:rPr lang="en-GB" sz="1200" dirty="0">
                <a:latin typeface="Times New Roman" panose="02020603050405020304" pitchFamily="18" charset="0"/>
                <a:ea typeface="Times New Roman" panose="02020603050405020304" pitchFamily="18" charset="0"/>
              </a:rPr>
              <a:t>on Electrical Energy Systems</a:t>
            </a:r>
            <a:r>
              <a:rPr lang="en-GB" sz="1200" dirty="0" smtClean="0">
                <a:latin typeface="Times New Roman" panose="02020603050405020304" pitchFamily="18" charset="0"/>
                <a:ea typeface="Times New Roman" panose="02020603050405020304" pitchFamily="18" charset="0"/>
              </a:rPr>
              <a:t>.</a:t>
            </a:r>
          </a:p>
          <a:p>
            <a:pPr marL="400050" marR="0" indent="-228600" algn="just">
              <a:lnSpc>
                <a:spcPct val="125000"/>
              </a:lnSpc>
              <a:spcBef>
                <a:spcPts val="0"/>
              </a:spcBef>
              <a:spcAft>
                <a:spcPts val="0"/>
              </a:spcAft>
            </a:pPr>
            <a:r>
              <a:rPr lang="en-GB" sz="1200" dirty="0" smtClean="0">
                <a:latin typeface="Times New Roman" panose="02020603050405020304" pitchFamily="18" charset="0"/>
                <a:ea typeface="Times New Roman" panose="02020603050405020304" pitchFamily="18" charset="0"/>
              </a:rPr>
              <a:t>[3] </a:t>
            </a:r>
            <a:r>
              <a:rPr lang="en-GB" sz="1200" dirty="0" err="1" smtClean="0">
                <a:latin typeface="Times New Roman" panose="02020603050405020304" pitchFamily="18" charset="0"/>
                <a:ea typeface="Times New Roman" panose="02020603050405020304" pitchFamily="18" charset="0"/>
              </a:rPr>
              <a:t>Anuradha</a:t>
            </a:r>
            <a:r>
              <a:rPr lang="en-GB" sz="1200" dirty="0" smtClean="0">
                <a:latin typeface="Times New Roman" panose="02020603050405020304" pitchFamily="18" charset="0"/>
                <a:ea typeface="Times New Roman" panose="02020603050405020304" pitchFamily="18" charset="0"/>
              </a:rPr>
              <a:t> and Satish Kumar, “Study and Comparison of various MPPT Algorithms in Solar Power System”, JISET- International Journal of </a:t>
            </a:r>
            <a:r>
              <a:rPr lang="en-GB" sz="1200" dirty="0" err="1" smtClean="0">
                <a:latin typeface="Times New Roman" panose="02020603050405020304" pitchFamily="18" charset="0"/>
                <a:ea typeface="Times New Roman" panose="02020603050405020304" pitchFamily="18" charset="0"/>
              </a:rPr>
              <a:t>Innovaive</a:t>
            </a:r>
            <a:r>
              <a:rPr lang="en-GB" sz="1200" dirty="0" smtClean="0">
                <a:latin typeface="Times New Roman" panose="02020603050405020304" pitchFamily="18" charset="0"/>
                <a:ea typeface="Times New Roman" panose="02020603050405020304" pitchFamily="18" charset="0"/>
              </a:rPr>
              <a:t> Science, Engineering &amp; Technology, Vol. 2 Issue 12, December 2015.</a:t>
            </a:r>
          </a:p>
          <a:p>
            <a:pPr marL="400050" marR="0" indent="-228600" algn="just">
              <a:lnSpc>
                <a:spcPct val="125000"/>
              </a:lnSpc>
              <a:spcBef>
                <a:spcPts val="0"/>
              </a:spcBef>
              <a:spcAft>
                <a:spcPts val="0"/>
              </a:spcAft>
            </a:pPr>
            <a:r>
              <a:rPr lang="en-GB" sz="1200" dirty="0" smtClean="0">
                <a:latin typeface="Times New Roman" panose="02020603050405020304" pitchFamily="18" charset="0"/>
                <a:ea typeface="Times New Roman" panose="02020603050405020304" pitchFamily="18" charset="0"/>
              </a:rPr>
              <a:t>[</a:t>
            </a:r>
            <a:r>
              <a:rPr lang="en-GB" sz="1200" dirty="0" smtClean="0">
                <a:latin typeface="Times New Roman" panose="02020603050405020304" pitchFamily="18" charset="0"/>
                <a:ea typeface="Times New Roman" panose="02020603050405020304" pitchFamily="18" charset="0"/>
                <a:cs typeface="Times New Roman" panose="02020603050405020304" pitchFamily="18" charset="0"/>
              </a:rPr>
              <a:t>4]A</a:t>
            </a:r>
            <a:r>
              <a:rPr lang="sv-SE" sz="1200" dirty="0" smtClean="0">
                <a:latin typeface="Times New Roman" panose="02020603050405020304" pitchFamily="18" charset="0"/>
                <a:cs typeface="Times New Roman" panose="02020603050405020304" pitchFamily="18" charset="0"/>
              </a:rPr>
              <a:t>. Dolara, R. Faranda, S. Leva, ”</a:t>
            </a:r>
            <a:r>
              <a:rPr lang="en-US" sz="1200" dirty="0" smtClean="0">
                <a:latin typeface="Times New Roman" panose="02020603050405020304" pitchFamily="18" charset="0"/>
                <a:cs typeface="Times New Roman" panose="02020603050405020304" pitchFamily="18" charset="0"/>
              </a:rPr>
              <a:t>Energy </a:t>
            </a:r>
            <a:r>
              <a:rPr lang="en-US" sz="1200" dirty="0">
                <a:latin typeface="Times New Roman" panose="02020603050405020304" pitchFamily="18" charset="0"/>
                <a:cs typeface="Times New Roman" panose="02020603050405020304" pitchFamily="18" charset="0"/>
              </a:rPr>
              <a:t>Comparison of Seven MPPT Techniques for PV </a:t>
            </a:r>
            <a:r>
              <a:rPr lang="en-US" sz="1200" dirty="0" smtClean="0">
                <a:latin typeface="Times New Roman" panose="02020603050405020304" pitchFamily="18" charset="0"/>
                <a:cs typeface="Times New Roman" panose="02020603050405020304" pitchFamily="18" charset="0"/>
              </a:rPr>
              <a:t>Systems”, </a:t>
            </a:r>
            <a:r>
              <a:rPr lang="en-US" sz="1200" dirty="0">
                <a:latin typeface="Times New Roman" panose="02020603050405020304" pitchFamily="18" charset="0"/>
                <a:cs typeface="Times New Roman" panose="02020603050405020304" pitchFamily="18" charset="0"/>
              </a:rPr>
              <a:t>J. Electromagnetic Analysis &amp; Applications, 2009, 3: </a:t>
            </a:r>
            <a:r>
              <a:rPr lang="en-US" sz="1200" dirty="0" smtClean="0">
                <a:latin typeface="Times New Roman" panose="02020603050405020304" pitchFamily="18" charset="0"/>
                <a:cs typeface="Times New Roman" panose="02020603050405020304" pitchFamily="18" charset="0"/>
              </a:rPr>
              <a:t>152-162</a:t>
            </a:r>
            <a:endParaRPr lang="en-US" sz="1200" dirty="0">
              <a:latin typeface="Times New Roman" panose="02020603050405020304" pitchFamily="18" charset="0"/>
              <a:ea typeface="Times New Roman" panose="02020603050405020304" pitchFamily="18" charset="0"/>
            </a:endParaRPr>
          </a:p>
          <a:p>
            <a:pPr marL="400050" marR="0" indent="-228600" algn="just">
              <a:lnSpc>
                <a:spcPct val="125000"/>
              </a:lnSpc>
              <a:spcBef>
                <a:spcPts val="0"/>
              </a:spcBef>
              <a:spcAft>
                <a:spcPts val="0"/>
              </a:spcAft>
            </a:pPr>
            <a:r>
              <a:rPr lang="en-GB" sz="1200" dirty="0" smtClean="0">
                <a:latin typeface="Times New Roman" panose="02020603050405020304" pitchFamily="18" charset="0"/>
                <a:ea typeface="Times New Roman" panose="02020603050405020304" pitchFamily="18" charset="0"/>
              </a:rPr>
              <a:t>[5] </a:t>
            </a:r>
            <a:r>
              <a:rPr lang="en-GB" sz="1200" dirty="0">
                <a:latin typeface="Times New Roman" panose="02020603050405020304" pitchFamily="18" charset="0"/>
                <a:ea typeface="Times New Roman" panose="02020603050405020304" pitchFamily="18" charset="0"/>
              </a:rPr>
              <a:t>Muhammad H Rashid, “Power </a:t>
            </a:r>
            <a:r>
              <a:rPr lang="en-GB" sz="1200" dirty="0" err="1">
                <a:latin typeface="Times New Roman" panose="02020603050405020304" pitchFamily="18" charset="0"/>
                <a:ea typeface="Times New Roman" panose="02020603050405020304" pitchFamily="18" charset="0"/>
              </a:rPr>
              <a:t>Electronics:Circuits,Devices</a:t>
            </a:r>
            <a:r>
              <a:rPr lang="en-GB" sz="1200" dirty="0">
                <a:latin typeface="Times New Roman" panose="02020603050405020304" pitchFamily="18" charset="0"/>
                <a:ea typeface="Times New Roman" panose="02020603050405020304" pitchFamily="18" charset="0"/>
              </a:rPr>
              <a:t> and Applications”, Pearson, 4th Edition, 978-0133125900</a:t>
            </a:r>
            <a:endParaRPr lang="en-US" sz="1200" dirty="0">
              <a:latin typeface="Times New Roman" panose="02020603050405020304" pitchFamily="18" charset="0"/>
              <a:ea typeface="Times New Roman" panose="02020603050405020304" pitchFamily="18" charset="0"/>
            </a:endParaRPr>
          </a:p>
          <a:p>
            <a:pPr marL="400050" marR="0" indent="-228600" algn="just">
              <a:lnSpc>
                <a:spcPct val="125000"/>
              </a:lnSpc>
              <a:spcBef>
                <a:spcPts val="0"/>
              </a:spcBef>
              <a:spcAft>
                <a:spcPts val="0"/>
              </a:spcAft>
            </a:pPr>
            <a:r>
              <a:rPr lang="en-GB" sz="1200" dirty="0" smtClean="0">
                <a:latin typeface="Times New Roman" panose="02020603050405020304" pitchFamily="18" charset="0"/>
                <a:ea typeface="Times New Roman" panose="02020603050405020304" pitchFamily="18" charset="0"/>
              </a:rPr>
              <a:t>[6] </a:t>
            </a:r>
            <a:r>
              <a:rPr lang="en-GB" sz="1200" dirty="0" err="1">
                <a:latin typeface="Times New Roman" panose="02020603050405020304" pitchFamily="18" charset="0"/>
                <a:ea typeface="Times New Roman" panose="02020603050405020304" pitchFamily="18" charset="0"/>
              </a:rPr>
              <a:t>Jitendra</a:t>
            </a:r>
            <a:r>
              <a:rPr lang="en-GB" sz="1200" dirty="0">
                <a:latin typeface="Times New Roman" panose="02020603050405020304" pitchFamily="18" charset="0"/>
                <a:ea typeface="Times New Roman" panose="02020603050405020304" pitchFamily="18" charset="0"/>
              </a:rPr>
              <a:t> Prasad, “Maximum Power Point tracker solar charge controller(MPPT)”, LAP LAMBERT Academic Publishing, 2012, </a:t>
            </a:r>
            <a:r>
              <a:rPr lang="en-GB" sz="1200" dirty="0" smtClean="0">
                <a:latin typeface="Times New Roman" panose="02020603050405020304" pitchFamily="18" charset="0"/>
                <a:ea typeface="Times New Roman" panose="02020603050405020304" pitchFamily="18" charset="0"/>
              </a:rPr>
              <a:t>978-3659185083</a:t>
            </a:r>
            <a:endParaRPr lang="en-US" sz="1200" dirty="0">
              <a:latin typeface="Times New Roman" panose="02020603050405020304" pitchFamily="18" charset="0"/>
              <a:ea typeface="Times New Roman" panose="02020603050405020304" pitchFamily="18" charset="0"/>
            </a:endParaRPr>
          </a:p>
          <a:p>
            <a:pPr marL="171450" marR="0" algn="just">
              <a:lnSpc>
                <a:spcPct val="125000"/>
              </a:lnSpc>
              <a:spcBef>
                <a:spcPts val="0"/>
              </a:spcBef>
              <a:spcAft>
                <a:spcPts val="0"/>
              </a:spcAft>
            </a:pPr>
            <a:r>
              <a:rPr lang="en-GB" sz="1200" dirty="0" smtClean="0">
                <a:latin typeface="Times New Roman" panose="02020603050405020304" pitchFamily="18" charset="0"/>
                <a:ea typeface="Times New Roman" panose="02020603050405020304" pitchFamily="18" charset="0"/>
              </a:rPr>
              <a:t>[7] </a:t>
            </a:r>
            <a:r>
              <a:rPr lang="en-GB" sz="1200" dirty="0">
                <a:latin typeface="Times New Roman" panose="02020603050405020304" pitchFamily="18" charset="0"/>
                <a:ea typeface="Times New Roman" panose="02020603050405020304" pitchFamily="18" charset="0"/>
              </a:rPr>
              <a:t>Solar Power diagram , </a:t>
            </a:r>
            <a:r>
              <a:rPr lang="en-GB" sz="1200" u="sng" dirty="0">
                <a:solidFill>
                  <a:srgbClr val="0000FF"/>
                </a:solidFill>
                <a:latin typeface="Times New Roman" panose="02020603050405020304" pitchFamily="18" charset="0"/>
                <a:ea typeface="Times New Roman" panose="02020603050405020304" pitchFamily="18" charset="0"/>
              </a:rPr>
              <a:t>www.howstuffworks.com</a:t>
            </a:r>
            <a:endParaRPr lang="en-US" sz="1200" dirty="0">
              <a:latin typeface="Times New Roman" panose="02020603050405020304" pitchFamily="18" charset="0"/>
              <a:ea typeface="Times New Roman" panose="02020603050405020304" pitchFamily="18" charset="0"/>
            </a:endParaRPr>
          </a:p>
          <a:p>
            <a:pPr marL="173990" marR="0">
              <a:spcBef>
                <a:spcPts val="325"/>
              </a:spcBef>
              <a:spcAft>
                <a:spcPts val="0"/>
              </a:spcAft>
              <a:tabLst>
                <a:tab pos="590550" algn="l"/>
              </a:tabLst>
            </a:pPr>
            <a:r>
              <a:rPr lang="en-GB" sz="1200" dirty="0" smtClean="0">
                <a:latin typeface="Times New Roman" panose="02020603050405020304" pitchFamily="18" charset="0"/>
                <a:ea typeface="Times New Roman" panose="02020603050405020304" pitchFamily="18" charset="0"/>
              </a:rPr>
              <a:t>[8] </a:t>
            </a:r>
            <a:r>
              <a:rPr lang="en-GB" sz="1200" dirty="0">
                <a:latin typeface="Times New Roman" panose="02020603050405020304" pitchFamily="18" charset="0"/>
                <a:ea typeface="Times New Roman" panose="02020603050405020304" pitchFamily="18" charset="0"/>
              </a:rPr>
              <a:t>Solar Cell , </a:t>
            </a:r>
            <a:r>
              <a:rPr lang="en-GB" sz="1200" dirty="0">
                <a:solidFill>
                  <a:srgbClr val="0000FF"/>
                </a:solidFill>
                <a:latin typeface="Times New Roman" panose="02020603050405020304" pitchFamily="18" charset="0"/>
                <a:ea typeface="Times New Roman" panose="02020603050405020304" pitchFamily="18" charset="0"/>
                <a:hlinkClick r:id="rId2"/>
              </a:rPr>
              <a:t>www.howstuffworks.com</a:t>
            </a:r>
            <a:endParaRPr lang="en-US" sz="1200" dirty="0">
              <a:latin typeface="Times New Roman" panose="02020603050405020304" pitchFamily="18" charset="0"/>
              <a:ea typeface="Times New Roman" panose="02020603050405020304" pitchFamily="18" charset="0"/>
            </a:endParaRPr>
          </a:p>
          <a:p>
            <a:pPr marL="173990" marR="0">
              <a:spcBef>
                <a:spcPts val="325"/>
              </a:spcBef>
              <a:spcAft>
                <a:spcPts val="0"/>
              </a:spcAft>
              <a:tabLst>
                <a:tab pos="590550" algn="l"/>
              </a:tabLst>
            </a:pPr>
            <a:r>
              <a:rPr lang="en-GB" sz="1200" dirty="0" smtClean="0">
                <a:latin typeface="Times New Roman" panose="02020603050405020304" pitchFamily="18" charset="0"/>
                <a:ea typeface="Times New Roman" panose="02020603050405020304" pitchFamily="18" charset="0"/>
              </a:rPr>
              <a:t>[9] </a:t>
            </a:r>
            <a:r>
              <a:rPr lang="en-GB" sz="1200" dirty="0">
                <a:solidFill>
                  <a:srgbClr val="0000FF"/>
                </a:solidFill>
                <a:latin typeface="Times New Roman" panose="02020603050405020304" pitchFamily="18" charset="0"/>
                <a:ea typeface="Times New Roman" panose="02020603050405020304" pitchFamily="18" charset="0"/>
                <a:hlinkClick r:id="rId3"/>
              </a:rPr>
              <a:t>http://home.iprimus.com.au/nielsens/</a:t>
            </a:r>
            <a:endParaRPr lang="en-US" sz="1200" dirty="0">
              <a:latin typeface="Times New Roman" panose="02020603050405020304" pitchFamily="18" charset="0"/>
              <a:ea typeface="Times New Roman" panose="02020603050405020304" pitchFamily="18" charset="0"/>
            </a:endParaRPr>
          </a:p>
          <a:p>
            <a:pPr marL="173990" marR="0">
              <a:spcBef>
                <a:spcPts val="325"/>
              </a:spcBef>
              <a:spcAft>
                <a:spcPts val="0"/>
              </a:spcAft>
              <a:tabLst>
                <a:tab pos="590550" algn="l"/>
              </a:tabLst>
            </a:pPr>
            <a:r>
              <a:rPr lang="en-GB" sz="1200" dirty="0" smtClean="0">
                <a:latin typeface="Times New Roman" panose="02020603050405020304" pitchFamily="18" charset="0"/>
                <a:ea typeface="Times New Roman" panose="02020603050405020304" pitchFamily="18" charset="0"/>
              </a:rPr>
              <a:t>[10] </a:t>
            </a:r>
            <a:r>
              <a:rPr lang="en-GB" sz="1200" dirty="0">
                <a:latin typeface="Times New Roman" panose="02020603050405020304" pitchFamily="18" charset="0"/>
                <a:ea typeface="Times New Roman" panose="02020603050405020304" pitchFamily="18" charset="0"/>
              </a:rPr>
              <a:t>Solar PV World Expo </a:t>
            </a:r>
            <a:r>
              <a:rPr lang="en-GB" sz="1200" dirty="0">
                <a:solidFill>
                  <a:srgbClr val="0000FF"/>
                </a:solidFill>
                <a:latin typeface="Times New Roman" panose="02020603050405020304" pitchFamily="18" charset="0"/>
                <a:ea typeface="Times New Roman" panose="02020603050405020304" pitchFamily="18" charset="0"/>
                <a:hlinkClick r:id="rId4"/>
              </a:rPr>
              <a:t>https://www.pvresources.com</a:t>
            </a:r>
            <a:r>
              <a:rPr lang="en-GB" sz="1200" dirty="0" smtClean="0">
                <a:solidFill>
                  <a:srgbClr val="0000FF"/>
                </a:solidFill>
                <a:latin typeface="Times New Roman" panose="02020603050405020304" pitchFamily="18" charset="0"/>
                <a:ea typeface="Times New Roman" panose="02020603050405020304" pitchFamily="18" charset="0"/>
                <a:hlinkClick r:id="rId4"/>
              </a:rPr>
              <a:t>/</a:t>
            </a:r>
            <a:r>
              <a:rPr lang="en-US" sz="1200" dirty="0">
                <a:latin typeface="Times New Roman" panose="02020603050405020304" pitchFamily="18" charset="0"/>
                <a:ea typeface="Times New Roman" panose="02020603050405020304" pitchFamily="18" charset="0"/>
              </a:rPr>
              <a:t> </a:t>
            </a:r>
            <a:endParaRPr lang="en-US" sz="1200" dirty="0" smtClean="0">
              <a:latin typeface="Times New Roman" panose="02020603050405020304" pitchFamily="18" charset="0"/>
              <a:ea typeface="Times New Roman" panose="02020603050405020304" pitchFamily="18" charset="0"/>
            </a:endParaRPr>
          </a:p>
          <a:p>
            <a:pPr marL="173990" marR="0">
              <a:spcBef>
                <a:spcPts val="325"/>
              </a:spcBef>
              <a:spcAft>
                <a:spcPts val="0"/>
              </a:spcAft>
              <a:tabLst>
                <a:tab pos="590550" algn="l"/>
              </a:tabLst>
            </a:pPr>
            <a:r>
              <a:rPr lang="en-US" sz="1200" dirty="0" smtClean="0">
                <a:latin typeface="Times New Roman" panose="02020603050405020304" pitchFamily="18" charset="0"/>
                <a:ea typeface="Times New Roman" panose="02020603050405020304" pitchFamily="18" charset="0"/>
              </a:rPr>
              <a:t>[11] </a:t>
            </a:r>
            <a:r>
              <a:rPr lang="en-US" sz="1200" dirty="0">
                <a:latin typeface="Times New Roman" panose="02020603050405020304" pitchFamily="18" charset="0"/>
                <a:ea typeface="Times New Roman" panose="02020603050405020304" pitchFamily="18" charset="0"/>
              </a:rPr>
              <a:t>MPP Graph </a:t>
            </a:r>
            <a:r>
              <a:rPr lang="en-US" sz="1200" dirty="0" smtClean="0">
                <a:latin typeface="Times New Roman" panose="02020603050405020304" pitchFamily="18" charset="0"/>
                <a:ea typeface="Times New Roman" panose="02020603050405020304" pitchFamily="18" charset="0"/>
              </a:rPr>
              <a:t>https ://</a:t>
            </a:r>
            <a:r>
              <a:rPr lang="en-US" sz="1200" dirty="0">
                <a:latin typeface="Times New Roman" panose="02020603050405020304" pitchFamily="18" charset="0"/>
                <a:ea typeface="Times New Roman" panose="02020603050405020304" pitchFamily="18" charset="0"/>
              </a:rPr>
              <a:t>electricalacademia.com/renewable-energy/maximum-power-point-tracking-mppt-charge-controller-working-principle</a:t>
            </a:r>
            <a:r>
              <a:rPr lang="en-US" sz="1200" dirty="0" smtClean="0">
                <a:latin typeface="Times New Roman" panose="02020603050405020304" pitchFamily="18" charset="0"/>
                <a:ea typeface="Times New Roman" panose="02020603050405020304" pitchFamily="18" charset="0"/>
              </a:rPr>
              <a:t>/</a:t>
            </a:r>
          </a:p>
          <a:p>
            <a:pPr marL="173990" marR="0">
              <a:spcBef>
                <a:spcPts val="325"/>
              </a:spcBef>
              <a:spcAft>
                <a:spcPts val="0"/>
              </a:spcAft>
              <a:tabLst>
                <a:tab pos="590550" algn="l"/>
              </a:tabLst>
            </a:pPr>
            <a:r>
              <a:rPr lang="en-US" sz="1200" dirty="0" smtClean="0">
                <a:latin typeface="Times New Roman" panose="02020603050405020304" pitchFamily="18" charset="0"/>
                <a:ea typeface="Times New Roman" panose="02020603050405020304" pitchFamily="18" charset="0"/>
              </a:rPr>
              <a:t>[12] Flow Chart perturb and Observe </a:t>
            </a:r>
            <a:r>
              <a:rPr lang="en-US" sz="1200" dirty="0" smtClean="0">
                <a:latin typeface="Times New Roman" panose="02020603050405020304" pitchFamily="18" charset="0"/>
                <a:ea typeface="Times New Roman" panose="02020603050405020304" pitchFamily="18" charset="0"/>
                <a:hlinkClick r:id="rId5"/>
              </a:rPr>
              <a:t>https</a:t>
            </a:r>
            <a:r>
              <a:rPr lang="en-US" sz="1200" dirty="0">
                <a:latin typeface="Times New Roman" panose="02020603050405020304" pitchFamily="18" charset="0"/>
                <a:ea typeface="Times New Roman" panose="02020603050405020304" pitchFamily="18" charset="0"/>
                <a:hlinkClick r:id="rId5"/>
              </a:rPr>
              <a:t>://</a:t>
            </a:r>
            <a:r>
              <a:rPr lang="en-US" sz="1200" dirty="0" smtClean="0">
                <a:latin typeface="Times New Roman" panose="02020603050405020304" pitchFamily="18" charset="0"/>
                <a:ea typeface="Times New Roman" panose="02020603050405020304" pitchFamily="18" charset="0"/>
                <a:hlinkClick r:id="rId5"/>
              </a:rPr>
              <a:t>www.researchgate.net/publication/277339128_Maximum_Power_Point_Tracking_for_Photovoltaic_Using_Incremental_Conductance_Method/figures?lo=1</a:t>
            </a:r>
            <a:endParaRPr lang="en-US" sz="1200" dirty="0" smtClean="0">
              <a:latin typeface="Times New Roman" panose="02020603050405020304" pitchFamily="18" charset="0"/>
              <a:ea typeface="Times New Roman" panose="02020603050405020304" pitchFamily="18" charset="0"/>
            </a:endParaRPr>
          </a:p>
          <a:p>
            <a:r>
              <a:rPr lang="en-US" sz="1200" dirty="0" smtClean="0">
                <a:latin typeface="Times New Roman" panose="02020603050405020304" pitchFamily="18" charset="0"/>
                <a:ea typeface="Times New Roman" panose="02020603050405020304" pitchFamily="18" charset="0"/>
              </a:rPr>
              <a:t>    [13]MPP graph: A. </a:t>
            </a:r>
            <a:r>
              <a:rPr lang="en-US" sz="1200" dirty="0" err="1" smtClean="0">
                <a:latin typeface="Times New Roman" panose="02020603050405020304" pitchFamily="18" charset="0"/>
                <a:ea typeface="Times New Roman" panose="02020603050405020304" pitchFamily="18" charset="0"/>
              </a:rPr>
              <a:t>Belhadj</a:t>
            </a:r>
            <a:r>
              <a:rPr lang="en-US" sz="1200" dirty="0" smtClean="0">
                <a:latin typeface="Times New Roman" panose="02020603050405020304" pitchFamily="18" charset="0"/>
                <a:ea typeface="Times New Roman" panose="02020603050405020304" pitchFamily="18" charset="0"/>
              </a:rPr>
              <a:t> </a:t>
            </a:r>
            <a:r>
              <a:rPr lang="en-US" sz="1200" dirty="0" err="1" smtClean="0">
                <a:latin typeface="Times New Roman" panose="02020603050405020304" pitchFamily="18" charset="0"/>
                <a:ea typeface="Times New Roman" panose="02020603050405020304" pitchFamily="18" charset="0"/>
              </a:rPr>
              <a:t>Dejilali</a:t>
            </a:r>
            <a:r>
              <a:rPr lang="en-US" sz="1200" dirty="0" smtClean="0">
                <a:latin typeface="Times New Roman" panose="02020603050405020304" pitchFamily="18" charset="0"/>
                <a:ea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Modified </a:t>
            </a:r>
            <a:r>
              <a:rPr lang="en-US" sz="1200" dirty="0">
                <a:latin typeface="Times New Roman" panose="02020603050405020304" pitchFamily="18" charset="0"/>
                <a:cs typeface="Times New Roman" panose="02020603050405020304" pitchFamily="18" charset="0"/>
              </a:rPr>
              <a:t>perturb and observe MPPT control for avoid deviation in </a:t>
            </a:r>
            <a:r>
              <a:rPr lang="en-US" sz="1200" dirty="0" smtClean="0">
                <a:latin typeface="Times New Roman" panose="02020603050405020304" pitchFamily="18" charset="0"/>
                <a:cs typeface="Times New Roman" panose="02020603050405020304" pitchFamily="18" charset="0"/>
              </a:rPr>
              <a:t>photovoltaic system”, January 2017 Journal </a:t>
            </a:r>
            <a:r>
              <a:rPr lang="en-US" sz="1200" dirty="0">
                <a:latin typeface="Times New Roman" panose="02020603050405020304" pitchFamily="18" charset="0"/>
                <a:cs typeface="Times New Roman" panose="02020603050405020304" pitchFamily="18" charset="0"/>
              </a:rPr>
              <a:t>of Electrical Engineering </a:t>
            </a:r>
            <a:r>
              <a:rPr lang="en-US" sz="1200" dirty="0" smtClean="0">
                <a:latin typeface="Times New Roman" panose="02020603050405020304" pitchFamily="18" charset="0"/>
                <a:cs typeface="Times New Roman" panose="02020603050405020304" pitchFamily="18" charset="0"/>
              </a:rPr>
              <a:t>17       </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[14]MPP graph: </a:t>
            </a:r>
            <a:r>
              <a:rPr lang="en-US" sz="1200" dirty="0" err="1" smtClean="0">
                <a:latin typeface="Times New Roman" panose="02020603050405020304" pitchFamily="18" charset="0"/>
                <a:cs typeface="Times New Roman" panose="02020603050405020304" pitchFamily="18" charset="0"/>
              </a:rPr>
              <a:t>Md</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Wazedur</a:t>
            </a:r>
            <a:r>
              <a:rPr lang="en-US" sz="1200" dirty="0" smtClean="0">
                <a:latin typeface="Times New Roman" panose="02020603050405020304" pitchFamily="18" charset="0"/>
                <a:cs typeface="Times New Roman" panose="02020603050405020304" pitchFamily="18" charset="0"/>
              </a:rPr>
              <a:t> Rahman, S </a:t>
            </a:r>
            <a:r>
              <a:rPr lang="en-US" sz="1200" dirty="0" err="1" smtClean="0">
                <a:latin typeface="Times New Roman" panose="02020603050405020304" pitchFamily="18" charset="0"/>
                <a:cs typeface="Times New Roman" panose="02020603050405020304" pitchFamily="18" charset="0"/>
              </a:rPr>
              <a:t>Bathima</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Prasanth</a:t>
            </a:r>
            <a:r>
              <a:rPr lang="en-US" sz="1200" dirty="0" smtClean="0">
                <a:latin typeface="Times New Roman" panose="02020603050405020304" pitchFamily="18" charset="0"/>
                <a:cs typeface="Times New Roman" panose="02020603050405020304" pitchFamily="18" charset="0"/>
              </a:rPr>
              <a:t> “Comparative </a:t>
            </a:r>
            <a:r>
              <a:rPr lang="en-US" sz="1200" dirty="0">
                <a:latin typeface="Times New Roman" panose="02020603050405020304" pitchFamily="18" charset="0"/>
                <a:cs typeface="Times New Roman" panose="02020603050405020304" pitchFamily="18" charset="0"/>
              </a:rPr>
              <a:t>analysis of developed incremental conductance (IC) and perturb &amp; observe (P&amp;O) MPPT algorithm </a:t>
            </a:r>
            <a:r>
              <a:rPr lang="en-US"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for </a:t>
            </a:r>
            <a:r>
              <a:rPr lang="en-US" sz="1200" dirty="0">
                <a:latin typeface="Times New Roman" panose="02020603050405020304" pitchFamily="18" charset="0"/>
                <a:cs typeface="Times New Roman" panose="02020603050405020304" pitchFamily="18" charset="0"/>
              </a:rPr>
              <a:t>photovoltaic </a:t>
            </a:r>
            <a:r>
              <a:rPr lang="en-US" sz="1200" dirty="0" smtClean="0">
                <a:latin typeface="Times New Roman" panose="02020603050405020304" pitchFamily="18" charset="0"/>
                <a:cs typeface="Times New Roman" panose="02020603050405020304" pitchFamily="18" charset="0"/>
              </a:rPr>
              <a:t>applications”, in </a:t>
            </a:r>
            <a:r>
              <a:rPr lang="en-US" sz="1200" dirty="0">
                <a:latin typeface="Times New Roman" panose="02020603050405020304" pitchFamily="18" charset="0"/>
                <a:cs typeface="Times New Roman" panose="02020603050405020304" pitchFamily="18" charset="0"/>
              </a:rPr>
              <a:t>2016 10th International Conference on Intelligent Systems and Control (ISCO</a:t>
            </a:r>
            <a:r>
              <a:rPr lang="en-US" sz="1200" dirty="0" smtClean="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[15</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Practical MPPT: </a:t>
            </a:r>
            <a:r>
              <a:rPr lang="en-US" sz="1200" dirty="0" smtClean="0">
                <a:latin typeface="Times New Roman" panose="02020603050405020304" pitchFamily="18" charset="0"/>
                <a:cs typeface="Times New Roman" panose="02020603050405020304" pitchFamily="18" charset="0"/>
                <a:hlinkClick r:id="rId6"/>
              </a:rPr>
              <a:t>https</a:t>
            </a:r>
            <a:r>
              <a:rPr lang="en-US" sz="1200" dirty="0">
                <a:latin typeface="Times New Roman" panose="02020603050405020304" pitchFamily="18" charset="0"/>
                <a:cs typeface="Times New Roman" panose="02020603050405020304" pitchFamily="18" charset="0"/>
                <a:hlinkClick r:id="rId6"/>
              </a:rPr>
              <a:t>://inverterandbattery.com/product/inverter-battery-solar-charger-controller</a:t>
            </a:r>
            <a:r>
              <a:rPr lang="en-US" sz="1200" dirty="0" smtClean="0">
                <a:latin typeface="Times New Roman" panose="02020603050405020304" pitchFamily="18" charset="0"/>
                <a:cs typeface="Times New Roman" panose="02020603050405020304" pitchFamily="18" charset="0"/>
                <a:hlinkClick r:id="rId6"/>
              </a:rPr>
              <a:t>/</a:t>
            </a:r>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[16] </a:t>
            </a:r>
            <a:r>
              <a:rPr lang="en-US" sz="1200" dirty="0">
                <a:latin typeface="Times New Roman" panose="02020603050405020304" pitchFamily="18" charset="0"/>
                <a:cs typeface="Times New Roman" panose="02020603050405020304" pitchFamily="18" charset="0"/>
                <a:hlinkClick r:id="rId7"/>
              </a:rPr>
              <a:t>https://</a:t>
            </a:r>
            <a:r>
              <a:rPr lang="en-US" sz="1200" dirty="0" smtClean="0">
                <a:latin typeface="Times New Roman" panose="02020603050405020304" pitchFamily="18" charset="0"/>
                <a:cs typeface="Times New Roman" panose="02020603050405020304" pitchFamily="18" charset="0"/>
                <a:hlinkClick r:id="rId7"/>
              </a:rPr>
              <a:t>www.youtube.com/watch?v=yzPp2cWRz44</a:t>
            </a:r>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[17] https://link.springer.com/article/10.1007/s41870-020-00450-8</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173990" marR="0">
              <a:spcBef>
                <a:spcPts val="325"/>
              </a:spcBef>
              <a:spcAft>
                <a:spcPts val="0"/>
              </a:spcAft>
              <a:tabLst>
                <a:tab pos="590550" algn="l"/>
              </a:tabLst>
            </a:pPr>
            <a:endParaRPr lang="en-GB" sz="1200"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361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3</a:t>
            </a:fld>
            <a:endParaRPr lang="en-IN"/>
          </a:p>
        </p:txBody>
      </p:sp>
      <p:sp>
        <p:nvSpPr>
          <p:cNvPr id="7"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8"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9"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3</a:t>
            </a:fld>
            <a:endParaRPr lang="en-IN"/>
          </a:p>
        </p:txBody>
      </p:sp>
      <p:sp>
        <p:nvSpPr>
          <p:cNvPr id="10" name="TextBox 9"/>
          <p:cNvSpPr txBox="1"/>
          <p:nvPr/>
        </p:nvSpPr>
        <p:spPr>
          <a:xfrm>
            <a:off x="4872836" y="833142"/>
            <a:ext cx="2650084"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INTRODUCTION</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042726" y="1378858"/>
            <a:ext cx="5386209" cy="4807470"/>
          </a:xfrm>
          <a:prstGeom prst="rect">
            <a:avLst/>
          </a:prstGeom>
        </p:spPr>
        <p:txBody>
          <a:bodyPr wrap="square">
            <a:spAutoFit/>
          </a:bodyPr>
          <a:lstStyle/>
          <a:p>
            <a:pPr marL="285750" indent="-285750" algn="just">
              <a:buFont typeface="Wingdings" panose="05000000000000000000" pitchFamily="2" charset="2"/>
              <a:buChar char="ü"/>
            </a:pPr>
            <a:r>
              <a:rPr lang="en-GB" dirty="0"/>
              <a:t>Conventional sources of energy will not persist forever; it is essential to look for alternative sources of energy. </a:t>
            </a:r>
            <a:endParaRPr lang="en-US" dirty="0"/>
          </a:p>
          <a:p>
            <a:pPr marL="285750" indent="-285750" algn="just">
              <a:buFont typeface="Wingdings" panose="05000000000000000000" pitchFamily="2" charset="2"/>
              <a:buChar char="ü"/>
            </a:pPr>
            <a:r>
              <a:rPr lang="en-US" dirty="0"/>
              <a:t>Harnessing solar energy is one of the alternatives which has been widely implemented since the source of solar energy is highly ubiquitous.</a:t>
            </a:r>
          </a:p>
          <a:p>
            <a:pPr marL="285750" indent="-285750" algn="just">
              <a:buFont typeface="Wingdings" panose="05000000000000000000" pitchFamily="2" charset="2"/>
              <a:buChar char="ü"/>
            </a:pPr>
            <a:r>
              <a:rPr lang="en-US" dirty="0"/>
              <a:t>In PV modules, the power output depends on the input conditions which are solar irradiance and environmental temperature. </a:t>
            </a:r>
          </a:p>
          <a:p>
            <a:pPr marL="285750" indent="-285750" algn="just">
              <a:buFont typeface="Wingdings" panose="05000000000000000000" pitchFamily="2" charset="2"/>
              <a:buChar char="ü"/>
            </a:pPr>
            <a:r>
              <a:rPr lang="en-US" dirty="0"/>
              <a:t>If the input of a system is inconsistent, naturally the output is inconsistent. For better efficiency in terms of power and cost, we need to find a solution, which is the maximum power point</a:t>
            </a:r>
            <a:r>
              <a:rPr lang="en-US" dirty="0" smtClean="0"/>
              <a:t>. </a:t>
            </a:r>
          </a:p>
          <a:p>
            <a:pPr marL="285750" indent="-285750" algn="just">
              <a:buFont typeface="Wingdings" panose="05000000000000000000" pitchFamily="2" charset="2"/>
              <a:buChar char="ü"/>
            </a:pPr>
            <a:r>
              <a:rPr lang="en-US" dirty="0"/>
              <a:t>When it comes to PV modules there is a point on the characteristic curve of current vs voltage and power vs voltage where this point is available.</a:t>
            </a:r>
          </a:p>
          <a:p>
            <a:pPr algn="just">
              <a:lnSpc>
                <a:spcPct val="115000"/>
              </a:lnSpc>
              <a:spcAft>
                <a:spcPts val="1000"/>
              </a:spcAft>
            </a:pPr>
            <a:endParaRPr lang="en-US" sz="1600" dirty="0">
              <a:effectLst/>
              <a:latin typeface="Times New Roman" panose="02020603050405020304" pitchFamily="18" charset="0"/>
              <a:ea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935" y="2037471"/>
            <a:ext cx="5541553" cy="2932405"/>
          </a:xfrm>
          <a:prstGeom prst="rect">
            <a:avLst/>
          </a:prstGeom>
        </p:spPr>
      </p:pic>
      <p:sp>
        <p:nvSpPr>
          <p:cNvPr id="13" name="TextBox 12"/>
          <p:cNvSpPr txBox="1"/>
          <p:nvPr/>
        </p:nvSpPr>
        <p:spPr>
          <a:xfrm>
            <a:off x="6910251" y="5375382"/>
            <a:ext cx="5060238" cy="738664"/>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1. Maximum </a:t>
            </a:r>
            <a:r>
              <a:rPr lang="en-US" sz="1400" dirty="0" smtClean="0">
                <a:latin typeface="Times New Roman" panose="02020603050405020304" pitchFamily="18" charset="0"/>
                <a:cs typeface="Times New Roman" panose="02020603050405020304" pitchFamily="18" charset="0"/>
              </a:rPr>
              <a:t>Power Point in </a:t>
            </a:r>
            <a:r>
              <a:rPr lang="en-US" sz="1400" dirty="0"/>
              <a:t>current vs voltage and power vs </a:t>
            </a:r>
            <a:r>
              <a:rPr lang="en-US" sz="1400" dirty="0" smtClean="0"/>
              <a:t>voltage [11]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686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4</a:t>
            </a:fld>
            <a:endParaRPr lang="en-IN"/>
          </a:p>
        </p:txBody>
      </p:sp>
      <p:sp>
        <p:nvSpPr>
          <p:cNvPr id="7"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8"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9"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4</a:t>
            </a:fld>
            <a:endParaRPr lang="en-IN"/>
          </a:p>
        </p:txBody>
      </p:sp>
      <p:sp>
        <p:nvSpPr>
          <p:cNvPr id="10" name="TextBox 9"/>
          <p:cNvSpPr txBox="1"/>
          <p:nvPr/>
        </p:nvSpPr>
        <p:spPr>
          <a:xfrm>
            <a:off x="4169451" y="903013"/>
            <a:ext cx="3631572"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LITERATURE REVIEW </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042726" y="1378858"/>
            <a:ext cx="9903655" cy="4427879"/>
          </a:xfrm>
          <a:prstGeom prst="rect">
            <a:avLst/>
          </a:prstGeom>
        </p:spPr>
        <p:txBody>
          <a:bodyPr wrap="square">
            <a:spAutoFit/>
          </a:bodyPr>
          <a:lstStyle/>
          <a:p>
            <a:pPr marL="285750" indent="-285750" algn="just">
              <a:lnSpc>
                <a:spcPct val="115000"/>
              </a:lnSpc>
              <a:spcAft>
                <a:spcPts val="1000"/>
              </a:spcAft>
              <a:buFont typeface="Wingdings" panose="05000000000000000000" pitchFamily="2" charset="2"/>
              <a:buChar char="ü"/>
            </a:pPr>
            <a:r>
              <a:rPr lang="en-IN" b="1" dirty="0" err="1">
                <a:latin typeface="Times New Roman" panose="02020603050405020304" pitchFamily="18" charset="0"/>
                <a:ea typeface="Times New Roman" panose="02020603050405020304" pitchFamily="18" charset="0"/>
              </a:rPr>
              <a:t>N.Pandiarajan</a:t>
            </a:r>
            <a:r>
              <a:rPr lang="en-IN" b="1" dirty="0">
                <a:latin typeface="Times New Roman" panose="02020603050405020304" pitchFamily="18" charset="0"/>
                <a:ea typeface="Times New Roman" panose="02020603050405020304" pitchFamily="18" charset="0"/>
              </a:rPr>
              <a:t> and </a:t>
            </a:r>
            <a:r>
              <a:rPr lang="en-IN" b="1" dirty="0" err="1">
                <a:latin typeface="Times New Roman" panose="02020603050405020304" pitchFamily="18" charset="0"/>
                <a:ea typeface="Times New Roman" panose="02020603050405020304" pitchFamily="18" charset="0"/>
              </a:rPr>
              <a:t>Ranganathan</a:t>
            </a:r>
            <a:r>
              <a:rPr lang="en-IN" b="1" dirty="0">
                <a:latin typeface="Times New Roman" panose="02020603050405020304" pitchFamily="18" charset="0"/>
                <a:ea typeface="Times New Roman" panose="02020603050405020304" pitchFamily="18" charset="0"/>
              </a:rPr>
              <a:t> </a:t>
            </a:r>
            <a:r>
              <a:rPr lang="en-IN" b="1" dirty="0" err="1">
                <a:latin typeface="Times New Roman" panose="02020603050405020304" pitchFamily="18" charset="0"/>
                <a:ea typeface="Times New Roman" panose="02020603050405020304" pitchFamily="18" charset="0"/>
              </a:rPr>
              <a:t>Muth</a:t>
            </a:r>
            <a:r>
              <a:rPr lang="en-IN" dirty="0">
                <a:latin typeface="Times New Roman" panose="02020603050405020304" pitchFamily="18" charset="0"/>
                <a:ea typeface="Times New Roman" panose="02020603050405020304" pitchFamily="18" charset="0"/>
              </a:rPr>
              <a:t>, this paper gave us insight as to how the implementation and simulation of the PV modules take place briefly in a step by step approach in MATLAB/Simulink.</a:t>
            </a:r>
            <a:endParaRPr lang="en-US" sz="1200" dirty="0">
              <a:latin typeface="Times New Roman" panose="02020603050405020304" pitchFamily="18" charset="0"/>
              <a:ea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ü"/>
            </a:pPr>
            <a:r>
              <a:rPr lang="en-IN" b="1" dirty="0" err="1">
                <a:latin typeface="Times New Roman" panose="02020603050405020304" pitchFamily="18" charset="0"/>
                <a:ea typeface="Times New Roman" panose="02020603050405020304" pitchFamily="18" charset="0"/>
              </a:rPr>
              <a:t>Alpesh</a:t>
            </a:r>
            <a:r>
              <a:rPr lang="en-IN" b="1" dirty="0">
                <a:latin typeface="Times New Roman" panose="02020603050405020304" pitchFamily="18" charset="0"/>
                <a:ea typeface="Times New Roman" panose="02020603050405020304" pitchFamily="18" charset="0"/>
              </a:rPr>
              <a:t> </a:t>
            </a:r>
            <a:r>
              <a:rPr lang="en-IN" b="1" dirty="0" err="1">
                <a:latin typeface="Times New Roman" panose="02020603050405020304" pitchFamily="18" charset="0"/>
                <a:ea typeface="Times New Roman" panose="02020603050405020304" pitchFamily="18" charset="0"/>
              </a:rPr>
              <a:t>P.Parekh</a:t>
            </a:r>
            <a:r>
              <a:rPr lang="en-IN" b="1" dirty="0">
                <a:latin typeface="Times New Roman" panose="02020603050405020304" pitchFamily="18" charset="0"/>
                <a:ea typeface="Times New Roman" panose="02020603050405020304" pitchFamily="18" charset="0"/>
              </a:rPr>
              <a:t>, Chirag T .Patel  and </a:t>
            </a:r>
            <a:r>
              <a:rPr lang="en-IN" b="1" dirty="0" err="1">
                <a:latin typeface="Times New Roman" panose="02020603050405020304" pitchFamily="18" charset="0"/>
                <a:ea typeface="Times New Roman" panose="02020603050405020304" pitchFamily="18" charset="0"/>
              </a:rPr>
              <a:t>Bhavarty</a:t>
            </a:r>
            <a:r>
              <a:rPr lang="en-IN" b="1" dirty="0">
                <a:latin typeface="Times New Roman" panose="02020603050405020304" pitchFamily="18" charset="0"/>
                <a:ea typeface="Times New Roman" panose="02020603050405020304" pitchFamily="18" charset="0"/>
              </a:rPr>
              <a:t> N. Vaidya </a:t>
            </a:r>
            <a:r>
              <a:rPr lang="en-IN" dirty="0">
                <a:latin typeface="Times New Roman" panose="02020603050405020304" pitchFamily="18" charset="0"/>
                <a:ea typeface="Times New Roman" panose="02020603050405020304" pitchFamily="18" charset="0"/>
              </a:rPr>
              <a:t>through this paper we could understand the detailed circuit designing part of the photovoltaic model, and gave us easy understanding on how to design our own model.</a:t>
            </a:r>
            <a:endParaRPr lang="en-US" sz="1200" dirty="0">
              <a:latin typeface="Times New Roman" panose="02020603050405020304" pitchFamily="18" charset="0"/>
              <a:ea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ü"/>
            </a:pPr>
            <a:r>
              <a:rPr lang="en-IN" b="1" dirty="0" err="1">
                <a:latin typeface="Times New Roman" panose="02020603050405020304" pitchFamily="18" charset="0"/>
                <a:ea typeface="Times New Roman" panose="02020603050405020304" pitchFamily="18" charset="0"/>
              </a:rPr>
              <a:t>Pandiarajan</a:t>
            </a:r>
            <a:r>
              <a:rPr lang="en-IN" b="1" dirty="0">
                <a:latin typeface="Times New Roman" panose="02020603050405020304" pitchFamily="18" charset="0"/>
                <a:ea typeface="Times New Roman" panose="02020603050405020304" pitchFamily="18" charset="0"/>
              </a:rPr>
              <a:t> N, </a:t>
            </a:r>
            <a:r>
              <a:rPr lang="en-IN" b="1" dirty="0" err="1">
                <a:latin typeface="Times New Roman" panose="02020603050405020304" pitchFamily="18" charset="0"/>
                <a:ea typeface="Times New Roman" panose="02020603050405020304" pitchFamily="18" charset="0"/>
              </a:rPr>
              <a:t>Ramapraphu</a:t>
            </a:r>
            <a:r>
              <a:rPr lang="en-IN" b="1" dirty="0">
                <a:latin typeface="Times New Roman" panose="02020603050405020304" pitchFamily="18" charset="0"/>
                <a:ea typeface="Times New Roman" panose="02020603050405020304" pitchFamily="18" charset="0"/>
              </a:rPr>
              <a:t> R, and </a:t>
            </a:r>
            <a:r>
              <a:rPr lang="en-IN" b="1" dirty="0" err="1">
                <a:latin typeface="Times New Roman" panose="02020603050405020304" pitchFamily="18" charset="0"/>
                <a:ea typeface="Times New Roman" panose="02020603050405020304" pitchFamily="18" charset="0"/>
              </a:rPr>
              <a:t>Ranganath</a:t>
            </a:r>
            <a:r>
              <a:rPr lang="en-IN" b="1" dirty="0">
                <a:latin typeface="Times New Roman" panose="02020603050405020304" pitchFamily="18" charset="0"/>
                <a:ea typeface="Times New Roman" panose="02020603050405020304" pitchFamily="18" charset="0"/>
              </a:rPr>
              <a:t> </a:t>
            </a:r>
            <a:r>
              <a:rPr lang="en-IN" b="1" dirty="0" err="1">
                <a:latin typeface="Times New Roman" panose="02020603050405020304" pitchFamily="18" charset="0"/>
                <a:ea typeface="Times New Roman" panose="02020603050405020304" pitchFamily="18" charset="0"/>
              </a:rPr>
              <a:t>Muthu</a:t>
            </a:r>
            <a:r>
              <a:rPr lang="en-IN" dirty="0">
                <a:latin typeface="Times New Roman" panose="02020603050405020304" pitchFamily="18" charset="0"/>
                <a:ea typeface="Times New Roman" panose="02020603050405020304" pitchFamily="18" charset="0"/>
              </a:rPr>
              <a:t>, this paper gave us another perspective to the design of the PV model, which helped in better development of our model design. We gathered insights from the MATLAB/Simulink model and designed our own model</a:t>
            </a:r>
            <a:r>
              <a:rPr lang="en-IN" dirty="0" smtClean="0">
                <a:latin typeface="Times New Roman" panose="02020603050405020304" pitchFamily="18" charset="0"/>
                <a:ea typeface="Times New Roman" panose="02020603050405020304" pitchFamily="18" charset="0"/>
              </a:rPr>
              <a:t>.</a:t>
            </a:r>
          </a:p>
          <a:p>
            <a:pPr marL="285750" indent="-285750" algn="just">
              <a:lnSpc>
                <a:spcPct val="115000"/>
              </a:lnSpc>
              <a:spcAft>
                <a:spcPts val="1000"/>
              </a:spcAft>
              <a:buFont typeface="Wingdings" panose="05000000000000000000" pitchFamily="2" charset="2"/>
              <a:buChar char="ü"/>
            </a:pPr>
            <a:r>
              <a:rPr lang="en-IN" b="1" dirty="0" smtClean="0">
                <a:latin typeface="Times New Roman" panose="02020603050405020304" pitchFamily="18" charset="0"/>
                <a:ea typeface="Times New Roman" panose="02020603050405020304" pitchFamily="18" charset="0"/>
              </a:rPr>
              <a:t>A. </a:t>
            </a:r>
            <a:r>
              <a:rPr lang="en-IN" b="1" dirty="0" err="1" smtClean="0">
                <a:latin typeface="Times New Roman" panose="02020603050405020304" pitchFamily="18" charset="0"/>
                <a:ea typeface="Times New Roman" panose="02020603050405020304" pitchFamily="18" charset="0"/>
              </a:rPr>
              <a:t>Dolara</a:t>
            </a:r>
            <a:r>
              <a:rPr lang="en-IN" b="1" dirty="0" smtClean="0">
                <a:latin typeface="Times New Roman" panose="02020603050405020304" pitchFamily="18" charset="0"/>
                <a:ea typeface="Times New Roman" panose="02020603050405020304" pitchFamily="18" charset="0"/>
              </a:rPr>
              <a:t>, R. </a:t>
            </a:r>
            <a:r>
              <a:rPr lang="en-IN" b="1" dirty="0" err="1" smtClean="0">
                <a:latin typeface="Times New Roman" panose="02020603050405020304" pitchFamily="18" charset="0"/>
                <a:ea typeface="Times New Roman" panose="02020603050405020304" pitchFamily="18" charset="0"/>
              </a:rPr>
              <a:t>Franda</a:t>
            </a:r>
            <a:r>
              <a:rPr lang="en-IN" b="1" dirty="0" smtClean="0">
                <a:latin typeface="Times New Roman" panose="02020603050405020304" pitchFamily="18" charset="0"/>
                <a:ea typeface="Times New Roman" panose="02020603050405020304" pitchFamily="18" charset="0"/>
              </a:rPr>
              <a:t>, S. Leva</a:t>
            </a:r>
            <a:r>
              <a:rPr lang="en-IN" dirty="0" smtClean="0">
                <a:latin typeface="Times New Roman" panose="02020603050405020304" pitchFamily="18" charset="0"/>
                <a:ea typeface="Times New Roman" panose="02020603050405020304" pitchFamily="18" charset="0"/>
              </a:rPr>
              <a:t>, this paper has given insights to different algorithms that can be implemented. It gave us a better understanding of the algorithms that can be implemented.</a:t>
            </a:r>
            <a:endParaRPr lang="en-US" sz="1200" dirty="0">
              <a:latin typeface="Times New Roman" panose="02020603050405020304" pitchFamily="18" charset="0"/>
              <a:ea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ü"/>
            </a:pPr>
            <a:r>
              <a:rPr lang="en-US" b="1" dirty="0" err="1" smtClean="0">
                <a:latin typeface="Times New Roman" panose="02020603050405020304" pitchFamily="18" charset="0"/>
                <a:ea typeface="Times New Roman" panose="02020603050405020304" pitchFamily="18" charset="0"/>
              </a:rPr>
              <a:t>Anuradha</a:t>
            </a:r>
            <a:r>
              <a:rPr lang="en-US" b="1" dirty="0" smtClean="0">
                <a:latin typeface="Times New Roman" panose="02020603050405020304" pitchFamily="18" charset="0"/>
                <a:ea typeface="Times New Roman" panose="02020603050405020304" pitchFamily="18" charset="0"/>
              </a:rPr>
              <a:t>, S. Kumar</a:t>
            </a:r>
            <a:r>
              <a:rPr lang="en-US" dirty="0" smtClean="0">
                <a:latin typeface="Times New Roman" panose="02020603050405020304" pitchFamily="18" charset="0"/>
                <a:ea typeface="Times New Roman" panose="02020603050405020304" pitchFamily="18" charset="0"/>
              </a:rPr>
              <a:t>, </a:t>
            </a:r>
            <a:r>
              <a:rPr lang="en-US" sz="1200" dirty="0" smtClean="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Incremental Conductance algorithm has been explained here briefly, this has helped us to get in-depth understanding of the concept.</a:t>
            </a:r>
            <a:endParaRPr lang="en-IN"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381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5</a:t>
            </a:fld>
            <a:endParaRPr lang="en-IN"/>
          </a:p>
        </p:txBody>
      </p:sp>
      <p:sp>
        <p:nvSpPr>
          <p:cNvPr id="7"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8"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9"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5</a:t>
            </a:fld>
            <a:endParaRPr lang="en-IN"/>
          </a:p>
        </p:txBody>
      </p:sp>
      <p:sp>
        <p:nvSpPr>
          <p:cNvPr id="10" name="TextBox 9"/>
          <p:cNvSpPr txBox="1"/>
          <p:nvPr/>
        </p:nvSpPr>
        <p:spPr>
          <a:xfrm>
            <a:off x="4926793" y="981152"/>
            <a:ext cx="2135521"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OBJECTIVES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56493" y="1442817"/>
            <a:ext cx="10372578" cy="4016484"/>
          </a:xfrm>
          <a:prstGeom prst="rect">
            <a:avLst/>
          </a:prstGeom>
        </p:spPr>
        <p:txBody>
          <a:bodyPr wrap="square">
            <a:spAutoFit/>
          </a:bodyPr>
          <a:lstStyle/>
          <a:p>
            <a:pPr marL="742950" marR="0" lvl="1" indent="-285750">
              <a:lnSpc>
                <a:spcPct val="125000"/>
              </a:lnSpc>
              <a:spcBef>
                <a:spcPts val="0"/>
              </a:spcBef>
              <a:spcAft>
                <a:spcPts val="0"/>
              </a:spcAft>
              <a:buFont typeface="Wingdings" panose="05000000000000000000" pitchFamily="2" charset="2"/>
              <a:buChar char="ü"/>
            </a:pPr>
            <a:r>
              <a:rPr lang="en-US" sz="1700" dirty="0">
                <a:latin typeface="Times New Roman" panose="02020603050405020304" pitchFamily="18" charset="0"/>
                <a:ea typeface="Times New Roman" panose="02020603050405020304" pitchFamily="18" charset="0"/>
              </a:rPr>
              <a:t> </a:t>
            </a:r>
            <a:r>
              <a:rPr lang="en-GB" sz="1700" dirty="0">
                <a:latin typeface="Times New Roman" panose="02020603050405020304" pitchFamily="18" charset="0"/>
                <a:ea typeface="Times New Roman" panose="02020603050405020304" pitchFamily="18" charset="0"/>
              </a:rPr>
              <a:t>Main Objective</a:t>
            </a:r>
            <a:endParaRPr lang="en-US" sz="1700" dirty="0">
              <a:latin typeface="Times New Roman" panose="02020603050405020304" pitchFamily="18" charset="0"/>
              <a:ea typeface="Times New Roman" panose="02020603050405020304" pitchFamily="18" charset="0"/>
            </a:endParaRPr>
          </a:p>
          <a:p>
            <a:pPr marL="466725" marR="0" algn="just">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The objective of this project is implement and compare two algorithms to get maximum power output with the help of MPPT controller and to find the best amidst the two.</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 </a:t>
            </a:r>
            <a:endParaRPr lang="en-US" sz="1700" dirty="0">
              <a:latin typeface="Times New Roman" panose="02020603050405020304" pitchFamily="18" charset="0"/>
              <a:ea typeface="Times New Roman" panose="02020603050405020304" pitchFamily="18" charset="0"/>
            </a:endParaRPr>
          </a:p>
          <a:p>
            <a:pPr marL="742950" marR="0" lvl="1" indent="-285750">
              <a:lnSpc>
                <a:spcPct val="125000"/>
              </a:lnSpc>
              <a:spcBef>
                <a:spcPts val="0"/>
              </a:spcBef>
              <a:spcAft>
                <a:spcPts val="0"/>
              </a:spcAft>
              <a:buFont typeface="Wingdings" panose="05000000000000000000" pitchFamily="2" charset="2"/>
              <a:buChar char="ü"/>
            </a:pPr>
            <a:r>
              <a:rPr lang="en-GB" sz="1700" dirty="0">
                <a:latin typeface="Times New Roman" panose="02020603050405020304" pitchFamily="18" charset="0"/>
                <a:ea typeface="Times New Roman" panose="02020603050405020304" pitchFamily="18" charset="0"/>
              </a:rPr>
              <a:t>Individual </a:t>
            </a:r>
            <a:r>
              <a:rPr lang="en-GB" sz="1700" dirty="0" smtClean="0">
                <a:latin typeface="Times New Roman" panose="02020603050405020304" pitchFamily="18" charset="0"/>
                <a:ea typeface="Times New Roman" panose="02020603050405020304" pitchFamily="18" charset="0"/>
              </a:rPr>
              <a:t>Objective</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Objective of Student </a:t>
            </a:r>
            <a:r>
              <a:rPr lang="en-GB" sz="1700" dirty="0" smtClean="0">
                <a:latin typeface="Times New Roman" panose="02020603050405020304" pitchFamily="18" charset="0"/>
                <a:ea typeface="Times New Roman" panose="02020603050405020304" pitchFamily="18" charset="0"/>
              </a:rPr>
              <a:t>1(Sayantika)</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Our objective of this project is to implement the algorithms to establish the maximum power output of PV module using MPPT </a:t>
            </a:r>
            <a:r>
              <a:rPr lang="en-GB" sz="1700" dirty="0" smtClean="0">
                <a:latin typeface="Times New Roman" panose="02020603050405020304" pitchFamily="18" charset="0"/>
                <a:ea typeface="Times New Roman" panose="02020603050405020304" pitchFamily="18" charset="0"/>
              </a:rPr>
              <a:t>controllers.</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 </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Objective of Student </a:t>
            </a:r>
            <a:r>
              <a:rPr lang="en-GB" sz="1700" dirty="0" smtClean="0">
                <a:latin typeface="Times New Roman" panose="02020603050405020304" pitchFamily="18" charset="0"/>
                <a:ea typeface="Times New Roman" panose="02020603050405020304" pitchFamily="18" charset="0"/>
              </a:rPr>
              <a:t>2(</a:t>
            </a:r>
            <a:r>
              <a:rPr lang="en-GB" sz="1700" dirty="0" err="1" smtClean="0">
                <a:latin typeface="Times New Roman" panose="02020603050405020304" pitchFamily="18" charset="0"/>
                <a:ea typeface="Times New Roman" panose="02020603050405020304" pitchFamily="18" charset="0"/>
              </a:rPr>
              <a:t>Suyash</a:t>
            </a:r>
            <a:r>
              <a:rPr lang="en-GB" sz="1700" dirty="0" smtClean="0">
                <a:latin typeface="Times New Roman" panose="02020603050405020304" pitchFamily="18" charset="0"/>
                <a:ea typeface="Times New Roman" panose="02020603050405020304" pitchFamily="18" charset="0"/>
              </a:rPr>
              <a:t>)</a:t>
            </a:r>
            <a:endParaRPr lang="en-US" sz="1700" dirty="0">
              <a:latin typeface="Times New Roman" panose="02020603050405020304" pitchFamily="18" charset="0"/>
              <a:ea typeface="Times New Roman" panose="02020603050405020304" pitchFamily="18" charset="0"/>
            </a:endParaRPr>
          </a:p>
          <a:p>
            <a:pPr marL="466725" marR="0">
              <a:lnSpc>
                <a:spcPct val="125000"/>
              </a:lnSpc>
              <a:spcBef>
                <a:spcPts val="0"/>
              </a:spcBef>
              <a:spcAft>
                <a:spcPts val="0"/>
              </a:spcAft>
            </a:pPr>
            <a:r>
              <a:rPr lang="en-GB" sz="1700" dirty="0">
                <a:latin typeface="Times New Roman" panose="02020603050405020304" pitchFamily="18" charset="0"/>
                <a:ea typeface="Times New Roman" panose="02020603050405020304" pitchFamily="18" charset="0"/>
              </a:rPr>
              <a:t>Our objective of this project is to run simulation using MATLAB and to improve the efficiency of the PV system.</a:t>
            </a:r>
            <a:endParaRPr lang="en-US"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8405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6</a:t>
            </a:fld>
            <a:endParaRPr lang="en-IN"/>
          </a:p>
        </p:txBody>
      </p:sp>
      <p:sp>
        <p:nvSpPr>
          <p:cNvPr id="7"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8"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9"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6</a:t>
            </a:fld>
            <a:endParaRPr lang="en-IN"/>
          </a:p>
        </p:txBody>
      </p:sp>
      <p:sp>
        <p:nvSpPr>
          <p:cNvPr id="10" name="TextBox 9"/>
          <p:cNvSpPr txBox="1"/>
          <p:nvPr/>
        </p:nvSpPr>
        <p:spPr>
          <a:xfrm>
            <a:off x="3489060" y="967085"/>
            <a:ext cx="5010987"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METHODOLOGY OF THE WORK</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1" y="2212521"/>
            <a:ext cx="6884683" cy="2316961"/>
          </a:xfrm>
          <a:prstGeom prst="rect">
            <a:avLst/>
          </a:prstGeom>
        </p:spPr>
      </p:pic>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29033" y="1881711"/>
            <a:ext cx="3780834" cy="2978580"/>
          </a:xfrm>
          <a:prstGeom prst="rect">
            <a:avLst/>
          </a:prstGeom>
        </p:spPr>
      </p:pic>
      <p:sp>
        <p:nvSpPr>
          <p:cNvPr id="12" name="TextBox 11"/>
          <p:cNvSpPr txBox="1"/>
          <p:nvPr/>
        </p:nvSpPr>
        <p:spPr>
          <a:xfrm>
            <a:off x="934315" y="4943921"/>
            <a:ext cx="5060238" cy="376834"/>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2. Designed Model</a:t>
            </a:r>
            <a:endParaRPr 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829033" y="5033996"/>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3. Practical Model [15]</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66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7</a:t>
            </a:fld>
            <a:endParaRPr lang="en-IN"/>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21654" y="1091179"/>
            <a:ext cx="9948692" cy="4675642"/>
          </a:xfrm>
          <a:prstGeom prst="rect">
            <a:avLst/>
          </a:prstGeom>
        </p:spPr>
      </p:pic>
      <p:sp>
        <p:nvSpPr>
          <p:cNvPr id="8" name="TextBox 7"/>
          <p:cNvSpPr txBox="1"/>
          <p:nvPr/>
        </p:nvSpPr>
        <p:spPr>
          <a:xfrm>
            <a:off x="5046644" y="5351323"/>
            <a:ext cx="5060238" cy="376834"/>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4. </a:t>
            </a:r>
            <a:r>
              <a:rPr lang="en-US" sz="1400" dirty="0" smtClean="0">
                <a:latin typeface="Times New Roman" panose="02020603050405020304" pitchFamily="18" charset="0"/>
                <a:cs typeface="Times New Roman" panose="02020603050405020304" pitchFamily="18" charset="0"/>
              </a:rPr>
              <a:t>Model Design(detailed)</a:t>
            </a:r>
            <a:endParaRPr lang="en-US" sz="1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159" y="3936866"/>
            <a:ext cx="3304819" cy="1791291"/>
          </a:xfrm>
          <a:prstGeom prst="rect">
            <a:avLst/>
          </a:prstGeom>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16927" y="4506870"/>
            <a:ext cx="1925616" cy="1688905"/>
          </a:xfrm>
          <a:prstGeom prst="rect">
            <a:avLst/>
          </a:prstGeom>
        </p:spPr>
      </p:pic>
    </p:spTree>
    <p:extLst>
      <p:ext uri="{BB962C8B-B14F-4D97-AF65-F5344CB8AC3E}">
        <p14:creationId xmlns:p14="http://schemas.microsoft.com/office/powerpoint/2010/main" val="130180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8</a:t>
            </a:fld>
            <a:endParaRPr lang="en-IN"/>
          </a:p>
        </p:txBody>
      </p:sp>
      <p:sp>
        <p:nvSpPr>
          <p:cNvPr id="7" name="TextBox 6"/>
          <p:cNvSpPr txBox="1"/>
          <p:nvPr/>
        </p:nvSpPr>
        <p:spPr>
          <a:xfrm>
            <a:off x="3017393" y="980148"/>
            <a:ext cx="5954322"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PERTURB AND OBSERVE ALGORITHM</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879" y="1638980"/>
            <a:ext cx="6991350" cy="3971925"/>
          </a:xfrm>
          <a:prstGeom prst="rect">
            <a:avLst/>
          </a:prstGeom>
        </p:spPr>
      </p:pic>
      <p:sp>
        <p:nvSpPr>
          <p:cNvPr id="10" name="TextBox 9"/>
          <p:cNvSpPr txBox="1"/>
          <p:nvPr/>
        </p:nvSpPr>
        <p:spPr>
          <a:xfrm>
            <a:off x="4695893" y="5684318"/>
            <a:ext cx="5060238" cy="376834"/>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5. </a:t>
            </a:r>
            <a:r>
              <a:rPr lang="en-US" sz="1400" dirty="0" smtClean="0">
                <a:latin typeface="Times New Roman" panose="02020603050405020304" pitchFamily="18" charset="0"/>
                <a:cs typeface="Times New Roman" panose="02020603050405020304" pitchFamily="18" charset="0"/>
              </a:rPr>
              <a:t>Perturb and Observe graph [13]</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847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4861A4-A23B-4CCC-AAD1-9F065A24DCAD}" type="datetime1">
              <a:rPr lang="en-US" smtClean="0"/>
              <a:t>29-May-21</a:t>
            </a:fld>
            <a:endParaRPr lang="en-IN"/>
          </a:p>
        </p:txBody>
      </p:sp>
      <p:sp>
        <p:nvSpPr>
          <p:cNvPr id="5" name="Footer Placeholder 4"/>
          <p:cNvSpPr>
            <a:spLocks noGrp="1"/>
          </p:cNvSpPr>
          <p:nvPr>
            <p:ph type="ftr" sz="quarter" idx="11"/>
          </p:nvPr>
        </p:nvSpPr>
        <p:spPr/>
        <p:txBody>
          <a:bodyPr/>
          <a:lstStyle/>
          <a:p>
            <a:r>
              <a:rPr lang="en-US" smtClean="0"/>
              <a:t>Department of Electrical &amp; Electronics Engineering</a:t>
            </a:r>
            <a:endParaRPr lang="en-IN"/>
          </a:p>
        </p:txBody>
      </p:sp>
      <p:sp>
        <p:nvSpPr>
          <p:cNvPr id="6" name="Slide Number Placeholder 5"/>
          <p:cNvSpPr>
            <a:spLocks noGrp="1"/>
          </p:cNvSpPr>
          <p:nvPr>
            <p:ph type="sldNum" sz="quarter" idx="12"/>
          </p:nvPr>
        </p:nvSpPr>
        <p:spPr/>
        <p:txBody>
          <a:bodyPr/>
          <a:lstStyle/>
          <a:p>
            <a:fld id="{51752D94-003D-4939-B583-25A25C922BF8}" type="slidenum">
              <a:rPr lang="en-IN" smtClean="0"/>
              <a:t>9</a:t>
            </a:fld>
            <a:endParaRPr lang="en-IN"/>
          </a:p>
        </p:txBody>
      </p:sp>
      <p:sp>
        <p:nvSpPr>
          <p:cNvPr id="7" name="Date Placeholder 3"/>
          <p:cNvSpPr txBox="1">
            <a:spLocks/>
          </p:cNvSpPr>
          <p:nvPr/>
        </p:nvSpPr>
        <p:spPr>
          <a:xfrm>
            <a:off x="221511" y="6356350"/>
            <a:ext cx="1479697"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861A4-A23B-4CCC-AAD1-9F065A24DCAD}" type="datetime1">
              <a:rPr lang="en-US" smtClean="0"/>
              <a:pPr/>
              <a:t>29-May-21</a:t>
            </a:fld>
            <a:endParaRPr lang="en-IN"/>
          </a:p>
        </p:txBody>
      </p:sp>
      <p:sp>
        <p:nvSpPr>
          <p:cNvPr id="8" name="Footer Placeholder 4"/>
          <p:cNvSpPr txBox="1">
            <a:spLocks/>
          </p:cNvSpPr>
          <p:nvPr/>
        </p:nvSpPr>
        <p:spPr>
          <a:xfrm>
            <a:off x="5994554" y="6354429"/>
            <a:ext cx="4935715"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Department of Electrical &amp; Electronics Engineering</a:t>
            </a:r>
            <a:endParaRPr lang="en-IN"/>
          </a:p>
        </p:txBody>
      </p:sp>
      <p:sp>
        <p:nvSpPr>
          <p:cNvPr id="9" name="Slide Number Placeholder 5"/>
          <p:cNvSpPr txBox="1">
            <a:spLocks/>
          </p:cNvSpPr>
          <p:nvPr/>
        </p:nvSpPr>
        <p:spPr>
          <a:xfrm>
            <a:off x="11249246" y="6339956"/>
            <a:ext cx="721242"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002060"/>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752D94-003D-4939-B583-25A25C922BF8}" type="slidenum">
              <a:rPr lang="en-IN" smtClean="0"/>
              <a:pPr/>
              <a:t>9</a:t>
            </a:fld>
            <a:endParaRPr lang="en-IN"/>
          </a:p>
        </p:txBody>
      </p:sp>
      <p:sp>
        <p:nvSpPr>
          <p:cNvPr id="10" name="TextBox 9"/>
          <p:cNvSpPr txBox="1"/>
          <p:nvPr/>
        </p:nvSpPr>
        <p:spPr>
          <a:xfrm>
            <a:off x="1275505" y="840372"/>
            <a:ext cx="9438097" cy="461665"/>
          </a:xfrm>
          <a:prstGeom prst="rect">
            <a:avLst/>
          </a:prstGeom>
          <a:noFill/>
        </p:spPr>
        <p:txBody>
          <a:bodyPr wrap="non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PERTURB AND OBSERVE ALGORITHM FLOW CHART &amp; CODE</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11" name="Picture 2" descr="Untitled-1-0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1574" y="1413178"/>
            <a:ext cx="4858476" cy="472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3"/>
          <a:stretch>
            <a:fillRect/>
          </a:stretch>
        </p:blipFill>
        <p:spPr>
          <a:xfrm>
            <a:off x="7184453" y="1237306"/>
            <a:ext cx="3315685" cy="4602369"/>
          </a:xfrm>
          <a:prstGeom prst="rect">
            <a:avLst/>
          </a:prstGeom>
        </p:spPr>
      </p:pic>
      <p:sp>
        <p:nvSpPr>
          <p:cNvPr id="13" name="TextBox 12"/>
          <p:cNvSpPr txBox="1"/>
          <p:nvPr/>
        </p:nvSpPr>
        <p:spPr>
          <a:xfrm>
            <a:off x="11249245" y="5375382"/>
            <a:ext cx="721243" cy="380938"/>
          </a:xfrm>
          <a:prstGeom prst="rect">
            <a:avLst/>
          </a:prstGeom>
          <a:noFill/>
        </p:spPr>
        <p:txBody>
          <a:bodyPr wrap="square" rtlCol="0">
            <a:spAutoFit/>
          </a:bodyPr>
          <a:lstStyle/>
          <a:p>
            <a:pPr>
              <a:lnSpc>
                <a:spcPct val="150000"/>
              </a:lnSpc>
            </a:pPr>
            <a:r>
              <a:rPr lang="en-US" sz="1400" dirty="0" smtClean="0"/>
              <a:t> </a:t>
            </a:r>
            <a:endParaRPr lang="en-US" sz="1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449290" y="5742490"/>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6. </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Perturb and Observe flowchart [12]</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672279" y="5802831"/>
            <a:ext cx="5060238" cy="415498"/>
          </a:xfrm>
          <a:prstGeom prst="rect">
            <a:avLst/>
          </a:prstGeom>
          <a:noFill/>
        </p:spPr>
        <p:txBody>
          <a:bodyPr wrap="square" rtlCol="0">
            <a:spAutoFit/>
          </a:bodyPr>
          <a:lstStyle/>
          <a:p>
            <a:pPr>
              <a:lnSpc>
                <a:spcPct val="150000"/>
              </a:lnSpc>
            </a:pPr>
            <a:r>
              <a:rPr lang="en-US" sz="1400" dirty="0" smtClean="0">
                <a:latin typeface="Times New Roman" panose="02020603050405020304" pitchFamily="18" charset="0"/>
                <a:cs typeface="Times New Roman" panose="02020603050405020304" pitchFamily="18" charset="0"/>
              </a:rPr>
              <a:t>Fig 7</a:t>
            </a:r>
            <a:r>
              <a:rPr lang="en-US" sz="1400" dirty="0">
                <a:latin typeface="Times New Roman" panose="02020603050405020304" pitchFamily="18" charset="0"/>
                <a:cs typeface="Times New Roman" panose="02020603050405020304" pitchFamily="18" charset="0"/>
              </a:rPr>
              <a:t>. .  Perturb and Observe </a:t>
            </a:r>
            <a:r>
              <a:rPr lang="en-US" sz="1400" dirty="0" smtClean="0">
                <a:latin typeface="Times New Roman" panose="02020603050405020304" pitchFamily="18" charset="0"/>
                <a:cs typeface="Times New Roman" panose="02020603050405020304" pitchFamily="18" charset="0"/>
              </a:rPr>
              <a:t>algorithm code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74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1633</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dc:creator>
  <cp:lastModifiedBy>MAHE</cp:lastModifiedBy>
  <cp:revision>69</cp:revision>
  <dcterms:created xsi:type="dcterms:W3CDTF">2020-01-09T03:46:16Z</dcterms:created>
  <dcterms:modified xsi:type="dcterms:W3CDTF">2021-05-29T04:13:29Z</dcterms:modified>
</cp:coreProperties>
</file>