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38.svg" ContentType="image/svg+xml"/>
  <Override PartName="/ppt/media/image4.svg" ContentType="image/svg+xml"/>
  <Override PartName="/ppt/media/image4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29" r:id="rId9"/>
    <p:sldId id="324" r:id="rId10"/>
    <p:sldId id="336" r:id="rId11"/>
    <p:sldId id="340" r:id="rId12"/>
    <p:sldId id="341" r:id="rId13"/>
    <p:sldId id="342" r:id="rId14"/>
    <p:sldId id="345" r:id="rId15"/>
    <p:sldId id="348" r:id="rId16"/>
    <p:sldId id="325" r:id="rId17"/>
    <p:sldId id="351" r:id="rId18"/>
    <p:sldId id="355" r:id="rId19"/>
    <p:sldId id="354" r:id="rId20"/>
    <p:sldId id="352" r:id="rId21"/>
    <p:sldId id="356" r:id="rId22"/>
    <p:sldId id="359" r:id="rId23"/>
    <p:sldId id="360" r:id="rId24"/>
    <p:sldId id="361" r:id="rId25"/>
    <p:sldId id="362" r:id="rId26"/>
    <p:sldId id="326" r:id="rId27"/>
    <p:sldId id="363" r:id="rId28"/>
    <p:sldId id="322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3"/>
    </p:embeddedFont>
    <p:embeddedFont>
      <p:font typeface="等线" panose="02010600030101010101" charset="-122"/>
      <p:regular r:id="rId34"/>
    </p:embeddedFont>
    <p:embeddedFont>
      <p:font typeface="等线 Light" panose="02010600030101010101" charset="-122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svg"/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汇报人：陈术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裕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课程详情中心</a:t>
            </a:r>
            <a:endParaRPr lang="zh-CN" altLang="en-US" sz="2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06650"/>
            <a:ext cx="8942070" cy="4163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1880235"/>
            <a:ext cx="76206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查看学习情况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添加章节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添加题目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进入课程学习讨论区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实时聊天室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09283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设置题目中心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614170"/>
            <a:ext cx="8216900" cy="3211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8375" y="49485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教师留言区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5316855"/>
            <a:ext cx="8517255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5697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学生个人中心</a:t>
            </a:r>
            <a:endParaRPr lang="zh-CN" altLang="en-US" sz="20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334895"/>
            <a:ext cx="8912225" cy="43726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96035" y="1808480"/>
            <a:ext cx="836676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修改个人信息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查看历史记录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学习课程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查看学习讨论区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学习情况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课程中心</a:t>
            </a:r>
            <a:endParaRPr lang="zh-CN" altLang="en-US" sz="20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61895"/>
            <a:ext cx="8118475" cy="39439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83410" y="1892300"/>
            <a:ext cx="630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学科类别查询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报名课程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查看热门榜单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65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1.</a:t>
            </a:r>
            <a:r>
              <a:rPr lang="zh-CN" altLang="en-US" sz="2000" b="1"/>
              <a:t>管理员模块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854835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我就在教师和学生的基础上，增加了</a:t>
            </a:r>
            <a:r>
              <a:rPr lang="zh-CN" altLang="en-US" b="1"/>
              <a:t>管理员</a:t>
            </a:r>
            <a:r>
              <a:rPr lang="zh-CN" altLang="en-US"/>
              <a:t>这么一个角色。这个角色，他可以查看所有</a:t>
            </a:r>
            <a:endParaRPr lang="zh-CN" altLang="en-US"/>
          </a:p>
          <a:p>
            <a:pPr algn="l"/>
            <a:r>
              <a:rPr lang="zh-CN" altLang="en-US"/>
              <a:t>平台上所有的信息，包括</a:t>
            </a:r>
            <a:r>
              <a:rPr lang="zh-CN" altLang="en-US" b="1"/>
              <a:t>教师</a:t>
            </a:r>
            <a:r>
              <a:rPr lang="zh-CN" altLang="en-US"/>
              <a:t>，</a:t>
            </a:r>
            <a:r>
              <a:rPr lang="zh-CN" altLang="en-US" b="1"/>
              <a:t>学生</a:t>
            </a:r>
            <a:r>
              <a:rPr lang="zh-CN" altLang="en-US"/>
              <a:t>，</a:t>
            </a:r>
            <a:r>
              <a:rPr lang="zh-CN" altLang="en-US" b="1"/>
              <a:t>课程</a:t>
            </a:r>
            <a:r>
              <a:rPr lang="zh-CN" altLang="en-US"/>
              <a:t>，</a:t>
            </a:r>
            <a:r>
              <a:rPr lang="zh-CN" altLang="en-US" b="1"/>
              <a:t>留言</a:t>
            </a:r>
            <a:r>
              <a:rPr lang="zh-CN" altLang="en-US"/>
              <a:t>，可以对很久没有上线的用户进行判</a:t>
            </a:r>
            <a:endParaRPr lang="zh-CN" altLang="en-US"/>
          </a:p>
          <a:p>
            <a:pPr algn="l"/>
            <a:r>
              <a:rPr lang="zh-CN" altLang="en-US"/>
              <a:t>断是否要移除它的账号；也可以对学生账号进行重置密码；可以把时间长久的课程给下</a:t>
            </a:r>
            <a:endParaRPr lang="zh-CN" altLang="en-US"/>
          </a:p>
          <a:p>
            <a:pPr algn="l"/>
            <a:r>
              <a:rPr lang="zh-CN" altLang="en-US"/>
              <a:t>架；同时，如果有不好的评论留言可以及时删除，维护良好的学习环境。</a:t>
            </a:r>
            <a:endParaRPr lang="zh-CN" altLang="en-US"/>
          </a:p>
        </p:txBody>
      </p:sp>
      <p:pic>
        <p:nvPicPr>
          <p:cNvPr id="32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3" y="3053398"/>
            <a:ext cx="526986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5" y="3053715"/>
            <a:ext cx="3028950" cy="1000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05" y="4324985"/>
            <a:ext cx="30384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876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2.websocket</a:t>
            </a:r>
            <a:r>
              <a:rPr lang="zh-CN" altLang="en-US" sz="2000" b="1"/>
              <a:t>实时聊天室</a:t>
            </a:r>
            <a:endParaRPr lang="zh-CN" altLang="en-US" sz="2000" b="1"/>
          </a:p>
        </p:txBody>
      </p:sp>
      <p:sp>
        <p:nvSpPr>
          <p:cNvPr id="100" name="文本框 99"/>
          <p:cNvSpPr txBox="1"/>
          <p:nvPr/>
        </p:nvSpPr>
        <p:spPr>
          <a:xfrm>
            <a:off x="986155" y="1771015"/>
            <a:ext cx="8869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Websocket</a:t>
            </a:r>
            <a:r>
              <a:rPr lang="zh-CN" b="0">
                <a:ea typeface="等线" panose="02010600030101010101" charset="-122"/>
              </a:rPr>
              <a:t>可以实现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客户端</a:t>
            </a:r>
            <a:r>
              <a:rPr lang="zh-CN" b="0">
                <a:ea typeface="等线" panose="02010600030101010101" charset="-122"/>
              </a:rPr>
              <a:t>和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服务器</a:t>
            </a:r>
            <a:r>
              <a:rPr lang="zh-CN" b="0">
                <a:ea typeface="等线" panose="02010600030101010101" charset="-122"/>
              </a:rPr>
              <a:t>之间的双向数据传输，Websocket在客户端与后端进行连接后，就可以一直向后端今天数据传输并且接收后端的信息，提高效率，这样就相当于</a:t>
            </a:r>
            <a:r>
              <a:rPr lang="zh-CN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等线" panose="02010600030101010101" charset="-122"/>
              </a:rPr>
              <a:t>老师与学生实时线上聊天</a:t>
            </a:r>
            <a:r>
              <a:rPr lang="zh-CN" b="0">
                <a:ea typeface="等线" panose="02010600030101010101" charset="-122"/>
              </a:rPr>
              <a:t>，提高学习效率。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30935" y="27559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学生界面的聊天室：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40555" y="2748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老师界面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187065"/>
            <a:ext cx="2928620" cy="32099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95" y="3172460"/>
            <a:ext cx="2794000" cy="32340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3187065"/>
            <a:ext cx="3502660" cy="23482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01765" y="27559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这是后端控制台的显示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400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3.</a:t>
            </a:r>
            <a:r>
              <a:rPr lang="zh-CN" altLang="en-US" sz="2000" b="1"/>
              <a:t>系统日志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864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每一个系统都需要自己的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系统日志</a:t>
            </a:r>
            <a:r>
              <a:rPr lang="zh-CN" altLang="en-US"/>
              <a:t>，这个平台也是如此，对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</a:t>
            </a:r>
            <a:r>
              <a:rPr lang="zh-CN" altLang="en-US"/>
              <a:t>，不同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教师</a:t>
            </a:r>
            <a:r>
              <a:rPr lang="zh-CN" altLang="en-US"/>
              <a:t>，不同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生的操作</a:t>
            </a:r>
            <a:r>
              <a:rPr lang="zh-CN" altLang="en-US"/>
              <a:t>进行实时记录，都记录在项目的特定的文件夹中的文件，这样可以方便对这个</a:t>
            </a:r>
            <a:endParaRPr lang="zh-CN" altLang="en-US"/>
          </a:p>
          <a:p>
            <a:pPr algn="l"/>
            <a:r>
              <a:rPr lang="zh-CN" altLang="en-US"/>
              <a:t>在线学习平台进行开发的开发人员去观察用户的使用。</a:t>
            </a:r>
            <a:endParaRPr lang="zh-CN" altLang="en-US"/>
          </a:p>
        </p:txBody>
      </p:sp>
      <p:pic>
        <p:nvPicPr>
          <p:cNvPr id="43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753360"/>
            <a:ext cx="47053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3931285"/>
            <a:ext cx="8130540" cy="272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5838825" y="292608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日志记录文件的内容，以及所存放的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位置如图。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924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ym typeface="+mn-ea"/>
              </a:rPr>
              <a:t>4.</a:t>
            </a:r>
            <a:r>
              <a:rPr lang="zh-CN" altLang="en-US" sz="2000" b="1">
                <a:sym typeface="+mn-ea"/>
              </a:rPr>
              <a:t>学生与教师的历史记录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788795"/>
            <a:ext cx="8869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这里我开发了新的一个业务，就是帮助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学生</a:t>
            </a:r>
            <a:r>
              <a:rPr lang="zh-CN" altLang="en-US"/>
              <a:t>与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老师</a:t>
            </a:r>
            <a:r>
              <a:rPr lang="zh-CN" altLang="en-US"/>
              <a:t>去记录他们各自在平台上的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操作与行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</a:t>
            </a:r>
            <a:r>
              <a:rPr lang="zh-CN" altLang="en-US"/>
              <a:t>，例如登录、退出、新增课程，报名了新的课程，学习了新的知识内容，还有提出的</a:t>
            </a:r>
            <a:endParaRPr lang="zh-CN" altLang="en-US"/>
          </a:p>
          <a:p>
            <a:pPr algn="l"/>
            <a:r>
              <a:rPr lang="zh-CN" altLang="en-US"/>
              <a:t>新的疑问，以及老师及时回复学生的疑问，通过帮助他们记录；可以让他们去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查看自己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的历史记录</a:t>
            </a:r>
            <a:r>
              <a:rPr lang="zh-CN" altLang="en-US"/>
              <a:t>，帮助他们知道自己每一次进入在线学习平台都进行了什么操作，帮助他们</a:t>
            </a:r>
            <a:endParaRPr lang="zh-CN" altLang="en-US"/>
          </a:p>
          <a:p>
            <a:pPr algn="l"/>
            <a:r>
              <a:rPr lang="zh-CN" altLang="en-US"/>
              <a:t>追溯过去的行为。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953510"/>
            <a:ext cx="3914775" cy="2486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336296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后端</a:t>
            </a:r>
            <a:r>
              <a:rPr lang="zh-CN" altLang="en-US"/>
              <a:t>数据库的存放显示：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3953510"/>
            <a:ext cx="4492625" cy="2524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66360" y="336296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前端</a:t>
            </a:r>
            <a:r>
              <a:rPr lang="zh-CN" altLang="en-US"/>
              <a:t>的页面展示效果：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166495"/>
            <a:ext cx="2974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5.</a:t>
            </a:r>
            <a:r>
              <a:rPr lang="zh-CN" altLang="en-US" sz="2000" b="1"/>
              <a:t>使用</a:t>
            </a:r>
            <a:r>
              <a:rPr lang="en-US" altLang="zh-CN" sz="2000" b="1"/>
              <a:t>MD5</a:t>
            </a:r>
            <a:r>
              <a:rPr lang="zh-CN" altLang="en-US" sz="2000" b="1"/>
              <a:t>进行密码加密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76149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通过对密码</a:t>
            </a:r>
            <a:r>
              <a:rPr lang="zh-CN" altLang="en-US" b="1"/>
              <a:t>加盐加密</a:t>
            </a:r>
            <a:r>
              <a:rPr lang="zh-CN" altLang="en-US"/>
              <a:t>，防止敏感信息被别人盗取，从而确保在线学习平台的</a:t>
            </a:r>
            <a:r>
              <a:rPr lang="zh-CN" altLang="en-US" b="1"/>
              <a:t>安全性</a:t>
            </a:r>
            <a:r>
              <a:rPr lang="zh-CN" altLang="en-US"/>
              <a:t>与</a:t>
            </a:r>
            <a:endParaRPr lang="zh-CN" altLang="en-US"/>
          </a:p>
          <a:p>
            <a:r>
              <a:rPr lang="zh-CN" altLang="en-US" b="1"/>
              <a:t>稳定性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6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406650"/>
            <a:ext cx="8564245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968375" y="3623310"/>
            <a:ext cx="2193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6.</a:t>
            </a:r>
            <a:r>
              <a:rPr lang="zh-CN" altLang="en-US" b="1">
                <a:sym typeface="+mn-ea"/>
              </a:rPr>
              <a:t>老师帮助学生报名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78230" y="3991610"/>
            <a:ext cx="8549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因为学生报名课程时，有时候会忘记过了报名时间时、这时，学生可以通过去找到相应的老师，通老师操作，帮助学生报名该课程以此进行学习。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770120"/>
            <a:ext cx="4714875" cy="1885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48045" y="5113655"/>
            <a:ext cx="3584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这里虽然可以无视课程截止时间，</a:t>
            </a:r>
            <a:endParaRPr lang="zh-CN" altLang="en-US"/>
          </a:p>
          <a:p>
            <a:r>
              <a:rPr lang="zh-CN" altLang="en-US">
                <a:sym typeface="+mn-ea"/>
              </a:rPr>
              <a:t>但是仍然要判断该课程</a:t>
            </a:r>
            <a:r>
              <a:rPr lang="zh-CN" altLang="en-US" b="1" u="sng">
                <a:sym typeface="+mn-ea"/>
              </a:rPr>
              <a:t>是否已经</a:t>
            </a:r>
            <a:endParaRPr lang="zh-CN" altLang="en-US" b="1" u="sng"/>
          </a:p>
          <a:p>
            <a:r>
              <a:rPr lang="zh-CN" altLang="en-US" b="1" u="sng">
                <a:sym typeface="+mn-ea"/>
              </a:rPr>
              <a:t>满人</a:t>
            </a:r>
            <a:r>
              <a:rPr lang="zh-CN" altLang="en-US">
                <a:sym typeface="+mn-ea"/>
              </a:rPr>
              <a:t>，若满人，则报名失败。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2670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7.</a:t>
            </a:r>
            <a:r>
              <a:rPr lang="zh-CN" altLang="en-US" sz="2000" b="1"/>
              <a:t>正则表达式进行校验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840230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这里我们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前后端</a:t>
            </a:r>
            <a:r>
              <a:rPr lang="zh-CN" altLang="en-US"/>
              <a:t>都进行了正则表达式的校验，以此来确保用户在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登录操作</a:t>
            </a:r>
            <a:r>
              <a:rPr lang="zh-CN" altLang="en-US"/>
              <a:t>时，所输入的</a:t>
            </a:r>
            <a:endParaRPr lang="zh-CN" altLang="en-US"/>
          </a:p>
          <a:p>
            <a:r>
              <a:rPr lang="zh-CN" altLang="en-US"/>
              <a:t>内容是合理，符合要求的，符合会提示用户输入格式有误，要求其重新输入</a:t>
            </a:r>
            <a:endParaRPr lang="zh-CN" altLang="en-US"/>
          </a:p>
        </p:txBody>
      </p:sp>
      <p:pic>
        <p:nvPicPr>
          <p:cNvPr id="4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008630"/>
            <a:ext cx="525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4678680"/>
            <a:ext cx="5269865" cy="13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86155" y="26403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这是如果输入错误，则会给出相应的警告：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908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8.</a:t>
            </a:r>
            <a:r>
              <a:rPr lang="zh-CN" altLang="en-US" sz="2000" b="1"/>
              <a:t>查看热门榜单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737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在课程中心中，对课程进行了</a:t>
            </a: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热门榜单</a:t>
            </a:r>
            <a:r>
              <a:rPr lang="zh-CN" altLang="en-US"/>
              <a:t>的排行，可以让学生了解哪些课程更受欢迎，</a:t>
            </a:r>
            <a:endParaRPr lang="zh-CN" altLang="en-US"/>
          </a:p>
          <a:p>
            <a:pPr algn="l"/>
            <a:r>
              <a:rPr lang="zh-CN" altLang="en-US"/>
              <a:t>以下为展示的效果：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65" y="2461895"/>
            <a:ext cx="6696710" cy="389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3256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9.</a:t>
            </a:r>
            <a:r>
              <a:rPr lang="zh-CN" altLang="en-US" sz="2000" b="1"/>
              <a:t>使用了</a:t>
            </a:r>
            <a:r>
              <a:rPr lang="en-US" altLang="zh-CN" sz="2000" b="1"/>
              <a:t>JUnit</a:t>
            </a:r>
            <a:r>
              <a:rPr lang="zh-CN" altLang="en-US" sz="2000" b="1"/>
              <a:t>进行单元测试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721485"/>
            <a:ext cx="8714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我在pom.xml中使用了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</a:t>
            </a:r>
            <a:r>
              <a:rPr lang="zh-CN" altLang="en-US"/>
              <a:t>，同时J</a:t>
            </a:r>
            <a:r>
              <a:rPr lang="en-US" altLang="zh-CN"/>
              <a:t>U</a:t>
            </a:r>
            <a:r>
              <a:rPr lang="zh-CN" altLang="en-US"/>
              <a:t>nit的</a:t>
            </a:r>
            <a:r>
              <a:rPr lang="zh-CN" altLang="en-US">
                <a:highlight>
                  <a:srgbClr val="FFFF00"/>
                </a:highlight>
              </a:rPr>
              <a:t>@test</a:t>
            </a:r>
            <a:r>
              <a:rPr lang="zh-CN" altLang="en-US"/>
              <a:t>可以让我对每一个方法进行测试，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减少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我测试代码的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时间，</a:t>
            </a:r>
            <a:r>
              <a:rPr lang="zh-CN" altLang="en-US">
                <a:sym typeface="+mn-ea"/>
              </a:rPr>
              <a:t>提高了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开发效率。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3509645"/>
            <a:ext cx="28117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10.</a:t>
            </a:r>
            <a:r>
              <a:rPr lang="zh-CN" altLang="en-US" sz="2000" b="1">
                <a:sym typeface="+mn-ea"/>
              </a:rPr>
              <a:t>数据定期备份与恢复</a:t>
            </a:r>
            <a:endParaRPr lang="zh-CN" altLang="en-US" sz="20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2366645"/>
            <a:ext cx="6391275" cy="1143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8375" y="3973195"/>
            <a:ext cx="4767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ea typeface="等线" panose="02010600030101010101" charset="-122"/>
                <a:sym typeface="+mn-ea"/>
              </a:rPr>
              <a:t>平台可以在每过24时后定期对数据进行</a:t>
            </a:r>
            <a:r>
              <a:rPr lang="zh-CN" b="1">
                <a:ea typeface="等线" panose="02010600030101010101" charset="-122"/>
                <a:sym typeface="+mn-ea"/>
              </a:rPr>
              <a:t>备份</a:t>
            </a:r>
            <a:r>
              <a:rPr lang="zh-CN">
                <a:ea typeface="等线" panose="02010600030101010101" charset="-122"/>
                <a:sym typeface="+mn-ea"/>
              </a:rPr>
              <a:t>，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05450" y="3975100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ea typeface="等线" panose="02010600030101010101" charset="-122"/>
                <a:sym typeface="+mn-ea"/>
              </a:rPr>
              <a:t>防治因为某些意外因素而导致数据流失。</a:t>
            </a:r>
            <a:endParaRPr lang="zh-CN" altLang="en-US"/>
          </a:p>
        </p:txBody>
      </p:sp>
      <p:pic>
        <p:nvPicPr>
          <p:cNvPr id="6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5" y="4406265"/>
            <a:ext cx="6160135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55" y="5783580"/>
            <a:ext cx="6160135" cy="81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5410200"/>
            <a:ext cx="1061085" cy="108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7538085" y="439928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备份所存放的文件</a:t>
            </a: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8427720" y="4808855"/>
            <a:ext cx="232410" cy="491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322705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11.</a:t>
            </a:r>
            <a:r>
              <a:rPr lang="zh-CN" altLang="en-US" sz="2000" b="1"/>
              <a:t>规范分包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986155" y="1993900"/>
            <a:ext cx="8930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使用了</a:t>
            </a:r>
            <a:r>
              <a:rPr lang="en-US" altLang="zh-CN" b="1"/>
              <a:t>MVC</a:t>
            </a:r>
            <a:r>
              <a:rPr lang="zh-CN" altLang="en-US"/>
              <a:t>规范分包，并且还添加了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pojo</a:t>
            </a:r>
            <a:r>
              <a:rPr lang="zh-CN" altLang="en-US"/>
              <a:t>实体类包还有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Utils</a:t>
            </a:r>
            <a:r>
              <a:rPr lang="zh-CN" altLang="en-US"/>
              <a:t>工具类的包，使得项目结构</a:t>
            </a:r>
            <a:endParaRPr lang="zh-CN" altLang="en-US"/>
          </a:p>
          <a:p>
            <a:r>
              <a:rPr lang="zh-CN" altLang="en-US"/>
              <a:t>更加清晰明了。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444240"/>
            <a:ext cx="2152650" cy="2638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05" y="2417445"/>
            <a:ext cx="5101590" cy="42754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28575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项目结构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7925" y="3225800"/>
            <a:ext cx="411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</a:t>
            </a:r>
            <a:endParaRPr lang="zh-CN" altLang="en-US"/>
          </a:p>
          <a:p>
            <a:r>
              <a:rPr lang="zh-CN" altLang="en-US"/>
              <a:t>体</a:t>
            </a:r>
            <a:endParaRPr lang="zh-CN" altLang="en-US"/>
          </a:p>
          <a:p>
            <a:r>
              <a:rPr lang="zh-CN" altLang="en-US"/>
              <a:t>各</a:t>
            </a:r>
            <a:endParaRPr lang="zh-CN" altLang="en-US"/>
          </a:p>
          <a:p>
            <a:r>
              <a:rPr lang="zh-CN" altLang="en-US"/>
              <a:t>自</a:t>
            </a:r>
            <a:endParaRPr lang="zh-CN" altLang="en-US"/>
          </a:p>
          <a:p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内</a:t>
            </a:r>
            <a:endParaRPr lang="zh-CN" altLang="en-US"/>
          </a:p>
          <a:p>
            <a:r>
              <a:rPr lang="zh-CN" altLang="en-US"/>
              <a:t>容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157980" y="4147820"/>
            <a:ext cx="50165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05330" y="2931795"/>
            <a:ext cx="324485" cy="47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10109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勇于尝试，不怕失败</a:t>
            </a:r>
            <a:endParaRPr lang="zh-CN" altLang="en-US" b="1"/>
          </a:p>
          <a:p>
            <a:r>
              <a:rPr lang="zh-CN" altLang="en-US"/>
              <a:t>参加训练营前，我知道想要最后入选，是很困难的，但不论最后结果，在这训练营中，</a:t>
            </a:r>
            <a:endParaRPr lang="zh-CN" altLang="en-US"/>
          </a:p>
          <a:p>
            <a:r>
              <a:rPr lang="zh-CN" altLang="en-US"/>
              <a:t>重要的是我们能够真的学到了知识，提升自我，这是最大的价值。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215646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永远保持虚心请教的心</a:t>
            </a:r>
            <a:endParaRPr lang="zh-CN" altLang="en-US" b="1"/>
          </a:p>
          <a:p>
            <a:r>
              <a:rPr lang="zh-CN" altLang="en-US"/>
              <a:t>他人永远是自己最好的老师，不论是我的同学，还是我的导师学长，他们都在整个考核</a:t>
            </a:r>
            <a:endParaRPr lang="zh-CN" altLang="en-US"/>
          </a:p>
          <a:p>
            <a:r>
              <a:rPr lang="zh-CN" altLang="en-US"/>
              <a:t>期间帮助了我很多，让我知道自己不足，学到了许多。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375" y="321183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稳住心态</a:t>
            </a:r>
            <a:endParaRPr lang="zh-CN" altLang="en-US" b="1"/>
          </a:p>
          <a:p>
            <a:r>
              <a:rPr lang="zh-CN" altLang="en-US"/>
              <a:t>保持一颗平常心，不论别人做的好与不好，专注自己的作业，自己的考核项目，让自己</a:t>
            </a:r>
            <a:endParaRPr lang="zh-CN" altLang="en-US"/>
          </a:p>
          <a:p>
            <a:r>
              <a:rPr lang="zh-CN" altLang="en-US"/>
              <a:t>知道自己是在一直学习，一直进步就足矣。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8375" y="426720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永不放弃</a:t>
            </a:r>
            <a:endParaRPr lang="zh-CN" altLang="en-US" b="1"/>
          </a:p>
          <a:p>
            <a:r>
              <a:rPr lang="zh-CN" altLang="en-US"/>
              <a:t>人最重要的就是不放弃，不气馁。有时候我一直觉得自己可能不行了想要放弃了，但我</a:t>
            </a:r>
            <a:endParaRPr lang="zh-CN" altLang="en-US"/>
          </a:p>
          <a:p>
            <a:r>
              <a:rPr lang="zh-CN" altLang="en-US"/>
              <a:t>觉得只有持之以恒，坚持不懈的人才有可能最后有所成就。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8375" y="5322570"/>
            <a:ext cx="886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5.</a:t>
            </a:r>
            <a:r>
              <a:rPr lang="zh-CN" altLang="en-US" b="1"/>
              <a:t>相信自己</a:t>
            </a:r>
            <a:endParaRPr lang="zh-CN" altLang="en-US" b="1"/>
          </a:p>
          <a:p>
            <a:r>
              <a:rPr lang="zh-CN" altLang="en-US"/>
              <a:t>这是贯穿整个人生的吧，就是谁都放弃你，但是我们不能自己放弃自己，只有保持相信</a:t>
            </a:r>
            <a:endParaRPr lang="zh-CN" altLang="en-US"/>
          </a:p>
          <a:p>
            <a:r>
              <a:rPr lang="zh-CN" altLang="en-US"/>
              <a:t>自己，才能做好自己，做到想要的自己。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73175"/>
            <a:ext cx="889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项目背景</a:t>
            </a:r>
            <a:r>
              <a:rPr lang="zh-CN" altLang="en-US"/>
              <a:t>：旨在开发一个在线学习平台，为学生和教师提供一个便捷的教学与学习环境。</a:t>
            </a:r>
            <a:endParaRPr lang="zh-CN" altLang="en-US"/>
          </a:p>
          <a:p>
            <a:pPr algn="l"/>
            <a:r>
              <a:rPr lang="zh-CN" altLang="en-US"/>
              <a:t>学生可以通过平台选择和参与教师创建的选修课程，进行课程学习和答题，教师可以创建课程、管理课程内容和监控学生学习情况。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8375" y="2564130"/>
            <a:ext cx="889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个人分析</a:t>
            </a:r>
            <a:r>
              <a:rPr lang="zh-CN" altLang="en-US"/>
              <a:t>：我觉得这个项目基本要求就可以分两个大部分，一个是老师，另一个是学生，两个角色则是都对课程这个主体有着各自对应的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83435" y="3773170"/>
            <a:ext cx="498983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教师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学生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8375" y="34607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总体</a:t>
            </a:r>
            <a:r>
              <a:rPr lang="zh-CN" altLang="en-US"/>
              <a:t>分为三大快，三小块：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6155" y="4080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三大块：</a:t>
            </a:r>
            <a:endParaRPr lang="zh-C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86155" y="4869180"/>
            <a:ext cx="6256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三小块：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/>
              <a:t>     </a:t>
            </a:r>
            <a:r>
              <a:rPr lang="zh-CN" altLang="en-US" sz="2000" b="1"/>
              <a:t>章节</a:t>
            </a:r>
            <a:r>
              <a:rPr lang="en-US" altLang="zh-CN" sz="2000" b="1"/>
              <a:t>                      </a:t>
            </a:r>
            <a:r>
              <a:rPr lang="zh-CN" altLang="en-US" sz="2000" b="1"/>
              <a:t>题目</a:t>
            </a:r>
            <a:r>
              <a:rPr lang="en-US" altLang="zh-CN" sz="2000" b="1"/>
              <a:t>                     </a:t>
            </a:r>
            <a:r>
              <a:rPr lang="zh-CN" altLang="en-US" sz="2000" b="1"/>
              <a:t>讨论区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1266825"/>
            <a:ext cx="5673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</a:t>
            </a:r>
            <a:r>
              <a:rPr lang="zh-CN" altLang="en-US" sz="2000" b="1"/>
              <a:t>教师</a:t>
            </a:r>
            <a:r>
              <a:rPr lang="zh-CN" altLang="en-US"/>
              <a:t>：开设课程，设置题目，与学生参与讨论学习等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8375" y="1962150"/>
            <a:ext cx="4530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2.</a:t>
            </a:r>
            <a:r>
              <a:rPr lang="zh-CN" altLang="en-US" sz="2000" b="1"/>
              <a:t>学生</a:t>
            </a:r>
            <a:r>
              <a:rPr lang="zh-CN" altLang="en-US"/>
              <a:t>：学习课程，回答题目，提出疑问等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461895"/>
            <a:ext cx="7463155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112395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登录与注册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30" y="1522730"/>
            <a:ext cx="3267075" cy="5162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" y="1574800"/>
            <a:ext cx="2686050" cy="2476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75" y="4103370"/>
            <a:ext cx="2590800" cy="2609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55" y="1522730"/>
            <a:ext cx="281940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12198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教师个人中心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057275" y="3956685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zh-CN" altLang="en-US"/>
              <a:t>章节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383790"/>
            <a:ext cx="8907145" cy="43427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6155" y="1801495"/>
            <a:ext cx="878967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修改信息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查看历史记录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开设课程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查看学生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查看课程详情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查看讨论区留言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进入聊天室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3100df1-b8e3-4d7f-9587-1eba162e005b"/>
  <p:tag name="COMMONDATA" val="eyJoZGlkIjoiODdlZDMwMDA4YjIxMWEyZjY5MjkyMDBiNjUwODkz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演示</Application>
  <PresentationFormat>宽屏</PresentationFormat>
  <Paragraphs>432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Times New Roman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28937</cp:lastModifiedBy>
  <cp:revision>25</cp:revision>
  <dcterms:created xsi:type="dcterms:W3CDTF">2022-04-30T16:30:00Z</dcterms:created>
  <dcterms:modified xsi:type="dcterms:W3CDTF">2024-04-29T09:02:53Z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3B5BFC417C4249E3996B45B0AE14F1A7</vt:lpwstr>
  </property>
  <property fmtid="{D5CDD505-2E9C-101B-9397-08002B2CF9AE}" pid="3" name="KSOProductBuildVer">
    <vt:lpwstr>2052-11.1.0.12165</vt:lpwstr>
  </property>
</Properties>
</file>