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media/image2.svg" ContentType="image/svg+xml"/>
  <Override PartName="/ppt/media/image4.svg" ContentType="image/svg+xml"/>
  <Override PartName="/ppt/media/image50.svg" ContentType="image/svg+xml"/>
  <Override PartName="/ppt/media/image5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75" r:id="rId3"/>
    <p:sldId id="315" r:id="rId5"/>
    <p:sldId id="299" r:id="rId6"/>
    <p:sldId id="328" r:id="rId7"/>
    <p:sldId id="323" r:id="rId8"/>
    <p:sldId id="329" r:id="rId9"/>
    <p:sldId id="324" r:id="rId10"/>
    <p:sldId id="336" r:id="rId11"/>
    <p:sldId id="340" r:id="rId12"/>
    <p:sldId id="341" r:id="rId13"/>
    <p:sldId id="342" r:id="rId14"/>
    <p:sldId id="344" r:id="rId15"/>
    <p:sldId id="345" r:id="rId16"/>
    <p:sldId id="348" r:id="rId17"/>
    <p:sldId id="325" r:id="rId18"/>
    <p:sldId id="351" r:id="rId19"/>
    <p:sldId id="355" r:id="rId20"/>
    <p:sldId id="354" r:id="rId21"/>
    <p:sldId id="352" r:id="rId22"/>
    <p:sldId id="356" r:id="rId23"/>
    <p:sldId id="357" r:id="rId24"/>
    <p:sldId id="368" r:id="rId25"/>
    <p:sldId id="369" r:id="rId26"/>
    <p:sldId id="370" r:id="rId27"/>
    <p:sldId id="371" r:id="rId28"/>
    <p:sldId id="359" r:id="rId29"/>
    <p:sldId id="360" r:id="rId30"/>
    <p:sldId id="361" r:id="rId31"/>
    <p:sldId id="362" r:id="rId32"/>
    <p:sldId id="379" r:id="rId33"/>
    <p:sldId id="326" r:id="rId34"/>
    <p:sldId id="363" r:id="rId35"/>
    <p:sldId id="322" r:id="rId36"/>
  </p:sldIdLst>
  <p:sldSz cx="12192000" cy="6858000"/>
  <p:notesSz cx="6858000" cy="9144000"/>
  <p:embeddedFontLst>
    <p:embeddedFont>
      <p:font typeface="微软雅黑" panose="020B0503020204020204" pitchFamily="34" charset="-122"/>
      <p:regular r:id="rId40"/>
    </p:embeddedFont>
    <p:embeddedFont>
      <p:font typeface="等线" panose="02010600030101010101" charset="-122"/>
      <p:regular r:id="rId41"/>
    </p:embeddedFont>
    <p:embeddedFont>
      <p:font typeface="等线 Light" panose="02010600030101010101" charset="-122"/>
      <p:regular r:id="rId42"/>
    </p:embeddedFont>
  </p:embeddedFontLst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256" y="1062"/>
      </p:cViewPr>
      <p:guideLst>
        <p:guide orient="horz" pos="2137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gs" Target="tags/tag1.xml"/><Relationship Id="rId42" Type="http://schemas.openxmlformats.org/officeDocument/2006/relationships/font" Target="fonts/font3.fntdata"/><Relationship Id="rId41" Type="http://schemas.openxmlformats.org/officeDocument/2006/relationships/font" Target="fonts/font2.fntdata"/><Relationship Id="rId40" Type="http://schemas.openxmlformats.org/officeDocument/2006/relationships/font" Target="fonts/font1.fntdata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2.svg"/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503" y="2275367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3847" y="3274139"/>
            <a:ext cx="39411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>
              <a:solidFill>
                <a:schemeClr val="bg1">
                  <a:alpha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3848" y="5456348"/>
            <a:ext cx="27857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汇报人：陈术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裕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3847" y="5926209"/>
            <a:ext cx="41254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87748" y="-2526731"/>
            <a:ext cx="10224035" cy="1054861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94144" y="3423982"/>
            <a:ext cx="176720" cy="18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课程详情中心</a:t>
            </a:r>
            <a:endParaRPr lang="zh-CN" altLang="en-US" sz="2000" b="1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2406650"/>
            <a:ext cx="8942070" cy="41630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86155" y="1880235"/>
            <a:ext cx="762063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查看学习情况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添加章节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添加题目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进入课程学习讨论区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QG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实时聊天室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09283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设置题目中心</a:t>
            </a:r>
            <a:endParaRPr lang="zh-CN" altLang="en-US" sz="2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1614170"/>
            <a:ext cx="8216900" cy="321183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68375" y="494855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教师留言区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5316855"/>
            <a:ext cx="8517255" cy="13347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16967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学生模块</a:t>
            </a:r>
            <a:endParaRPr lang="zh-CN" altLang="en-US" sz="2400" b="1"/>
          </a:p>
        </p:txBody>
      </p:sp>
      <p:sp>
        <p:nvSpPr>
          <p:cNvPr id="13" name="文本框 12"/>
          <p:cNvSpPr txBox="1"/>
          <p:nvPr/>
        </p:nvSpPr>
        <p:spPr>
          <a:xfrm>
            <a:off x="1057275" y="1828800"/>
            <a:ext cx="34340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登录</a:t>
            </a:r>
            <a:r>
              <a:rPr lang="zh-CN" altLang="en-US"/>
              <a:t>：输入学号与密码即可登录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55" y="2635885"/>
            <a:ext cx="3486150" cy="38385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385" y="2064385"/>
            <a:ext cx="4486275" cy="44100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897755" y="1550035"/>
            <a:ext cx="297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注册</a:t>
            </a:r>
            <a:r>
              <a:rPr lang="zh-CN" altLang="en-US"/>
              <a:t>：填入自己的个人信息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156970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学生个人中心</a:t>
            </a:r>
            <a:endParaRPr lang="zh-CN" altLang="en-US" sz="2000" b="1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2334895"/>
            <a:ext cx="8912225" cy="437261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96035" y="1808480"/>
            <a:ext cx="813816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修改个人信息</a:t>
            </a:r>
            <a:r>
              <a:rPr lang="en-US" altLang="zh-CN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</a:t>
            </a:r>
            <a:r>
              <a:rPr lang="zh-C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查看历史记录</a:t>
            </a:r>
            <a:r>
              <a:rPr lang="en-US" altLang="zh-CN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</a:t>
            </a:r>
            <a:r>
              <a:rPr lang="zh-C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学习课程</a:t>
            </a:r>
            <a:r>
              <a:rPr lang="en-US" altLang="zh-CN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</a:t>
            </a:r>
            <a:r>
              <a:rPr lang="zh-C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查看评论</a:t>
            </a:r>
            <a:r>
              <a:rPr lang="en-US" altLang="zh-CN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</a:t>
            </a:r>
            <a:r>
              <a:rPr lang="zh-C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获得学习情况</a:t>
            </a:r>
            <a:endParaRPr lang="zh-CN" altLang="en-US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课程中心</a:t>
            </a:r>
            <a:endParaRPr lang="zh-CN" altLang="en-US" sz="2000" b="1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2461895"/>
            <a:ext cx="8118475" cy="394398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883410" y="1892300"/>
            <a:ext cx="6305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课程</a:t>
            </a:r>
            <a:r>
              <a:rPr lang="en-US" altLang="zh-CN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</a:t>
            </a:r>
            <a:r>
              <a:rPr lang="zh-C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查询</a:t>
            </a:r>
            <a:r>
              <a:rPr lang="en-US" altLang="zh-CN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</a:t>
            </a:r>
            <a:r>
              <a:rPr lang="zh-C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学科类别查询</a:t>
            </a:r>
            <a:r>
              <a:rPr lang="en-US" altLang="zh-CN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</a:t>
            </a:r>
            <a:r>
              <a:rPr lang="zh-C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报名课程</a:t>
            </a:r>
            <a:r>
              <a:rPr lang="en-US" altLang="zh-CN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</a:t>
            </a:r>
            <a:r>
              <a:rPr lang="zh-C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查看热门榜单</a:t>
            </a:r>
            <a:endParaRPr lang="zh-CN" altLang="en-US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90035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4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654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1.</a:t>
            </a:r>
            <a:r>
              <a:rPr lang="zh-CN" altLang="en-US" sz="2000" b="1"/>
              <a:t>管理员模块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986155" y="1854835"/>
            <a:ext cx="8869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我就在教师和学生的基础上，增加了</a:t>
            </a:r>
            <a:r>
              <a:rPr lang="zh-CN" altLang="en-US" b="1"/>
              <a:t>管理员</a:t>
            </a:r>
            <a:r>
              <a:rPr lang="zh-CN" altLang="en-US"/>
              <a:t>这么一个角色。这个角色，他可以查看所有</a:t>
            </a:r>
            <a:endParaRPr lang="zh-CN" altLang="en-US"/>
          </a:p>
          <a:p>
            <a:pPr algn="l"/>
            <a:r>
              <a:rPr lang="zh-CN" altLang="en-US"/>
              <a:t>平台上所有的信息，包括</a:t>
            </a:r>
            <a:r>
              <a:rPr lang="zh-CN" altLang="en-US" b="1"/>
              <a:t>教师</a:t>
            </a:r>
            <a:r>
              <a:rPr lang="zh-CN" altLang="en-US"/>
              <a:t>，</a:t>
            </a:r>
            <a:r>
              <a:rPr lang="zh-CN" altLang="en-US" b="1"/>
              <a:t>学生</a:t>
            </a:r>
            <a:r>
              <a:rPr lang="zh-CN" altLang="en-US"/>
              <a:t>，</a:t>
            </a:r>
            <a:r>
              <a:rPr lang="zh-CN" altLang="en-US" b="1"/>
              <a:t>课程</a:t>
            </a:r>
            <a:r>
              <a:rPr lang="zh-CN" altLang="en-US"/>
              <a:t>，</a:t>
            </a:r>
            <a:r>
              <a:rPr lang="zh-CN" altLang="en-US" b="1"/>
              <a:t>留言</a:t>
            </a:r>
            <a:r>
              <a:rPr lang="zh-CN" altLang="en-US"/>
              <a:t>，可以对很久没有上线的用户进行判</a:t>
            </a:r>
            <a:endParaRPr lang="zh-CN" altLang="en-US"/>
          </a:p>
          <a:p>
            <a:pPr algn="l"/>
            <a:r>
              <a:rPr lang="zh-CN" altLang="en-US"/>
              <a:t>断是否要移除它的账号；也可以对学生账号进行重置密码；可以把时间长久的课程给下</a:t>
            </a:r>
            <a:endParaRPr lang="zh-CN" altLang="en-US"/>
          </a:p>
          <a:p>
            <a:pPr algn="l"/>
            <a:r>
              <a:rPr lang="zh-CN" altLang="en-US"/>
              <a:t>架；同时，如果有不好的评论留言可以及时删除，维护良好的学习环境。</a:t>
            </a:r>
            <a:endParaRPr lang="zh-CN" altLang="en-US"/>
          </a:p>
        </p:txBody>
      </p:sp>
      <p:pic>
        <p:nvPicPr>
          <p:cNvPr id="32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3" y="3053398"/>
            <a:ext cx="5269865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605" y="3053715"/>
            <a:ext cx="3028950" cy="10001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605" y="4324985"/>
            <a:ext cx="3038475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28765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/>
              <a:t>2.websocket</a:t>
            </a:r>
            <a:r>
              <a:rPr lang="zh-CN" altLang="en-US" sz="2000" b="1"/>
              <a:t>实时聊天室</a:t>
            </a:r>
            <a:endParaRPr lang="zh-CN" altLang="en-US" sz="2000" b="1"/>
          </a:p>
        </p:txBody>
      </p:sp>
      <p:sp>
        <p:nvSpPr>
          <p:cNvPr id="100" name="文本框 99"/>
          <p:cNvSpPr txBox="1"/>
          <p:nvPr/>
        </p:nvSpPr>
        <p:spPr>
          <a:xfrm>
            <a:off x="986155" y="1771015"/>
            <a:ext cx="886904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27000"/>
            <a:r>
              <a:rPr lang="en-US" b="0">
                <a:latin typeface="等线" panose="02010600030101010101" charset="-122"/>
                <a:cs typeface="Times New Roman" panose="02020603050405020304" charset="0"/>
              </a:rPr>
              <a:t>Websocket</a:t>
            </a:r>
            <a:r>
              <a:rPr lang="zh-CN" b="0">
                <a:ea typeface="等线" panose="02010600030101010101" charset="-122"/>
              </a:rPr>
              <a:t>可以实现</a:t>
            </a:r>
            <a:r>
              <a:rPr lang="zh-CN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等线" panose="02010600030101010101" charset="-122"/>
              </a:rPr>
              <a:t>客户端</a:t>
            </a:r>
            <a:r>
              <a:rPr lang="zh-CN" b="0">
                <a:ea typeface="等线" panose="02010600030101010101" charset="-122"/>
              </a:rPr>
              <a:t>和</a:t>
            </a:r>
            <a:r>
              <a:rPr lang="zh-CN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等线" panose="02010600030101010101" charset="-122"/>
              </a:rPr>
              <a:t>服务器</a:t>
            </a:r>
            <a:r>
              <a:rPr lang="zh-CN" b="0">
                <a:ea typeface="等线" panose="02010600030101010101" charset="-122"/>
              </a:rPr>
              <a:t>之间的双向数据传输，Websocket在客户端与后端进行连接后，就可以一直向后端今天数据传输并且接收后端的信息，提高效率，这样就相当于</a:t>
            </a:r>
            <a:r>
              <a:rPr lang="zh-CN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等线" panose="02010600030101010101" charset="-122"/>
              </a:rPr>
              <a:t>老师与学生实时线上聊天</a:t>
            </a:r>
            <a:r>
              <a:rPr lang="zh-CN" b="0">
                <a:ea typeface="等线" panose="02010600030101010101" charset="-122"/>
              </a:rPr>
              <a:t>，提高学习效率。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30935" y="275590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学生界面的聊天室：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440555" y="27489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老师界面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3187065"/>
            <a:ext cx="2928620" cy="32099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195" y="3172460"/>
            <a:ext cx="2794000" cy="323405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540" y="3187065"/>
            <a:ext cx="3502660" cy="234823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501765" y="275590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这是后端控制台的显示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400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3.</a:t>
            </a:r>
            <a:r>
              <a:rPr lang="zh-CN" altLang="en-US" sz="2000" b="1"/>
              <a:t>系统日志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968375" y="1818640"/>
            <a:ext cx="8869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每一个系统都需要自己的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系统日志</a:t>
            </a:r>
            <a:r>
              <a:rPr lang="zh-CN" altLang="en-US"/>
              <a:t>，这个平台也是如此，对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管理员</a:t>
            </a:r>
            <a:r>
              <a:rPr lang="zh-CN" altLang="en-US"/>
              <a:t>，不同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教师</a:t>
            </a:r>
            <a:r>
              <a:rPr lang="zh-CN" altLang="en-US"/>
              <a:t>，不同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生的操作</a:t>
            </a:r>
            <a:r>
              <a:rPr lang="zh-CN" altLang="en-US"/>
              <a:t>进行实时记录，都记录在项目的特定的文件夹中的文件，这样可以方便对这个</a:t>
            </a:r>
            <a:endParaRPr lang="zh-CN" altLang="en-US"/>
          </a:p>
          <a:p>
            <a:pPr algn="l"/>
            <a:r>
              <a:rPr lang="zh-CN" altLang="en-US"/>
              <a:t>在线学习平台进行开发的开发人员去观察用户的使用。</a:t>
            </a:r>
            <a:endParaRPr lang="zh-CN" altLang="en-US"/>
          </a:p>
        </p:txBody>
      </p:sp>
      <p:pic>
        <p:nvPicPr>
          <p:cNvPr id="43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2753360"/>
            <a:ext cx="47053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3931285"/>
            <a:ext cx="8130540" cy="272605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5838825" y="2926080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tx1"/>
                </a:solidFill>
              </a:rPr>
              <a:t>日志记录文件的内容，以及所存放的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位置如图。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2924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>
                <a:sym typeface="+mn-ea"/>
              </a:rPr>
              <a:t>4.</a:t>
            </a:r>
            <a:r>
              <a:rPr lang="zh-CN" altLang="en-US" sz="2000" b="1">
                <a:sym typeface="+mn-ea"/>
              </a:rPr>
              <a:t>学生与教师的历史记录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968375" y="1788795"/>
            <a:ext cx="88696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这里我开发了新的一个业务，就是帮助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学生</a:t>
            </a:r>
            <a:r>
              <a:rPr lang="zh-CN" altLang="en-US"/>
              <a:t>与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老师</a:t>
            </a:r>
            <a:r>
              <a:rPr lang="zh-CN" altLang="en-US"/>
              <a:t>去记录他们各自在平台上的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操作与行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为</a:t>
            </a:r>
            <a:r>
              <a:rPr lang="zh-CN" altLang="en-US"/>
              <a:t>，例如登录、退出、新增课程，报名了新的课程，学习了新的知识内容，还有提出的</a:t>
            </a:r>
            <a:endParaRPr lang="zh-CN" altLang="en-US"/>
          </a:p>
          <a:p>
            <a:pPr algn="l"/>
            <a:r>
              <a:rPr lang="zh-CN" altLang="en-US"/>
              <a:t>新的疑问，以及老师及时回复学生的疑问，通过帮助他们记录；可以让他们去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查看自己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的历史记录</a:t>
            </a:r>
            <a:r>
              <a:rPr lang="zh-CN" altLang="en-US"/>
              <a:t>，帮助他们知道自己每一次进入在线学习平台都进行了什么操作，帮助他们</a:t>
            </a:r>
            <a:endParaRPr lang="zh-CN" altLang="en-US"/>
          </a:p>
          <a:p>
            <a:pPr algn="l"/>
            <a:r>
              <a:rPr lang="zh-CN" altLang="en-US"/>
              <a:t>追溯过去的行为。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3953510"/>
            <a:ext cx="3914775" cy="24860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86155" y="336296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这是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后端</a:t>
            </a:r>
            <a:r>
              <a:rPr lang="zh-CN" altLang="en-US"/>
              <a:t>数据库的存放显示：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360" y="3953510"/>
            <a:ext cx="4492625" cy="25241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166360" y="336296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这是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前端</a:t>
            </a:r>
            <a:r>
              <a:rPr lang="zh-CN" altLang="en-US"/>
              <a:t>的页面展示效果：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06582" y="1082192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621523" y="209697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773585" y="322359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21523" y="430982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305305" y="963203"/>
            <a:ext cx="619822" cy="634301"/>
            <a:chOff x="5305305" y="963203"/>
            <a:chExt cx="619822" cy="634301"/>
          </a:xfrm>
        </p:grpSpPr>
        <p:sp>
          <p:nvSpPr>
            <p:cNvPr id="12" name="椭圆 11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796671" y="1977986"/>
            <a:ext cx="619822" cy="634301"/>
            <a:chOff x="5305305" y="963203"/>
            <a:chExt cx="619822" cy="634301"/>
          </a:xfrm>
        </p:grpSpPr>
        <p:sp>
          <p:nvSpPr>
            <p:cNvPr id="25" name="椭圆 24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989199" y="3126456"/>
            <a:ext cx="619822" cy="634301"/>
            <a:chOff x="5305305" y="963203"/>
            <a:chExt cx="619822" cy="634301"/>
          </a:xfrm>
        </p:grpSpPr>
        <p:sp>
          <p:nvSpPr>
            <p:cNvPr id="28" name="椭圆 27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786089" y="4239680"/>
            <a:ext cx="619822" cy="633542"/>
            <a:chOff x="5305305" y="963962"/>
            <a:chExt cx="619822" cy="633542"/>
          </a:xfrm>
        </p:grpSpPr>
        <p:sp>
          <p:nvSpPr>
            <p:cNvPr id="31" name="椭圆 30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021982" y="1057196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608735" y="2071543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710218" y="3188010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08736" y="4295944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27826" y="548727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292392" y="5417123"/>
            <a:ext cx="619822" cy="633542"/>
            <a:chOff x="5305305" y="963962"/>
            <a:chExt cx="619822" cy="633542"/>
          </a:xfrm>
        </p:grpSpPr>
        <p:sp>
          <p:nvSpPr>
            <p:cNvPr id="35" name="椭圆 34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6115039" y="5473387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166495"/>
            <a:ext cx="29749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5.</a:t>
            </a:r>
            <a:r>
              <a:rPr lang="zh-CN" altLang="en-US" sz="2000" b="1"/>
              <a:t>使用</a:t>
            </a:r>
            <a:r>
              <a:rPr lang="en-US" altLang="zh-CN" sz="2000" b="1"/>
              <a:t>MD5</a:t>
            </a:r>
            <a:r>
              <a:rPr lang="zh-CN" altLang="en-US" sz="2000" b="1"/>
              <a:t>进行密码加密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986155" y="1761490"/>
            <a:ext cx="8641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通过对密码</a:t>
            </a:r>
            <a:r>
              <a:rPr lang="zh-CN" altLang="en-US" b="1"/>
              <a:t>加盐加密</a:t>
            </a:r>
            <a:r>
              <a:rPr lang="zh-CN" altLang="en-US"/>
              <a:t>，防止敏感信息被别人盗取，从而确保在线学习平台的</a:t>
            </a:r>
            <a:r>
              <a:rPr lang="zh-CN" altLang="en-US" b="1"/>
              <a:t>安全性</a:t>
            </a:r>
            <a:r>
              <a:rPr lang="zh-CN" altLang="en-US"/>
              <a:t>与</a:t>
            </a:r>
            <a:endParaRPr lang="zh-CN" altLang="en-US"/>
          </a:p>
          <a:p>
            <a:r>
              <a:rPr lang="zh-CN" altLang="en-US" b="1"/>
              <a:t>稳定性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68375" y="2477135"/>
            <a:ext cx="24872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右侧是</a:t>
            </a:r>
            <a:r>
              <a:rPr lang="en-US" altLang="zh-CN"/>
              <a:t>MD5</a:t>
            </a:r>
            <a:r>
              <a:rPr lang="zh-CN" altLang="en-US"/>
              <a:t>工具类部分</a:t>
            </a:r>
            <a:endParaRPr lang="zh-CN" altLang="en-US"/>
          </a:p>
          <a:p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635" y="2340610"/>
            <a:ext cx="5943600" cy="21050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86155" y="3375660"/>
            <a:ext cx="2468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下侧则是展示其对密码</a:t>
            </a:r>
            <a:endParaRPr lang="zh-CN" altLang="en-US"/>
          </a:p>
          <a:p>
            <a:r>
              <a:rPr lang="zh-CN" altLang="en-US"/>
              <a:t>加密后的效果，在表格</a:t>
            </a:r>
            <a:endParaRPr lang="zh-CN" altLang="en-US"/>
          </a:p>
          <a:p>
            <a:r>
              <a:rPr lang="zh-CN" altLang="en-US"/>
              <a:t>中所展示的样子：</a:t>
            </a:r>
            <a:endParaRPr lang="zh-CN" altLang="en-US"/>
          </a:p>
        </p:txBody>
      </p:sp>
      <p:pic>
        <p:nvPicPr>
          <p:cNvPr id="26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" y="4629150"/>
            <a:ext cx="8564245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0" y="5630545"/>
            <a:ext cx="8552815" cy="1135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2416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6.</a:t>
            </a:r>
            <a:r>
              <a:rPr lang="zh-CN" altLang="en-US" sz="2000" b="1"/>
              <a:t>老师帮助学生报名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986155" y="1791335"/>
            <a:ext cx="9098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因为在学生抢课或者报名课程时，有时候会忘记报名了，当过了报名时间时，学生自己</a:t>
            </a:r>
            <a:endParaRPr lang="zh-CN" altLang="en-US"/>
          </a:p>
          <a:p>
            <a:pPr algn="l"/>
            <a:r>
              <a:rPr lang="zh-CN" altLang="en-US"/>
              <a:t>是不能报名自己喜欢的课程的。这时，学生可以通过去找到相应的老师，通老师的操作，</a:t>
            </a:r>
            <a:endParaRPr lang="zh-CN" altLang="en-US"/>
          </a:p>
          <a:p>
            <a:pPr algn="l"/>
            <a:r>
              <a:rPr lang="zh-CN" altLang="en-US"/>
              <a:t>帮助学生报名该课程以此进行学习。</a:t>
            </a:r>
            <a:endParaRPr lang="zh-CN" altLang="en-US"/>
          </a:p>
        </p:txBody>
      </p:sp>
      <p:pic>
        <p:nvPicPr>
          <p:cNvPr id="38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58" y="2773363"/>
            <a:ext cx="5269865" cy="275653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6399530" y="2813685"/>
            <a:ext cx="338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通过学生姓名查找，来找到该学</a:t>
            </a:r>
            <a:endParaRPr lang="zh-CN" altLang="en-US"/>
          </a:p>
          <a:p>
            <a:r>
              <a:rPr lang="zh-CN" altLang="en-US"/>
              <a:t>生并且帮助其报名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399530" y="3956050"/>
            <a:ext cx="3611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注意：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这里虽然可以无视课程截止时间，</a:t>
            </a:r>
            <a:endParaRPr lang="zh-CN" altLang="en-US"/>
          </a:p>
          <a:p>
            <a:r>
              <a:rPr lang="zh-CN" altLang="en-US"/>
              <a:t>但是仍然要判断该课程</a:t>
            </a:r>
            <a:r>
              <a:rPr lang="zh-CN" altLang="en-US" b="1" u="sng"/>
              <a:t>是否已经</a:t>
            </a:r>
            <a:endParaRPr lang="zh-CN" altLang="en-US" b="1" u="sng"/>
          </a:p>
          <a:p>
            <a:r>
              <a:rPr lang="zh-CN" altLang="en-US" b="1" u="sng"/>
              <a:t>满人</a:t>
            </a:r>
            <a:r>
              <a:rPr lang="zh-CN" altLang="en-US"/>
              <a:t>，若满人，则报名失败。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3432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7.</a:t>
            </a:r>
            <a:r>
              <a:rPr lang="zh-CN" altLang="en-US" sz="2000" b="1"/>
              <a:t>不同类型的题目，方便使用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986155" y="1909445"/>
            <a:ext cx="8869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这里支持三种题目类型：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选择题</a:t>
            </a:r>
            <a:r>
              <a:rPr lang="zh-CN" altLang="en-US"/>
              <a:t>，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判断题</a:t>
            </a:r>
            <a:r>
              <a:rPr lang="zh-CN" altLang="en-US"/>
              <a:t>，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简易问答题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；在前端页面我们改进了操作，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优化老师学生的使用体验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这是老师的设置题目的界面：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5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3346133"/>
            <a:ext cx="5124450" cy="2761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3432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7.</a:t>
            </a:r>
            <a:r>
              <a:rPr lang="zh-CN" altLang="en-US" sz="2000" b="1"/>
              <a:t>不同类型的题目，方便使用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986155" y="1909445"/>
            <a:ext cx="8869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这里支持三种题目类型：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选择题</a:t>
            </a:r>
            <a:r>
              <a:rPr lang="zh-CN" altLang="en-US"/>
              <a:t>，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判断题</a:t>
            </a:r>
            <a:r>
              <a:rPr lang="zh-CN" altLang="en-US"/>
              <a:t>，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简易问答题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；在前端页面我们改进了操作，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优化老师学生的使用体验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这是老师的设置题目的界面：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5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3346133"/>
            <a:ext cx="5124450" cy="2761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48" y="3346133"/>
            <a:ext cx="5153025" cy="2743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3432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7.</a:t>
            </a:r>
            <a:r>
              <a:rPr lang="zh-CN" altLang="en-US" sz="2000" b="1"/>
              <a:t>不同类型的题目，方便使用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986155" y="1909445"/>
            <a:ext cx="8869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这里支持三种题目类型：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选择题</a:t>
            </a:r>
            <a:r>
              <a:rPr lang="zh-CN" altLang="en-US"/>
              <a:t>，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判断题</a:t>
            </a:r>
            <a:r>
              <a:rPr lang="zh-CN" altLang="en-US"/>
              <a:t>，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简易问答题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；在前端页面我们改进了操作，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优化老师学生的使用体验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这是老师的设置题目的界面：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5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3346133"/>
            <a:ext cx="5124450" cy="2761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48" y="3346133"/>
            <a:ext cx="5153025" cy="2743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713" y="3346133"/>
            <a:ext cx="5095875" cy="245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3432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7.</a:t>
            </a:r>
            <a:r>
              <a:rPr lang="zh-CN" altLang="en-US" sz="2000" b="1"/>
              <a:t>不同类型的题目，方便使用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986155" y="1909445"/>
            <a:ext cx="8869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这里支持三种题目类型：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选择题</a:t>
            </a:r>
            <a:r>
              <a:rPr lang="zh-CN" altLang="en-US"/>
              <a:t>，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判断题</a:t>
            </a:r>
            <a:r>
              <a:rPr lang="zh-CN" altLang="en-US"/>
              <a:t>，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简易问答题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；在前端页面我们改进了操作，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优化老师学生的使用体验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这是学生的答题的界面：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8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3162935"/>
            <a:ext cx="4663440" cy="206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180" y="2378075"/>
            <a:ext cx="4111625" cy="184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575" y="4324668"/>
            <a:ext cx="5269230" cy="2350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2670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8.</a:t>
            </a:r>
            <a:r>
              <a:rPr lang="zh-CN" altLang="en-US" sz="2000" b="1"/>
              <a:t>正则表达式进行校验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986155" y="1840230"/>
            <a:ext cx="8869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这里我们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前后端</a:t>
            </a:r>
            <a:r>
              <a:rPr lang="zh-CN" altLang="en-US"/>
              <a:t>都进行了正则表达式的校验，以此来确保用户在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登录操作</a:t>
            </a:r>
            <a:r>
              <a:rPr lang="zh-CN" altLang="en-US"/>
              <a:t>时，所输入的</a:t>
            </a:r>
            <a:endParaRPr lang="zh-CN" altLang="en-US"/>
          </a:p>
          <a:p>
            <a:r>
              <a:rPr lang="zh-CN" altLang="en-US"/>
              <a:t>内容是合理，符合要求的，符合会提示用户输入格式有误，要求其重新输入</a:t>
            </a:r>
            <a:endParaRPr lang="zh-CN" altLang="en-US"/>
          </a:p>
        </p:txBody>
      </p:sp>
      <p:pic>
        <p:nvPicPr>
          <p:cNvPr id="41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55" y="3008630"/>
            <a:ext cx="5257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653" y="3008630"/>
            <a:ext cx="5269865" cy="13741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986155" y="2640330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这是如果输入错误，前端给出的警告：</a:t>
            </a:r>
            <a:endParaRPr lang="zh-CN" altLang="en-US"/>
          </a:p>
        </p:txBody>
      </p:sp>
      <p:pic>
        <p:nvPicPr>
          <p:cNvPr id="53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315" y="4486275"/>
            <a:ext cx="474853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968375" y="4799330"/>
            <a:ext cx="3383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这是在后端对用户输入的：</a:t>
            </a:r>
            <a:endParaRPr lang="zh-CN" altLang="en-US"/>
          </a:p>
          <a:p>
            <a:r>
              <a:rPr lang="zh-CN" altLang="en-US"/>
              <a:t>账号，密码进行正则表达式校验</a:t>
            </a:r>
            <a:endParaRPr lang="zh-CN" altLang="en-US"/>
          </a:p>
          <a:p>
            <a:r>
              <a:rPr lang="zh-CN" altLang="en-US"/>
              <a:t>的代码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908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9.</a:t>
            </a:r>
            <a:r>
              <a:rPr lang="zh-CN" altLang="en-US" sz="2000" b="1"/>
              <a:t>查看热门榜单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968375" y="1817370"/>
            <a:ext cx="8869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在课程中心中，对课程进行了热门榜单的排行，是根据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报名人数</a:t>
            </a:r>
            <a:r>
              <a:rPr lang="zh-CN" altLang="en-US"/>
              <a:t>进行对比，报名的人数</a:t>
            </a:r>
            <a:endParaRPr lang="zh-CN" altLang="en-US"/>
          </a:p>
          <a:p>
            <a:pPr algn="l"/>
            <a:r>
              <a:rPr lang="zh-CN" altLang="en-US"/>
              <a:t>越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多</a:t>
            </a:r>
            <a:r>
              <a:rPr lang="zh-CN" altLang="en-US"/>
              <a:t>，相对来讲，该课程更加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热门</a:t>
            </a:r>
            <a:r>
              <a:rPr lang="zh-CN" altLang="en-US"/>
              <a:t>，通过重写实体类的比较方法并进行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修改比较规则</a:t>
            </a:r>
            <a:r>
              <a:rPr lang="zh-CN" altLang="en-US"/>
              <a:t>即</a:t>
            </a:r>
            <a:endParaRPr lang="zh-CN" altLang="en-US"/>
          </a:p>
          <a:p>
            <a:pPr algn="l"/>
            <a:r>
              <a:rPr lang="zh-CN" altLang="en-US"/>
              <a:t>可，主要要继承接口，以下为实现函数还有所展示的效果：</a:t>
            </a:r>
            <a:endParaRPr lang="zh-CN" altLang="en-US"/>
          </a:p>
        </p:txBody>
      </p:sp>
      <p:pic>
        <p:nvPicPr>
          <p:cNvPr id="61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8" y="2696528"/>
            <a:ext cx="5269865" cy="92646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843280" y="4977130"/>
            <a:ext cx="2011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这是课程中心学生</a:t>
            </a:r>
            <a:endParaRPr lang="zh-CN" altLang="en-US"/>
          </a:p>
          <a:p>
            <a:r>
              <a:rPr lang="zh-CN" altLang="en-US"/>
              <a:t>可以看到的效果：</a:t>
            </a:r>
            <a:endParaRPr lang="zh-CN" altLang="en-US"/>
          </a:p>
        </p:txBody>
      </p:sp>
      <p:pic>
        <p:nvPicPr>
          <p:cNvPr id="14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348" y="3652203"/>
            <a:ext cx="5269865" cy="306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605" y="2739390"/>
            <a:ext cx="32194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33972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10.</a:t>
            </a:r>
            <a:r>
              <a:rPr lang="zh-CN" altLang="en-US" sz="2000" b="1"/>
              <a:t>使用了</a:t>
            </a:r>
            <a:r>
              <a:rPr lang="en-US" altLang="zh-CN" sz="2000" b="1"/>
              <a:t>JUnit</a:t>
            </a:r>
            <a:r>
              <a:rPr lang="zh-CN" altLang="en-US" sz="2000" b="1"/>
              <a:t>进行单元测试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968375" y="1908810"/>
            <a:ext cx="88011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我在pom.xml中使用了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依赖</a:t>
            </a:r>
            <a:r>
              <a:rPr lang="zh-CN" altLang="en-US"/>
              <a:t>，同时J</a:t>
            </a:r>
            <a:r>
              <a:rPr lang="en-US" altLang="zh-CN"/>
              <a:t>U</a:t>
            </a:r>
            <a:r>
              <a:rPr lang="zh-CN" altLang="en-US"/>
              <a:t>nit的</a:t>
            </a:r>
            <a:r>
              <a:rPr lang="zh-CN" altLang="en-US">
                <a:highlight>
                  <a:srgbClr val="FFFF00"/>
                </a:highlight>
              </a:rPr>
              <a:t>@test</a:t>
            </a:r>
            <a:r>
              <a:rPr lang="zh-CN" altLang="en-US"/>
              <a:t>可以让我对每一个服务类（service层）</a:t>
            </a:r>
            <a:endParaRPr lang="zh-CN" altLang="en-US"/>
          </a:p>
          <a:p>
            <a:pPr algn="l"/>
            <a:r>
              <a:rPr lang="zh-CN" altLang="en-US"/>
              <a:t>中每一个方法进行测试，以防运行时出现bug，以下是使用的依赖以及一些测试用例：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2611755"/>
            <a:ext cx="8564880" cy="17754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4397375"/>
            <a:ext cx="8564880" cy="17176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68375" y="6125210"/>
            <a:ext cx="856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这样通过junity的单元测试，来大大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减少</a:t>
            </a:r>
            <a:r>
              <a:rPr lang="zh-CN" altLang="en-US"/>
              <a:t>我测试代码的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时间</a:t>
            </a:r>
            <a:r>
              <a:rPr lang="zh-CN" altLang="en-US"/>
              <a:t>，从而提高了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开发效率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54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11.</a:t>
            </a:r>
            <a:r>
              <a:rPr lang="zh-CN" altLang="en-US" sz="2000" b="1"/>
              <a:t>规范分包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986155" y="1993900"/>
            <a:ext cx="89084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使用了</a:t>
            </a:r>
            <a:r>
              <a:rPr lang="en-US" altLang="zh-CN"/>
              <a:t>MVC</a:t>
            </a:r>
            <a:r>
              <a:rPr lang="zh-CN" altLang="en-US"/>
              <a:t>规范分包，并且还添加了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pojo</a:t>
            </a:r>
            <a:r>
              <a:rPr lang="zh-CN" altLang="en-US"/>
              <a:t>实体类包还有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Utils</a:t>
            </a:r>
            <a:r>
              <a:rPr lang="zh-CN" altLang="en-US"/>
              <a:t>工具类的包，使得项目结构</a:t>
            </a:r>
            <a:endParaRPr lang="zh-CN" altLang="en-US"/>
          </a:p>
          <a:p>
            <a:r>
              <a:rPr lang="zh-CN" altLang="en-US"/>
              <a:t>更加清晰明了。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3444240"/>
            <a:ext cx="2152650" cy="26384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305" y="2417445"/>
            <a:ext cx="5101590" cy="42754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86155" y="28575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项目结构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17925" y="3225800"/>
            <a:ext cx="4114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具</a:t>
            </a:r>
            <a:endParaRPr lang="zh-CN" altLang="en-US"/>
          </a:p>
          <a:p>
            <a:r>
              <a:rPr lang="zh-CN" altLang="en-US"/>
              <a:t>体</a:t>
            </a:r>
            <a:endParaRPr lang="zh-CN" altLang="en-US"/>
          </a:p>
          <a:p>
            <a:r>
              <a:rPr lang="zh-CN" altLang="en-US"/>
              <a:t>各</a:t>
            </a:r>
            <a:endParaRPr lang="zh-CN" altLang="en-US"/>
          </a:p>
          <a:p>
            <a:r>
              <a:rPr lang="zh-CN" altLang="en-US"/>
              <a:t>自</a:t>
            </a:r>
            <a:endParaRPr lang="zh-CN" altLang="en-US"/>
          </a:p>
          <a:p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内</a:t>
            </a:r>
            <a:endParaRPr lang="zh-CN" altLang="en-US"/>
          </a:p>
          <a:p>
            <a:r>
              <a:rPr lang="zh-CN" altLang="en-US"/>
              <a:t>容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157980" y="4147820"/>
            <a:ext cx="501650" cy="334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2005330" y="2931795"/>
            <a:ext cx="324485" cy="473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281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12.</a:t>
            </a:r>
            <a:r>
              <a:rPr lang="zh-CN" altLang="en-US" sz="2000" b="1"/>
              <a:t>数据定期备份与恢复</a:t>
            </a:r>
            <a:endParaRPr lang="zh-CN" altLang="en-US" sz="2000" b="1"/>
          </a:p>
        </p:txBody>
      </p:sp>
      <p:sp>
        <p:nvSpPr>
          <p:cNvPr id="100" name="文本框 99"/>
          <p:cNvSpPr txBox="1"/>
          <p:nvPr/>
        </p:nvSpPr>
        <p:spPr>
          <a:xfrm>
            <a:off x="968375" y="1988820"/>
            <a:ext cx="884745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27000"/>
            <a:r>
              <a:rPr lang="zh-CN" sz="2400" b="0">
                <a:ea typeface="等线" panose="02010600030101010101" charset="-122"/>
              </a:rPr>
              <a:t>系统可以在每过24时后定期对数据进行备份，防治因为某些意外因素而导致数据流失</a:t>
            </a:r>
            <a:r>
              <a:rPr lang="en-US" altLang="zh-CN" sz="2400" b="0">
                <a:ea typeface="等线" panose="02010600030101010101" charset="-122"/>
              </a:rPr>
              <a:t> </a:t>
            </a:r>
            <a:r>
              <a:rPr lang="zh-CN" sz="2400" b="0">
                <a:ea typeface="等线" panose="02010600030101010101" charset="-122"/>
              </a:rPr>
              <a:t>或被盗取，保护平台安全性。</a:t>
            </a:r>
            <a:endParaRPr lang="zh-CN" altLang="en-US" sz="2400"/>
          </a:p>
        </p:txBody>
      </p:sp>
      <p:pic>
        <p:nvPicPr>
          <p:cNvPr id="6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3338830"/>
            <a:ext cx="6160135" cy="136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5293995"/>
            <a:ext cx="6231890" cy="810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205" y="4022725"/>
            <a:ext cx="2422525" cy="246888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文本框 18"/>
          <p:cNvSpPr txBox="1"/>
          <p:nvPr/>
        </p:nvSpPr>
        <p:spPr>
          <a:xfrm>
            <a:off x="7499350" y="308038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备份所存放的文件</a:t>
            </a:r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8343265" y="3442335"/>
            <a:ext cx="232410" cy="491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5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心得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101090"/>
            <a:ext cx="8869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1.</a:t>
            </a:r>
            <a:r>
              <a:rPr lang="zh-CN" altLang="en-US" b="1"/>
              <a:t>勇于尝试，不怕失败</a:t>
            </a:r>
            <a:endParaRPr lang="zh-CN" altLang="en-US" b="1"/>
          </a:p>
          <a:p>
            <a:r>
              <a:rPr lang="zh-CN" altLang="en-US"/>
              <a:t>参加训练营前，我知道想要最后入选，是很困难的，但不论最后结果，在这训练营中，</a:t>
            </a:r>
            <a:endParaRPr lang="zh-CN" altLang="en-US"/>
          </a:p>
          <a:p>
            <a:r>
              <a:rPr lang="zh-CN" altLang="en-US"/>
              <a:t>重要的是我们能够真的学到了知识，提升自我，这是最大的价值。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68375" y="2156460"/>
            <a:ext cx="8869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2.</a:t>
            </a:r>
            <a:r>
              <a:rPr lang="zh-CN" altLang="en-US" b="1"/>
              <a:t>永远保持虚心请教的心</a:t>
            </a:r>
            <a:endParaRPr lang="zh-CN" altLang="en-US" b="1"/>
          </a:p>
          <a:p>
            <a:r>
              <a:rPr lang="zh-CN" altLang="en-US"/>
              <a:t>他人永远是自己最好的老师，不论是我的同学，还是我的导师学长，他们都在整个考核</a:t>
            </a:r>
            <a:endParaRPr lang="zh-CN" altLang="en-US"/>
          </a:p>
          <a:p>
            <a:r>
              <a:rPr lang="zh-CN" altLang="en-US"/>
              <a:t>期间帮助了我很多，让我知道自己不足，学到了许多。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68375" y="3211830"/>
            <a:ext cx="8869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3.</a:t>
            </a:r>
            <a:r>
              <a:rPr lang="zh-CN" altLang="en-US" b="1"/>
              <a:t>稳住心态</a:t>
            </a:r>
            <a:endParaRPr lang="zh-CN" altLang="en-US" b="1"/>
          </a:p>
          <a:p>
            <a:r>
              <a:rPr lang="zh-CN" altLang="en-US"/>
              <a:t>保持一颗平常心，不论别人做的好与不好，专注自己的作业，自己的考核项目，让自己</a:t>
            </a:r>
            <a:endParaRPr lang="zh-CN" altLang="en-US"/>
          </a:p>
          <a:p>
            <a:r>
              <a:rPr lang="zh-CN" altLang="en-US"/>
              <a:t>知道自己是在一直学习，一直进步就足矣。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68375" y="4267200"/>
            <a:ext cx="8869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4.</a:t>
            </a:r>
            <a:r>
              <a:rPr lang="zh-CN" altLang="en-US" b="1"/>
              <a:t>永不放弃</a:t>
            </a:r>
            <a:endParaRPr lang="zh-CN" altLang="en-US" b="1"/>
          </a:p>
          <a:p>
            <a:r>
              <a:rPr lang="zh-CN" altLang="en-US"/>
              <a:t>人最重要的就是不放弃，不气馁。有时候我一直觉得自己可能不行了想要放弃了，但我</a:t>
            </a:r>
            <a:endParaRPr lang="zh-CN" altLang="en-US"/>
          </a:p>
          <a:p>
            <a:r>
              <a:rPr lang="zh-CN" altLang="en-US"/>
              <a:t>觉得只有持之以恒，坚持不懈的人才有可能最后有所成就。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68375" y="5322570"/>
            <a:ext cx="8869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5.</a:t>
            </a:r>
            <a:r>
              <a:rPr lang="zh-CN" altLang="en-US" b="1"/>
              <a:t>相信自己</a:t>
            </a:r>
            <a:endParaRPr lang="zh-CN" altLang="en-US" b="1"/>
          </a:p>
          <a:p>
            <a:r>
              <a:rPr lang="zh-CN" altLang="en-US"/>
              <a:t>这是贯穿整个人生的吧，就是谁都放弃你，但是我们不能自己放弃自己，只有保持相信</a:t>
            </a:r>
            <a:endParaRPr lang="zh-CN" altLang="en-US"/>
          </a:p>
          <a:p>
            <a:r>
              <a:rPr lang="zh-CN" altLang="en-US"/>
              <a:t>自己，才能做好自己，做到想要的自己。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41809" y="2836949"/>
            <a:ext cx="350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5400" b="1" dirty="0">
              <a:solidFill>
                <a:srgbClr val="3843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1809" y="3707963"/>
            <a:ext cx="350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for listening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273175"/>
            <a:ext cx="88963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项目背景</a:t>
            </a:r>
            <a:r>
              <a:rPr lang="zh-CN" altLang="en-US"/>
              <a:t>：旨在开发一个在线学习平台，为学生和教师提供一个便捷的教学与学习环境。</a:t>
            </a:r>
            <a:endParaRPr lang="zh-CN" altLang="en-US"/>
          </a:p>
          <a:p>
            <a:pPr algn="l"/>
            <a:r>
              <a:rPr lang="zh-CN" altLang="en-US"/>
              <a:t>学生可以通过平台选择和参与教师创建的选修课程，进行课程学习和答题，教师可以创建课程、管理课程内容和监控学生学习情况。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68375" y="2564130"/>
            <a:ext cx="8896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个人分析</a:t>
            </a:r>
            <a:r>
              <a:rPr lang="zh-CN" altLang="en-US"/>
              <a:t>：我觉得这个项目基本要求就可以分两个大部分，一个是老师，另一个是学生，两个角色则是都对课程这个主体有着各自对应的</a:t>
            </a:r>
            <a:r>
              <a:rPr lang="zh-CN" altLang="en-US"/>
              <a:t>操作。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68375" y="3709670"/>
            <a:ext cx="8869680" cy="1691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另外：</a:t>
            </a:r>
            <a:r>
              <a:rPr lang="zh-CN" altLang="en-US"/>
              <a:t>再加上中期检查的时候，学长给我提了一个建议，就是可以对这个学习平台</a:t>
            </a:r>
            <a:r>
              <a:rPr lang="zh-CN" altLang="en-US"/>
              <a:t>创建</a:t>
            </a:r>
            <a:endParaRPr lang="zh-CN" altLang="en-US"/>
          </a:p>
          <a:p>
            <a:r>
              <a:rPr lang="zh-CN" altLang="en-US"/>
              <a:t>一个管理员角色，没有哪个平台系统不需要管理员进行全局管理，于是，这个项目大致</a:t>
            </a:r>
            <a:endParaRPr lang="zh-CN" altLang="en-US"/>
          </a:p>
          <a:p>
            <a:r>
              <a:rPr lang="zh-CN" altLang="en-US"/>
              <a:t>分为以下</a:t>
            </a:r>
            <a:r>
              <a:rPr lang="zh-CN" altLang="en-US"/>
              <a:t>四大</a:t>
            </a:r>
            <a:r>
              <a:rPr lang="zh-CN" altLang="en-US"/>
              <a:t>块：</a:t>
            </a:r>
            <a:endParaRPr lang="zh-CN" altLang="en-US"/>
          </a:p>
          <a:p>
            <a:endParaRPr lang="zh-CN" altLang="en-US"/>
          </a:p>
          <a:p>
            <a:r>
              <a:rPr lang="zh-CN" altLang="en-US" sz="320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管理员、教师、学生、课程</a:t>
            </a:r>
            <a:endParaRPr lang="zh-CN" altLang="en-US" sz="3200">
              <a:ln w="22225">
                <a:solidFill>
                  <a:sysClr val="windowText" lastClr="00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322705"/>
            <a:ext cx="54590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 sz="2000" b="1"/>
              <a:t>管理员</a:t>
            </a:r>
            <a:r>
              <a:rPr lang="zh-CN" altLang="en-US"/>
              <a:t>：管理老师、课程、学生、留言等所有信息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68375" y="1870075"/>
            <a:ext cx="54387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r>
              <a:rPr lang="en-US" altLang="zh-CN" b="1"/>
              <a:t>.</a:t>
            </a:r>
            <a:r>
              <a:rPr lang="zh-CN" altLang="en-US" sz="2000" b="1"/>
              <a:t>教师</a:t>
            </a:r>
            <a:r>
              <a:rPr lang="zh-CN" altLang="en-US"/>
              <a:t>：开设课程，设置题目，与学生参与讨论学习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68375" y="2417445"/>
            <a:ext cx="20097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r>
              <a:rPr lang="en-US" altLang="zh-CN" b="1"/>
              <a:t>.</a:t>
            </a:r>
            <a:r>
              <a:rPr lang="zh-CN" altLang="en-US" sz="2000" b="1"/>
              <a:t>学生</a:t>
            </a:r>
            <a:r>
              <a:rPr lang="zh-CN" altLang="en-US"/>
              <a:t>：学习课程</a:t>
            </a:r>
            <a:endParaRPr lang="zh-CN" altLang="en-US"/>
          </a:p>
        </p:txBody>
      </p:sp>
      <p:pic>
        <p:nvPicPr>
          <p:cNvPr id="15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2785745"/>
            <a:ext cx="7193915" cy="39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24650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教师模块</a:t>
            </a:r>
            <a:endParaRPr lang="zh-CN" altLang="en-US" sz="2400" b="1"/>
          </a:p>
        </p:txBody>
      </p:sp>
      <p:sp>
        <p:nvSpPr>
          <p:cNvPr id="13" name="文本框 12"/>
          <p:cNvSpPr txBox="1"/>
          <p:nvPr/>
        </p:nvSpPr>
        <p:spPr>
          <a:xfrm>
            <a:off x="1057275" y="1828800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登录与注册</a:t>
            </a:r>
            <a:endParaRPr lang="zh-CN" altLang="en-US" sz="2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035" y="2461895"/>
            <a:ext cx="3733800" cy="36385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780" y="1246505"/>
            <a:ext cx="3267075" cy="5162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21983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教师个人中心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1057275" y="3956685"/>
            <a:ext cx="1268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添加</a:t>
            </a:r>
            <a:r>
              <a:rPr lang="zh-CN" altLang="en-US"/>
              <a:t>章节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2383790"/>
            <a:ext cx="8907145" cy="434276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86155" y="1801495"/>
            <a:ext cx="878967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修改信息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查看历史记录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开设课程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查看学生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查看课程详情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查看讨论区留言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进入聊天室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43100df1-b8e3-4d7f-9587-1eba162e005b"/>
  <p:tag name="COMMONDATA" val="eyJoZGlkIjoiODdlZDMwMDA4YjIxMWEyZjY5MjkyMDBiNjUwODkzMG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3366</Words>
  <Application>WPS 演示</Application>
  <PresentationFormat>宽屏</PresentationFormat>
  <Paragraphs>578</Paragraphs>
  <Slides>33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0" baseType="lpstr">
      <vt:lpstr>Arial</vt:lpstr>
      <vt:lpstr>宋体</vt:lpstr>
      <vt:lpstr>Wingdings</vt:lpstr>
      <vt:lpstr>Sitka Text</vt:lpstr>
      <vt:lpstr>微软雅黑 Light</vt:lpstr>
      <vt:lpstr>Novecento wide Bold</vt:lpstr>
      <vt:lpstr>Segoe Print</vt:lpstr>
      <vt:lpstr>思源黑体 Medium</vt:lpstr>
      <vt:lpstr>微软雅黑</vt:lpstr>
      <vt:lpstr>Montserrat Light</vt:lpstr>
      <vt:lpstr>等线</vt:lpstr>
      <vt:lpstr>Arial Unicode MS</vt:lpstr>
      <vt:lpstr>等线 Light</vt:lpstr>
      <vt:lpstr>Times New Roman</vt:lpstr>
      <vt:lpstr>黑体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28937</cp:lastModifiedBy>
  <cp:revision>20</cp:revision>
  <dcterms:created xsi:type="dcterms:W3CDTF">2022-04-30T16:30:00Z</dcterms:created>
  <dcterms:modified xsi:type="dcterms:W3CDTF">2024-04-28T11:28:34Z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3B5BFC417C4249E3996B45B0AE14F1A7</vt:lpwstr>
  </property>
  <property fmtid="{D5CDD505-2E9C-101B-9397-08002B2CF9AE}" pid="3" name="KSOProductBuildVer">
    <vt:lpwstr>2052-11.1.0.12165</vt:lpwstr>
  </property>
</Properties>
</file>