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71" autoAdjust="0"/>
    <p:restoredTop sz="94660"/>
  </p:normalViewPr>
  <p:slideViewPr>
    <p:cSldViewPr>
      <p:cViewPr varScale="1">
        <p:scale>
          <a:sx n="111" d="100"/>
          <a:sy n="111" d="100"/>
        </p:scale>
        <p:origin x="123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0" y="0"/>
            <a:ext cx="12024329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8"/>
                </a:lnTo>
                <a:lnTo>
                  <a:pt x="12191999" y="6857998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76104" y="301752"/>
            <a:ext cx="1758696" cy="5181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0" y="0"/>
            <a:ext cx="12024329" cy="68579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0"/>
                </a:moveTo>
                <a:lnTo>
                  <a:pt x="0" y="0"/>
                </a:lnTo>
                <a:lnTo>
                  <a:pt x="0" y="6857998"/>
                </a:lnTo>
                <a:lnTo>
                  <a:pt x="12191999" y="6857998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FFFF">
              <a:alpha val="4117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670" y="0"/>
            <a:ext cx="12024329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8136" y="1194053"/>
            <a:ext cx="7475727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508" y="1634439"/>
            <a:ext cx="11466982" cy="465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5515" y="2590800"/>
            <a:ext cx="68199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655" marR="5080" indent="-529590" algn="ctr">
              <a:lnSpc>
                <a:spcPct val="100000"/>
              </a:lnSpc>
              <a:spcBef>
                <a:spcPts val="100"/>
              </a:spcBef>
            </a:pPr>
            <a:r>
              <a:rPr lang="en-US" sz="4800" b="1" spc="-5" dirty="0">
                <a:latin typeface="Georgia"/>
                <a:cs typeface="Georgia"/>
              </a:rPr>
              <a:t>     </a:t>
            </a:r>
            <a:r>
              <a:rPr sz="4800" b="1" spc="-5" dirty="0">
                <a:latin typeface="Georgia"/>
                <a:cs typeface="Georgia"/>
              </a:rPr>
              <a:t>Case</a:t>
            </a:r>
            <a:r>
              <a:rPr sz="4800" b="1" spc="-55" dirty="0">
                <a:latin typeface="Georgia"/>
                <a:cs typeface="Georgia"/>
              </a:rPr>
              <a:t> </a:t>
            </a:r>
            <a:r>
              <a:rPr sz="4800" b="1" spc="-5" dirty="0">
                <a:latin typeface="Georgia"/>
                <a:cs typeface="Georgia"/>
              </a:rPr>
              <a:t>Study:</a:t>
            </a:r>
            <a:br>
              <a:rPr lang="en-US" sz="4800" b="1" spc="-5" dirty="0">
                <a:latin typeface="Georgia"/>
                <a:cs typeface="Georgia"/>
              </a:rPr>
            </a:br>
            <a:r>
              <a:rPr lang="en-US" sz="4800" i="1" spc="-5" dirty="0" err="1">
                <a:latin typeface="Georgia"/>
                <a:cs typeface="Georgia"/>
              </a:rPr>
              <a:t>ProTech</a:t>
            </a:r>
            <a:r>
              <a:rPr lang="en-US" sz="4800" i="1" spc="-5" dirty="0">
                <a:latin typeface="Georgia"/>
                <a:cs typeface="Georgia"/>
              </a:rPr>
              <a:t> Supplies</a:t>
            </a:r>
            <a:br>
              <a:rPr lang="en-US" sz="4800" i="1" spc="-5" dirty="0">
                <a:latin typeface="Georgia"/>
                <a:cs typeface="Georgia"/>
              </a:rPr>
            </a:br>
            <a:r>
              <a:rPr lang="en-US" sz="4800" i="1" spc="-5" dirty="0">
                <a:latin typeface="Georgia"/>
                <a:cs typeface="Georgia"/>
              </a:rPr>
              <a:t>(Dashboard)</a:t>
            </a:r>
            <a:endParaRPr sz="4800" i="1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0932" y="202692"/>
            <a:ext cx="2449067" cy="7208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620" y="1019615"/>
            <a:ext cx="5289550" cy="4706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You have been hired as a junior business analyst for </a:t>
            </a:r>
            <a:r>
              <a:rPr lang="en-US" sz="2400" b="1" dirty="0" err="1"/>
              <a:t>ProTech</a:t>
            </a:r>
            <a:r>
              <a:rPr lang="en-US" b="1" dirty="0"/>
              <a:t> </a:t>
            </a:r>
            <a:r>
              <a:rPr lang="en-US" sz="2400" b="1" dirty="0"/>
              <a:t>Supplies</a:t>
            </a:r>
            <a:r>
              <a:rPr lang="en-US" dirty="0"/>
              <a:t>, a nationwide retail company specializing in office supplies, technology products, furniture, and appliances.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The store caters to a broad range of customers, including corporate clients, home offices, and individual consumers.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With operations across multiple regions, </a:t>
            </a:r>
            <a:r>
              <a:rPr lang="en-US" dirty="0" err="1"/>
              <a:t>ProTech</a:t>
            </a:r>
            <a:r>
              <a:rPr lang="en-US" dirty="0"/>
              <a:t> Supplies provides essential products for both personal and business use.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Your first task is to analyze the company's sales data to provide actionable insights that will help inform strategic business decisions.</a:t>
            </a:r>
            <a:endParaRPr lang="en-US" b="1" spc="-5" dirty="0">
              <a:latin typeface="Georgia"/>
              <a:cs typeface="Georg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903" y="600454"/>
            <a:ext cx="6743700" cy="62575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9" y="342900"/>
            <a:ext cx="1758695" cy="516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2915411" y="2995950"/>
            <a:ext cx="9276588" cy="3862076"/>
            <a:chOff x="2915411" y="2995950"/>
            <a:chExt cx="9276588" cy="3862076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411" y="4943855"/>
              <a:ext cx="9276588" cy="19141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05509" y="3721126"/>
              <a:ext cx="6038215" cy="3136900"/>
            </a:xfrm>
            <a:custGeom>
              <a:avLst/>
              <a:gdLst/>
              <a:ahLst/>
              <a:cxnLst/>
              <a:rect l="l" t="t" r="r" b="b"/>
              <a:pathLst>
                <a:path w="6038215" h="3136900">
                  <a:moveTo>
                    <a:pt x="3529" y="3136872"/>
                  </a:moveTo>
                  <a:lnTo>
                    <a:pt x="3029" y="3127415"/>
                  </a:lnTo>
                  <a:lnTo>
                    <a:pt x="1324" y="3081970"/>
                  </a:lnTo>
                  <a:lnTo>
                    <a:pt x="315" y="3036565"/>
                  </a:lnTo>
                  <a:lnTo>
                    <a:pt x="0" y="2991208"/>
                  </a:lnTo>
                  <a:lnTo>
                    <a:pt x="375" y="2945906"/>
                  </a:lnTo>
                  <a:lnTo>
                    <a:pt x="1440" y="2900666"/>
                  </a:lnTo>
                  <a:lnTo>
                    <a:pt x="3189" y="2855496"/>
                  </a:lnTo>
                  <a:lnTo>
                    <a:pt x="5621" y="2810403"/>
                  </a:lnTo>
                  <a:lnTo>
                    <a:pt x="8734" y="2765396"/>
                  </a:lnTo>
                  <a:lnTo>
                    <a:pt x="12523" y="2720480"/>
                  </a:lnTo>
                  <a:lnTo>
                    <a:pt x="16987" y="2675665"/>
                  </a:lnTo>
                  <a:lnTo>
                    <a:pt x="22122" y="2630957"/>
                  </a:lnTo>
                  <a:lnTo>
                    <a:pt x="27927" y="2586365"/>
                  </a:lnTo>
                  <a:lnTo>
                    <a:pt x="34397" y="2541894"/>
                  </a:lnTo>
                  <a:lnTo>
                    <a:pt x="41531" y="2497554"/>
                  </a:lnTo>
                  <a:lnTo>
                    <a:pt x="49325" y="2453351"/>
                  </a:lnTo>
                  <a:lnTo>
                    <a:pt x="57777" y="2409293"/>
                  </a:lnTo>
                  <a:lnTo>
                    <a:pt x="66884" y="2365387"/>
                  </a:lnTo>
                  <a:lnTo>
                    <a:pt x="76643" y="2321641"/>
                  </a:lnTo>
                  <a:lnTo>
                    <a:pt x="87051" y="2278063"/>
                  </a:lnTo>
                  <a:lnTo>
                    <a:pt x="98106" y="2234660"/>
                  </a:lnTo>
                  <a:lnTo>
                    <a:pt x="109806" y="2191439"/>
                  </a:lnTo>
                  <a:lnTo>
                    <a:pt x="122146" y="2148408"/>
                  </a:lnTo>
                  <a:lnTo>
                    <a:pt x="135124" y="2105575"/>
                  </a:lnTo>
                  <a:lnTo>
                    <a:pt x="148739" y="2062946"/>
                  </a:lnTo>
                  <a:lnTo>
                    <a:pt x="162986" y="2020530"/>
                  </a:lnTo>
                  <a:lnTo>
                    <a:pt x="177863" y="1978334"/>
                  </a:lnTo>
                  <a:lnTo>
                    <a:pt x="193367" y="1936366"/>
                  </a:lnTo>
                  <a:lnTo>
                    <a:pt x="209496" y="1894632"/>
                  </a:lnTo>
                  <a:lnTo>
                    <a:pt x="226247" y="1853141"/>
                  </a:lnTo>
                  <a:lnTo>
                    <a:pt x="243616" y="1811900"/>
                  </a:lnTo>
                  <a:lnTo>
                    <a:pt x="261602" y="1770916"/>
                  </a:lnTo>
                  <a:lnTo>
                    <a:pt x="280201" y="1730197"/>
                  </a:lnTo>
                  <a:lnTo>
                    <a:pt x="299411" y="1689751"/>
                  </a:lnTo>
                  <a:lnTo>
                    <a:pt x="319229" y="1649584"/>
                  </a:lnTo>
                  <a:lnTo>
                    <a:pt x="339652" y="1609705"/>
                  </a:lnTo>
                  <a:lnTo>
                    <a:pt x="360677" y="1570121"/>
                  </a:lnTo>
                  <a:lnTo>
                    <a:pt x="382301" y="1530840"/>
                  </a:lnTo>
                  <a:lnTo>
                    <a:pt x="404523" y="1491868"/>
                  </a:lnTo>
                  <a:lnTo>
                    <a:pt x="427338" y="1453214"/>
                  </a:lnTo>
                  <a:lnTo>
                    <a:pt x="450745" y="1414885"/>
                  </a:lnTo>
                  <a:lnTo>
                    <a:pt x="474740" y="1376888"/>
                  </a:lnTo>
                  <a:lnTo>
                    <a:pt x="499321" y="1339232"/>
                  </a:lnTo>
                  <a:lnTo>
                    <a:pt x="524485" y="1301922"/>
                  </a:lnTo>
                  <a:lnTo>
                    <a:pt x="550229" y="1264968"/>
                  </a:lnTo>
                  <a:lnTo>
                    <a:pt x="576551" y="1228376"/>
                  </a:lnTo>
                  <a:lnTo>
                    <a:pt x="603447" y="1192154"/>
                  </a:lnTo>
                  <a:lnTo>
                    <a:pt x="630915" y="1156310"/>
                  </a:lnTo>
                  <a:lnTo>
                    <a:pt x="658952" y="1120850"/>
                  </a:lnTo>
                  <a:lnTo>
                    <a:pt x="687555" y="1085783"/>
                  </a:lnTo>
                  <a:lnTo>
                    <a:pt x="716722" y="1051116"/>
                  </a:lnTo>
                  <a:lnTo>
                    <a:pt x="746450" y="1016857"/>
                  </a:lnTo>
                  <a:lnTo>
                    <a:pt x="776735" y="983012"/>
                  </a:lnTo>
                  <a:lnTo>
                    <a:pt x="807576" y="949590"/>
                  </a:lnTo>
                  <a:lnTo>
                    <a:pt x="838969" y="916598"/>
                  </a:lnTo>
                  <a:lnTo>
                    <a:pt x="870912" y="884043"/>
                  </a:lnTo>
                  <a:lnTo>
                    <a:pt x="903402" y="851933"/>
                  </a:lnTo>
                  <a:lnTo>
                    <a:pt x="936436" y="820276"/>
                  </a:lnTo>
                  <a:lnTo>
                    <a:pt x="970012" y="789079"/>
                  </a:lnTo>
                  <a:lnTo>
                    <a:pt x="1004125" y="758349"/>
                  </a:lnTo>
                  <a:lnTo>
                    <a:pt x="1038775" y="728094"/>
                  </a:lnTo>
                  <a:lnTo>
                    <a:pt x="1073958" y="698322"/>
                  </a:lnTo>
                  <a:lnTo>
                    <a:pt x="1109671" y="669039"/>
                  </a:lnTo>
                  <a:lnTo>
                    <a:pt x="1145912" y="640254"/>
                  </a:lnTo>
                  <a:lnTo>
                    <a:pt x="1182677" y="611975"/>
                  </a:lnTo>
                  <a:lnTo>
                    <a:pt x="1219965" y="584207"/>
                  </a:lnTo>
                  <a:lnTo>
                    <a:pt x="1257771" y="556959"/>
                  </a:lnTo>
                  <a:lnTo>
                    <a:pt x="1296094" y="530239"/>
                  </a:lnTo>
                  <a:lnTo>
                    <a:pt x="1334931" y="504054"/>
                  </a:lnTo>
                  <a:lnTo>
                    <a:pt x="1374278" y="478412"/>
                  </a:lnTo>
                  <a:lnTo>
                    <a:pt x="1414134" y="453319"/>
                  </a:lnTo>
                  <a:lnTo>
                    <a:pt x="1454495" y="428784"/>
                  </a:lnTo>
                  <a:lnTo>
                    <a:pt x="1495359" y="404814"/>
                  </a:lnTo>
                  <a:lnTo>
                    <a:pt x="1536722" y="381416"/>
                  </a:lnTo>
                  <a:lnTo>
                    <a:pt x="1578582" y="358598"/>
                  </a:lnTo>
                  <a:lnTo>
                    <a:pt x="1620937" y="336368"/>
                  </a:lnTo>
                  <a:lnTo>
                    <a:pt x="1663783" y="314733"/>
                  </a:lnTo>
                  <a:lnTo>
                    <a:pt x="1707118" y="293700"/>
                  </a:lnTo>
                  <a:lnTo>
                    <a:pt x="1750939" y="273277"/>
                  </a:lnTo>
                  <a:lnTo>
                    <a:pt x="1795076" y="253548"/>
                  </a:lnTo>
                  <a:lnTo>
                    <a:pt x="1839365" y="234581"/>
                  </a:lnTo>
                  <a:lnTo>
                    <a:pt x="1883798" y="216374"/>
                  </a:lnTo>
                  <a:lnTo>
                    <a:pt x="1928368" y="198925"/>
                  </a:lnTo>
                  <a:lnTo>
                    <a:pt x="1973067" y="182229"/>
                  </a:lnTo>
                  <a:lnTo>
                    <a:pt x="2017887" y="166285"/>
                  </a:lnTo>
                  <a:lnTo>
                    <a:pt x="2062821" y="151090"/>
                  </a:lnTo>
                  <a:lnTo>
                    <a:pt x="2107861" y="136641"/>
                  </a:lnTo>
                  <a:lnTo>
                    <a:pt x="2153000" y="122934"/>
                  </a:lnTo>
                  <a:lnTo>
                    <a:pt x="2198230" y="109968"/>
                  </a:lnTo>
                  <a:lnTo>
                    <a:pt x="2243544" y="97740"/>
                  </a:lnTo>
                  <a:lnTo>
                    <a:pt x="2288934" y="86247"/>
                  </a:lnTo>
                  <a:lnTo>
                    <a:pt x="2334393" y="75485"/>
                  </a:lnTo>
                  <a:lnTo>
                    <a:pt x="2379912" y="65452"/>
                  </a:lnTo>
                  <a:lnTo>
                    <a:pt x="2425485" y="56146"/>
                  </a:lnTo>
                  <a:lnTo>
                    <a:pt x="2471104" y="47564"/>
                  </a:lnTo>
                  <a:lnTo>
                    <a:pt x="2516761" y="39702"/>
                  </a:lnTo>
                  <a:lnTo>
                    <a:pt x="2562449" y="32559"/>
                  </a:lnTo>
                  <a:lnTo>
                    <a:pt x="2608161" y="26130"/>
                  </a:lnTo>
                  <a:lnTo>
                    <a:pt x="2653888" y="20414"/>
                  </a:lnTo>
                  <a:lnTo>
                    <a:pt x="2699623" y="15408"/>
                  </a:lnTo>
                  <a:lnTo>
                    <a:pt x="2745359" y="11109"/>
                  </a:lnTo>
                  <a:lnTo>
                    <a:pt x="2791088" y="7513"/>
                  </a:lnTo>
                  <a:lnTo>
                    <a:pt x="2836802" y="4619"/>
                  </a:lnTo>
                  <a:lnTo>
                    <a:pt x="2882495" y="2423"/>
                  </a:lnTo>
                  <a:lnTo>
                    <a:pt x="2928158" y="923"/>
                  </a:lnTo>
                  <a:lnTo>
                    <a:pt x="2973783" y="116"/>
                  </a:lnTo>
                  <a:lnTo>
                    <a:pt x="3019364" y="0"/>
                  </a:lnTo>
                  <a:lnTo>
                    <a:pt x="3064893" y="570"/>
                  </a:lnTo>
                  <a:lnTo>
                    <a:pt x="3110362" y="1825"/>
                  </a:lnTo>
                  <a:lnTo>
                    <a:pt x="3155764" y="3762"/>
                  </a:lnTo>
                  <a:lnTo>
                    <a:pt x="3201091" y="6377"/>
                  </a:lnTo>
                  <a:lnTo>
                    <a:pt x="3246335" y="9669"/>
                  </a:lnTo>
                  <a:lnTo>
                    <a:pt x="3291489" y="13634"/>
                  </a:lnTo>
                  <a:lnTo>
                    <a:pt x="3336546" y="18270"/>
                  </a:lnTo>
                  <a:lnTo>
                    <a:pt x="3381498" y="23574"/>
                  </a:lnTo>
                  <a:lnTo>
                    <a:pt x="3426337" y="29542"/>
                  </a:lnTo>
                  <a:lnTo>
                    <a:pt x="3471056" y="36173"/>
                  </a:lnTo>
                  <a:lnTo>
                    <a:pt x="3515647" y="43463"/>
                  </a:lnTo>
                  <a:lnTo>
                    <a:pt x="3560103" y="51410"/>
                  </a:lnTo>
                  <a:lnTo>
                    <a:pt x="3604416" y="60011"/>
                  </a:lnTo>
                  <a:lnTo>
                    <a:pt x="3648579" y="69262"/>
                  </a:lnTo>
                  <a:lnTo>
                    <a:pt x="3692583" y="79163"/>
                  </a:lnTo>
                  <a:lnTo>
                    <a:pt x="3736422" y="89708"/>
                  </a:lnTo>
                  <a:lnTo>
                    <a:pt x="3780089" y="100896"/>
                  </a:lnTo>
                  <a:lnTo>
                    <a:pt x="3823574" y="112724"/>
                  </a:lnTo>
                  <a:lnTo>
                    <a:pt x="3866872" y="125189"/>
                  </a:lnTo>
                  <a:lnTo>
                    <a:pt x="3909974" y="138289"/>
                  </a:lnTo>
                  <a:lnTo>
                    <a:pt x="3952872" y="152020"/>
                  </a:lnTo>
                  <a:lnTo>
                    <a:pt x="3995560" y="166380"/>
                  </a:lnTo>
                  <a:lnTo>
                    <a:pt x="4038029" y="181365"/>
                  </a:lnTo>
                  <a:lnTo>
                    <a:pt x="4080273" y="196974"/>
                  </a:lnTo>
                  <a:lnTo>
                    <a:pt x="4122283" y="213204"/>
                  </a:lnTo>
                  <a:lnTo>
                    <a:pt x="4164052" y="230050"/>
                  </a:lnTo>
                  <a:lnTo>
                    <a:pt x="4205572" y="247512"/>
                  </a:lnTo>
                  <a:lnTo>
                    <a:pt x="4246837" y="265586"/>
                  </a:lnTo>
                  <a:lnTo>
                    <a:pt x="4287838" y="284268"/>
                  </a:lnTo>
                  <a:lnTo>
                    <a:pt x="4328567" y="303557"/>
                  </a:lnTo>
                  <a:lnTo>
                    <a:pt x="4369018" y="323450"/>
                  </a:lnTo>
                  <a:lnTo>
                    <a:pt x="4409183" y="343944"/>
                  </a:lnTo>
                  <a:lnTo>
                    <a:pt x="4449054" y="365036"/>
                  </a:lnTo>
                  <a:lnTo>
                    <a:pt x="4488623" y="386723"/>
                  </a:lnTo>
                  <a:lnTo>
                    <a:pt x="4527884" y="409002"/>
                  </a:lnTo>
                  <a:lnTo>
                    <a:pt x="4566828" y="431871"/>
                  </a:lnTo>
                  <a:lnTo>
                    <a:pt x="4605447" y="455327"/>
                  </a:lnTo>
                  <a:lnTo>
                    <a:pt x="4643736" y="479367"/>
                  </a:lnTo>
                  <a:lnTo>
                    <a:pt x="4681685" y="503989"/>
                  </a:lnTo>
                  <a:lnTo>
                    <a:pt x="4719287" y="529189"/>
                  </a:lnTo>
                  <a:lnTo>
                    <a:pt x="4756536" y="554964"/>
                  </a:lnTo>
                  <a:lnTo>
                    <a:pt x="4793422" y="581313"/>
                  </a:lnTo>
                  <a:lnTo>
                    <a:pt x="4829939" y="608231"/>
                  </a:lnTo>
                  <a:lnTo>
                    <a:pt x="4866080" y="635717"/>
                  </a:lnTo>
                  <a:lnTo>
                    <a:pt x="4901835" y="663768"/>
                  </a:lnTo>
                  <a:lnTo>
                    <a:pt x="4937199" y="692380"/>
                  </a:lnTo>
                  <a:lnTo>
                    <a:pt x="4972163" y="721552"/>
                  </a:lnTo>
                  <a:lnTo>
                    <a:pt x="5006721" y="751279"/>
                  </a:lnTo>
                  <a:lnTo>
                    <a:pt x="5040863" y="781560"/>
                  </a:lnTo>
                  <a:lnTo>
                    <a:pt x="5074584" y="812392"/>
                  </a:lnTo>
                  <a:lnTo>
                    <a:pt x="5107874" y="843771"/>
                  </a:lnTo>
                  <a:lnTo>
                    <a:pt x="5140728" y="875696"/>
                  </a:lnTo>
                  <a:lnTo>
                    <a:pt x="5173136" y="908163"/>
                  </a:lnTo>
                  <a:lnTo>
                    <a:pt x="5205092" y="941169"/>
                  </a:lnTo>
                  <a:lnTo>
                    <a:pt x="5236588" y="974711"/>
                  </a:lnTo>
                  <a:lnTo>
                    <a:pt x="5267617" y="1008788"/>
                  </a:lnTo>
                  <a:lnTo>
                    <a:pt x="5298171" y="1043396"/>
                  </a:lnTo>
                  <a:lnTo>
                    <a:pt x="5328242" y="1078532"/>
                  </a:lnTo>
                  <a:lnTo>
                    <a:pt x="5357822" y="1114194"/>
                  </a:lnTo>
                  <a:lnTo>
                    <a:pt x="5386906" y="1150378"/>
                  </a:lnTo>
                  <a:lnTo>
                    <a:pt x="5415484" y="1187082"/>
                  </a:lnTo>
                  <a:lnTo>
                    <a:pt x="5443549" y="1224303"/>
                  </a:lnTo>
                  <a:lnTo>
                    <a:pt x="5471094" y="1262039"/>
                  </a:lnTo>
                  <a:lnTo>
                    <a:pt x="5498111" y="1300286"/>
                  </a:lnTo>
                  <a:lnTo>
                    <a:pt x="5524592" y="1339042"/>
                  </a:lnTo>
                  <a:lnTo>
                    <a:pt x="5550531" y="1378304"/>
                  </a:lnTo>
                  <a:lnTo>
                    <a:pt x="5575919" y="1418069"/>
                  </a:lnTo>
                  <a:lnTo>
                    <a:pt x="5600748" y="1458335"/>
                  </a:lnTo>
                  <a:lnTo>
                    <a:pt x="5625013" y="1499098"/>
                  </a:lnTo>
                  <a:lnTo>
                    <a:pt x="5648704" y="1540356"/>
                  </a:lnTo>
                  <a:lnTo>
                    <a:pt x="5671814" y="1582106"/>
                  </a:lnTo>
                  <a:lnTo>
                    <a:pt x="5694336" y="1624345"/>
                  </a:lnTo>
                  <a:lnTo>
                    <a:pt x="5716262" y="1667071"/>
                  </a:lnTo>
                  <a:lnTo>
                    <a:pt x="5737585" y="1710280"/>
                  </a:lnTo>
                  <a:lnTo>
                    <a:pt x="5758297" y="1753970"/>
                  </a:lnTo>
                  <a:lnTo>
                    <a:pt x="5779013" y="1799562"/>
                  </a:lnTo>
                  <a:lnTo>
                    <a:pt x="5798935" y="1845412"/>
                  </a:lnTo>
                  <a:lnTo>
                    <a:pt x="5818061" y="1891509"/>
                  </a:lnTo>
                  <a:lnTo>
                    <a:pt x="5836392" y="1937845"/>
                  </a:lnTo>
                  <a:lnTo>
                    <a:pt x="5853927" y="1984408"/>
                  </a:lnTo>
                  <a:lnTo>
                    <a:pt x="5870666" y="2031189"/>
                  </a:lnTo>
                  <a:lnTo>
                    <a:pt x="5886608" y="2078178"/>
                  </a:lnTo>
                  <a:lnTo>
                    <a:pt x="5901753" y="2125364"/>
                  </a:lnTo>
                  <a:lnTo>
                    <a:pt x="5916100" y="2172739"/>
                  </a:lnTo>
                  <a:lnTo>
                    <a:pt x="5929649" y="2220292"/>
                  </a:lnTo>
                  <a:lnTo>
                    <a:pt x="5942401" y="2268012"/>
                  </a:lnTo>
                  <a:lnTo>
                    <a:pt x="5954353" y="2315891"/>
                  </a:lnTo>
                  <a:lnTo>
                    <a:pt x="5965506" y="2363917"/>
                  </a:lnTo>
                  <a:lnTo>
                    <a:pt x="5975861" y="2412081"/>
                  </a:lnTo>
                  <a:lnTo>
                    <a:pt x="5985415" y="2460373"/>
                  </a:lnTo>
                  <a:lnTo>
                    <a:pt x="5994169" y="2508783"/>
                  </a:lnTo>
                  <a:lnTo>
                    <a:pt x="6002122" y="2557302"/>
                  </a:lnTo>
                  <a:lnTo>
                    <a:pt x="6009275" y="2605918"/>
                  </a:lnTo>
                  <a:lnTo>
                    <a:pt x="6015626" y="2654622"/>
                  </a:lnTo>
                  <a:lnTo>
                    <a:pt x="6021175" y="2703404"/>
                  </a:lnTo>
                  <a:lnTo>
                    <a:pt x="6025922" y="2752254"/>
                  </a:lnTo>
                  <a:lnTo>
                    <a:pt x="6029867" y="2801163"/>
                  </a:lnTo>
                  <a:lnTo>
                    <a:pt x="6033009" y="2850119"/>
                  </a:lnTo>
                  <a:lnTo>
                    <a:pt x="6035347" y="2899113"/>
                  </a:lnTo>
                  <a:lnTo>
                    <a:pt x="6036882" y="2948136"/>
                  </a:lnTo>
                  <a:lnTo>
                    <a:pt x="6037613" y="2997176"/>
                  </a:lnTo>
                  <a:lnTo>
                    <a:pt x="6037539" y="3046225"/>
                  </a:lnTo>
                  <a:lnTo>
                    <a:pt x="6036661" y="3095272"/>
                  </a:lnTo>
                  <a:lnTo>
                    <a:pt x="6035232" y="31368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38459" y="5172455"/>
              <a:ext cx="443865" cy="457200"/>
            </a:xfrm>
            <a:custGeom>
              <a:avLst/>
              <a:gdLst/>
              <a:ahLst/>
              <a:cxnLst/>
              <a:rect l="l" t="t" r="r" b="b"/>
              <a:pathLst>
                <a:path w="443865" h="457200">
                  <a:moveTo>
                    <a:pt x="221742" y="0"/>
                  </a:moveTo>
                  <a:lnTo>
                    <a:pt x="177063" y="4644"/>
                  </a:lnTo>
                  <a:lnTo>
                    <a:pt x="135445" y="17966"/>
                  </a:lnTo>
                  <a:lnTo>
                    <a:pt x="97780" y="39045"/>
                  </a:lnTo>
                  <a:lnTo>
                    <a:pt x="64960" y="66960"/>
                  </a:lnTo>
                  <a:lnTo>
                    <a:pt x="37879" y="100793"/>
                  </a:lnTo>
                  <a:lnTo>
                    <a:pt x="17430" y="139624"/>
                  </a:lnTo>
                  <a:lnTo>
                    <a:pt x="4506" y="182533"/>
                  </a:lnTo>
                  <a:lnTo>
                    <a:pt x="0" y="228600"/>
                  </a:lnTo>
                  <a:lnTo>
                    <a:pt x="4506" y="274666"/>
                  </a:lnTo>
                  <a:lnTo>
                    <a:pt x="17430" y="317575"/>
                  </a:lnTo>
                  <a:lnTo>
                    <a:pt x="37879" y="356406"/>
                  </a:lnTo>
                  <a:lnTo>
                    <a:pt x="64960" y="390239"/>
                  </a:lnTo>
                  <a:lnTo>
                    <a:pt x="97780" y="418154"/>
                  </a:lnTo>
                  <a:lnTo>
                    <a:pt x="135445" y="439233"/>
                  </a:lnTo>
                  <a:lnTo>
                    <a:pt x="177063" y="452555"/>
                  </a:lnTo>
                  <a:lnTo>
                    <a:pt x="221742" y="457200"/>
                  </a:lnTo>
                  <a:lnTo>
                    <a:pt x="266420" y="452555"/>
                  </a:lnTo>
                  <a:lnTo>
                    <a:pt x="308038" y="439233"/>
                  </a:lnTo>
                  <a:lnTo>
                    <a:pt x="345703" y="418154"/>
                  </a:lnTo>
                  <a:lnTo>
                    <a:pt x="378523" y="390239"/>
                  </a:lnTo>
                  <a:lnTo>
                    <a:pt x="405604" y="356406"/>
                  </a:lnTo>
                  <a:lnTo>
                    <a:pt x="426053" y="317575"/>
                  </a:lnTo>
                  <a:lnTo>
                    <a:pt x="438977" y="274666"/>
                  </a:lnTo>
                  <a:lnTo>
                    <a:pt x="443484" y="228600"/>
                  </a:lnTo>
                  <a:lnTo>
                    <a:pt x="438977" y="182533"/>
                  </a:lnTo>
                  <a:lnTo>
                    <a:pt x="426053" y="139624"/>
                  </a:lnTo>
                  <a:lnTo>
                    <a:pt x="405604" y="100793"/>
                  </a:lnTo>
                  <a:lnTo>
                    <a:pt x="378523" y="66960"/>
                  </a:lnTo>
                  <a:lnTo>
                    <a:pt x="345703" y="39045"/>
                  </a:lnTo>
                  <a:lnTo>
                    <a:pt x="308038" y="17966"/>
                  </a:lnTo>
                  <a:lnTo>
                    <a:pt x="266420" y="4644"/>
                  </a:lnTo>
                  <a:lnTo>
                    <a:pt x="221742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6723" y="4517136"/>
              <a:ext cx="838200" cy="8534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126723" y="4517136"/>
              <a:ext cx="838200" cy="853440"/>
            </a:xfrm>
            <a:custGeom>
              <a:avLst/>
              <a:gdLst/>
              <a:ahLst/>
              <a:cxnLst/>
              <a:rect l="l" t="t" r="r" b="b"/>
              <a:pathLst>
                <a:path w="838200" h="853439">
                  <a:moveTo>
                    <a:pt x="0" y="426719"/>
                  </a:moveTo>
                  <a:lnTo>
                    <a:pt x="2818" y="376947"/>
                  </a:lnTo>
                  <a:lnTo>
                    <a:pt x="11065" y="328864"/>
                  </a:lnTo>
                  <a:lnTo>
                    <a:pt x="24426" y="282788"/>
                  </a:lnTo>
                  <a:lnTo>
                    <a:pt x="42587" y="239041"/>
                  </a:lnTo>
                  <a:lnTo>
                    <a:pt x="65234" y="197942"/>
                  </a:lnTo>
                  <a:lnTo>
                    <a:pt x="92053" y="159811"/>
                  </a:lnTo>
                  <a:lnTo>
                    <a:pt x="122729" y="124968"/>
                  </a:lnTo>
                  <a:lnTo>
                    <a:pt x="156949" y="93732"/>
                  </a:lnTo>
                  <a:lnTo>
                    <a:pt x="194399" y="66425"/>
                  </a:lnTo>
                  <a:lnTo>
                    <a:pt x="234764" y="43365"/>
                  </a:lnTo>
                  <a:lnTo>
                    <a:pt x="277731" y="24872"/>
                  </a:lnTo>
                  <a:lnTo>
                    <a:pt x="322985" y="11267"/>
                  </a:lnTo>
                  <a:lnTo>
                    <a:pt x="370213" y="2870"/>
                  </a:lnTo>
                  <a:lnTo>
                    <a:pt x="419100" y="0"/>
                  </a:lnTo>
                  <a:lnTo>
                    <a:pt x="467986" y="2870"/>
                  </a:lnTo>
                  <a:lnTo>
                    <a:pt x="515214" y="11267"/>
                  </a:lnTo>
                  <a:lnTo>
                    <a:pt x="560468" y="24872"/>
                  </a:lnTo>
                  <a:lnTo>
                    <a:pt x="603435" y="43365"/>
                  </a:lnTo>
                  <a:lnTo>
                    <a:pt x="643800" y="66425"/>
                  </a:lnTo>
                  <a:lnTo>
                    <a:pt x="681250" y="93732"/>
                  </a:lnTo>
                  <a:lnTo>
                    <a:pt x="715470" y="124968"/>
                  </a:lnTo>
                  <a:lnTo>
                    <a:pt x="746146" y="159811"/>
                  </a:lnTo>
                  <a:lnTo>
                    <a:pt x="772965" y="197942"/>
                  </a:lnTo>
                  <a:lnTo>
                    <a:pt x="795612" y="239041"/>
                  </a:lnTo>
                  <a:lnTo>
                    <a:pt x="813773" y="282788"/>
                  </a:lnTo>
                  <a:lnTo>
                    <a:pt x="827134" y="328864"/>
                  </a:lnTo>
                  <a:lnTo>
                    <a:pt x="835381" y="376947"/>
                  </a:lnTo>
                  <a:lnTo>
                    <a:pt x="838200" y="426719"/>
                  </a:lnTo>
                  <a:lnTo>
                    <a:pt x="835381" y="476492"/>
                  </a:lnTo>
                  <a:lnTo>
                    <a:pt x="827134" y="524575"/>
                  </a:lnTo>
                  <a:lnTo>
                    <a:pt x="813773" y="570651"/>
                  </a:lnTo>
                  <a:lnTo>
                    <a:pt x="795612" y="614398"/>
                  </a:lnTo>
                  <a:lnTo>
                    <a:pt x="772965" y="655497"/>
                  </a:lnTo>
                  <a:lnTo>
                    <a:pt x="746146" y="693628"/>
                  </a:lnTo>
                  <a:lnTo>
                    <a:pt x="715470" y="728471"/>
                  </a:lnTo>
                  <a:lnTo>
                    <a:pt x="681250" y="759707"/>
                  </a:lnTo>
                  <a:lnTo>
                    <a:pt x="643800" y="787014"/>
                  </a:lnTo>
                  <a:lnTo>
                    <a:pt x="603435" y="810074"/>
                  </a:lnTo>
                  <a:lnTo>
                    <a:pt x="560468" y="828567"/>
                  </a:lnTo>
                  <a:lnTo>
                    <a:pt x="515214" y="842172"/>
                  </a:lnTo>
                  <a:lnTo>
                    <a:pt x="467986" y="850569"/>
                  </a:lnTo>
                  <a:lnTo>
                    <a:pt x="419100" y="853439"/>
                  </a:lnTo>
                  <a:lnTo>
                    <a:pt x="370213" y="850569"/>
                  </a:lnTo>
                  <a:lnTo>
                    <a:pt x="322985" y="842172"/>
                  </a:lnTo>
                  <a:lnTo>
                    <a:pt x="277731" y="828567"/>
                  </a:lnTo>
                  <a:lnTo>
                    <a:pt x="234764" y="810074"/>
                  </a:lnTo>
                  <a:lnTo>
                    <a:pt x="194399" y="787014"/>
                  </a:lnTo>
                  <a:lnTo>
                    <a:pt x="156949" y="759707"/>
                  </a:lnTo>
                  <a:lnTo>
                    <a:pt x="122729" y="728472"/>
                  </a:lnTo>
                  <a:lnTo>
                    <a:pt x="92053" y="693628"/>
                  </a:lnTo>
                  <a:lnTo>
                    <a:pt x="65234" y="655497"/>
                  </a:lnTo>
                  <a:lnTo>
                    <a:pt x="42587" y="614398"/>
                  </a:lnTo>
                  <a:lnTo>
                    <a:pt x="24426" y="570651"/>
                  </a:lnTo>
                  <a:lnTo>
                    <a:pt x="11065" y="524575"/>
                  </a:lnTo>
                  <a:lnTo>
                    <a:pt x="2818" y="476492"/>
                  </a:lnTo>
                  <a:lnTo>
                    <a:pt x="0" y="42671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92611" y="4498847"/>
              <a:ext cx="134112" cy="1493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922051" y="2995950"/>
              <a:ext cx="381635" cy="429259"/>
            </a:xfrm>
            <a:custGeom>
              <a:avLst/>
              <a:gdLst/>
              <a:ahLst/>
              <a:cxnLst/>
              <a:rect l="l" t="t" r="r" b="b"/>
              <a:pathLst>
                <a:path w="381634" h="429260">
                  <a:moveTo>
                    <a:pt x="195777" y="0"/>
                  </a:moveTo>
                  <a:lnTo>
                    <a:pt x="148097" y="5853"/>
                  </a:lnTo>
                  <a:lnTo>
                    <a:pt x="103771" y="22825"/>
                  </a:lnTo>
                  <a:lnTo>
                    <a:pt x="64739" y="50034"/>
                  </a:lnTo>
                  <a:lnTo>
                    <a:pt x="32943" y="86596"/>
                  </a:lnTo>
                  <a:lnTo>
                    <a:pt x="10912" y="129306"/>
                  </a:lnTo>
                  <a:lnTo>
                    <a:pt x="0" y="175546"/>
                  </a:lnTo>
                  <a:lnTo>
                    <a:pt x="382" y="223198"/>
                  </a:lnTo>
                  <a:lnTo>
                    <a:pt x="12236" y="270143"/>
                  </a:lnTo>
                  <a:lnTo>
                    <a:pt x="84154" y="429126"/>
                  </a:lnTo>
                  <a:lnTo>
                    <a:pt x="230906" y="282380"/>
                  </a:lnTo>
                  <a:lnTo>
                    <a:pt x="195777" y="282380"/>
                  </a:lnTo>
                  <a:lnTo>
                    <a:pt x="162687" y="275762"/>
                  </a:lnTo>
                  <a:lnTo>
                    <a:pt x="135773" y="257672"/>
                  </a:lnTo>
                  <a:lnTo>
                    <a:pt x="117684" y="230757"/>
                  </a:lnTo>
                  <a:lnTo>
                    <a:pt x="111066" y="197666"/>
                  </a:lnTo>
                  <a:lnTo>
                    <a:pt x="117684" y="164574"/>
                  </a:lnTo>
                  <a:lnTo>
                    <a:pt x="135773" y="137660"/>
                  </a:lnTo>
                  <a:lnTo>
                    <a:pt x="162686" y="119570"/>
                  </a:lnTo>
                  <a:lnTo>
                    <a:pt x="195777" y="112952"/>
                  </a:lnTo>
                  <a:lnTo>
                    <a:pt x="372206" y="112952"/>
                  </a:lnTo>
                  <a:lnTo>
                    <a:pt x="358611" y="86596"/>
                  </a:lnTo>
                  <a:lnTo>
                    <a:pt x="326815" y="50034"/>
                  </a:lnTo>
                  <a:lnTo>
                    <a:pt x="287783" y="22825"/>
                  </a:lnTo>
                  <a:lnTo>
                    <a:pt x="243456" y="5853"/>
                  </a:lnTo>
                  <a:lnTo>
                    <a:pt x="195777" y="0"/>
                  </a:lnTo>
                  <a:close/>
                </a:path>
                <a:path w="381634" h="429260">
                  <a:moveTo>
                    <a:pt x="255276" y="258011"/>
                  </a:moveTo>
                  <a:lnTo>
                    <a:pt x="228867" y="275762"/>
                  </a:lnTo>
                  <a:lnTo>
                    <a:pt x="195777" y="282380"/>
                  </a:lnTo>
                  <a:lnTo>
                    <a:pt x="230906" y="282380"/>
                  </a:lnTo>
                  <a:lnTo>
                    <a:pt x="255276" y="258011"/>
                  </a:lnTo>
                  <a:close/>
                </a:path>
                <a:path w="381634" h="429260">
                  <a:moveTo>
                    <a:pt x="372206" y="112952"/>
                  </a:moveTo>
                  <a:lnTo>
                    <a:pt x="195777" y="112952"/>
                  </a:lnTo>
                  <a:lnTo>
                    <a:pt x="228867" y="119570"/>
                  </a:lnTo>
                  <a:lnTo>
                    <a:pt x="255781" y="137660"/>
                  </a:lnTo>
                  <a:lnTo>
                    <a:pt x="273870" y="164574"/>
                  </a:lnTo>
                  <a:lnTo>
                    <a:pt x="280488" y="197666"/>
                  </a:lnTo>
                  <a:lnTo>
                    <a:pt x="273870" y="230757"/>
                  </a:lnTo>
                  <a:lnTo>
                    <a:pt x="256120" y="257167"/>
                  </a:lnTo>
                  <a:lnTo>
                    <a:pt x="381280" y="132012"/>
                  </a:lnTo>
                  <a:lnTo>
                    <a:pt x="380642" y="129306"/>
                  </a:lnTo>
                  <a:lnTo>
                    <a:pt x="372206" y="112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190479" y="262767"/>
            <a:ext cx="6158230" cy="5613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400" b="1" dirty="0"/>
              <a:t>KPIs: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Total Revenue</a:t>
            </a:r>
            <a:r>
              <a:rPr lang="en-US" sz="1200" dirty="0"/>
              <a:t>: The total amount of money generated from sales across all product categories.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Total Profit</a:t>
            </a:r>
            <a:r>
              <a:rPr lang="en-US" sz="1200" dirty="0"/>
              <a:t>: The earnings after deducting the cost of goods sold (COGS) and other operating expenses.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Total Quantity Sold</a:t>
            </a:r>
            <a:r>
              <a:rPr lang="en-US" sz="1200" dirty="0"/>
              <a:t>: The total number of units sold across all product categories.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Total Orders</a:t>
            </a:r>
            <a:r>
              <a:rPr lang="en-US" sz="1200" dirty="0"/>
              <a:t>: The total number of customer orders processed across all sales channels.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AOV</a:t>
            </a:r>
            <a:r>
              <a:rPr lang="en-US" sz="1200" dirty="0"/>
              <a:t> (Average Order Value): The average amount spent per order.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b="1" dirty="0"/>
              <a:t>Business Requirements/Problems: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Identify Revenue-Generating Regions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Requirement</a:t>
            </a:r>
            <a:r>
              <a:rPr lang="en-US" sz="1200" dirty="0"/>
              <a:t>: Analyze sales data by region to determine which areas contribute the highest revenue.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1200" dirty="0"/>
              <a:t>: This will help </a:t>
            </a:r>
            <a:r>
              <a:rPr lang="en-US" sz="1200" dirty="0" err="1"/>
              <a:t>ProTech</a:t>
            </a:r>
            <a:r>
              <a:rPr lang="en-US" sz="1200" dirty="0"/>
              <a:t> Supplies focus its marketing and sales efforts on high-performing regions and explore potential opportunities in underperforming areas.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Determine Profitable Product Categories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Requirement</a:t>
            </a:r>
            <a:r>
              <a:rPr lang="en-US" sz="1200" dirty="0"/>
              <a:t>: Evaluate the profitability of various product categories (e.g., Office Supplies, Technology, Furniture) by analyzing sales and cost data.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1200" dirty="0"/>
              <a:t>: Understanding which categories yield the highest profit will aid in optimizing inventory management, developing pricing strategies, and planning promotional campaigns.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Analyze Sales Trends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Requirement</a:t>
            </a:r>
            <a:r>
              <a:rPr lang="en-US" sz="1200" dirty="0"/>
              <a:t>: Examine historical sales data to identify trends, seasonal peaks, and long-term growth trajectories.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1200" dirty="0"/>
              <a:t>: This analysis will provide insights into peak sales periods and help with future sales forecasting and inventory planning.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Order Distribution Across States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Requirement</a:t>
            </a:r>
            <a:r>
              <a:rPr lang="en-US" sz="1200" dirty="0"/>
              <a:t>: Break down total orders by state to understand the geographic distribution of </a:t>
            </a:r>
            <a:r>
              <a:rPr lang="en-US" sz="1200" dirty="0" err="1"/>
              <a:t>ProTech</a:t>
            </a:r>
            <a:r>
              <a:rPr lang="en-US" sz="1200" dirty="0"/>
              <a:t> Supplies’ customer base.</a:t>
            </a:r>
            <a:br>
              <a:rPr lang="en-US" sz="1200" dirty="0"/>
            </a:b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Objective</a:t>
            </a:r>
            <a:r>
              <a:rPr lang="en-US" sz="1200" dirty="0"/>
              <a:t>: This information will be crucial for optimizing logistics, improving regional marketing efforts, and identifying potential markets for expansion.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F2F5B82-5CB9-F4A5-6853-38A7FE5B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6785" y="1627749"/>
            <a:ext cx="5026954" cy="246221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Dashboard Requirements &amp;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389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Wingdings</vt:lpstr>
      <vt:lpstr>Office Theme</vt:lpstr>
      <vt:lpstr>     Case Study: ProTech Supplies (Dashboard)</vt:lpstr>
      <vt:lpstr>PowerPoint Presentation</vt:lpstr>
      <vt:lpstr>Dashboard Requirements &amp;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Aisosa Agbonlahor</dc:creator>
  <cp:lastModifiedBy>Kola Ademola</cp:lastModifiedBy>
  <cp:revision>9</cp:revision>
  <dcterms:created xsi:type="dcterms:W3CDTF">2024-08-01T19:08:28Z</dcterms:created>
  <dcterms:modified xsi:type="dcterms:W3CDTF">2024-10-10T14:33:48Z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2024-03-01T00:00:00Z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2024-08-01T00:00:00Z</vt:filetime>
  </property>
</Properties>
</file>