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86C7236-9EE6-47A8-AE15-A44E92A38588}" type="datetimeFigureOut">
              <a:rPr lang="en-US" smtClean="0"/>
              <a:t>09-Oct-19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D9FA299-0EEB-4200-BB63-FE4A5ABDF5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6C7236-9EE6-47A8-AE15-A44E92A38588}" type="datetimeFigureOut">
              <a:rPr lang="en-US" smtClean="0"/>
              <a:t>09-Oct-19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9FA299-0EEB-4200-BB63-FE4A5ABDF5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6C7236-9EE6-47A8-AE15-A44E92A38588}" type="datetimeFigureOut">
              <a:rPr lang="en-US" smtClean="0"/>
              <a:t>09-Oct-19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9FA299-0EEB-4200-BB63-FE4A5ABDF5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6C7236-9EE6-47A8-AE15-A44E92A38588}" type="datetimeFigureOut">
              <a:rPr lang="en-US" smtClean="0"/>
              <a:t>09-Oct-19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9FA299-0EEB-4200-BB63-FE4A5ABDF54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6C7236-9EE6-47A8-AE15-A44E92A38588}" type="datetimeFigureOut">
              <a:rPr lang="en-US" smtClean="0"/>
              <a:t>09-Oct-19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9FA299-0EEB-4200-BB63-FE4A5ABDF54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6C7236-9EE6-47A8-AE15-A44E92A38588}" type="datetimeFigureOut">
              <a:rPr lang="en-US" smtClean="0"/>
              <a:t>09-Oct-19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9FA299-0EEB-4200-BB63-FE4A5ABDF5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6C7236-9EE6-47A8-AE15-A44E92A38588}" type="datetimeFigureOut">
              <a:rPr lang="en-US" smtClean="0"/>
              <a:t>09-Oct-19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9FA299-0EEB-4200-BB63-FE4A5ABDF54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6C7236-9EE6-47A8-AE15-A44E92A38588}" type="datetimeFigureOut">
              <a:rPr lang="en-US" smtClean="0"/>
              <a:t>09-Oct-19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9FA299-0EEB-4200-BB63-FE4A5ABDF54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6C7236-9EE6-47A8-AE15-A44E92A38588}" type="datetimeFigureOut">
              <a:rPr lang="en-US" smtClean="0"/>
              <a:t>09-Oct-19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9FA299-0EEB-4200-BB63-FE4A5ABDF5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86C7236-9EE6-47A8-AE15-A44E92A38588}" type="datetimeFigureOut">
              <a:rPr lang="en-US" smtClean="0"/>
              <a:t>09-Oct-19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9FA299-0EEB-4200-BB63-FE4A5ABDF54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86C7236-9EE6-47A8-AE15-A44E92A38588}" type="datetimeFigureOut">
              <a:rPr lang="en-US" smtClean="0"/>
              <a:t>09-Oct-19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D9FA299-0EEB-4200-BB63-FE4A5ABDF5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86C7236-9EE6-47A8-AE15-A44E92A38588}" type="datetimeFigureOut">
              <a:rPr lang="en-US" smtClean="0"/>
              <a:t>09-Oct-19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D9FA299-0EEB-4200-BB63-FE4A5ABDF5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 smtClean="0"/>
              <a:t>Introduction to Python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06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dirty="0"/>
              <a:t>list = [ '</a:t>
            </a:r>
            <a:r>
              <a:rPr lang="en-US" dirty="0" err="1"/>
              <a:t>abcd</a:t>
            </a:r>
            <a:r>
              <a:rPr lang="en-US" dirty="0"/>
              <a:t>', 786 , 2.23, 'john', 70.2 ]</a:t>
            </a:r>
          </a:p>
          <a:p>
            <a:pPr marL="109728" indent="0">
              <a:buNone/>
            </a:pPr>
            <a:r>
              <a:rPr lang="en-US" dirty="0" err="1"/>
              <a:t>tinylist</a:t>
            </a:r>
            <a:r>
              <a:rPr lang="en-US" dirty="0"/>
              <a:t> = [123, 'john']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print </a:t>
            </a:r>
            <a:r>
              <a:rPr lang="en-US" dirty="0" smtClean="0"/>
              <a:t>(list)          </a:t>
            </a:r>
            <a:r>
              <a:rPr lang="en-US" dirty="0"/>
              <a:t># Prints complete list</a:t>
            </a:r>
          </a:p>
          <a:p>
            <a:pPr marL="109728" indent="0">
              <a:buNone/>
            </a:pPr>
            <a:r>
              <a:rPr lang="en-US" dirty="0"/>
              <a:t>print </a:t>
            </a:r>
            <a:r>
              <a:rPr lang="en-US" dirty="0" smtClean="0"/>
              <a:t>(list[0])       </a:t>
            </a:r>
            <a:r>
              <a:rPr lang="en-US" dirty="0"/>
              <a:t># Prints first element of the list</a:t>
            </a:r>
          </a:p>
          <a:p>
            <a:pPr marL="109728" indent="0">
              <a:buNone/>
            </a:pPr>
            <a:r>
              <a:rPr lang="en-US" dirty="0"/>
              <a:t>print </a:t>
            </a:r>
            <a:r>
              <a:rPr lang="en-US" dirty="0" smtClean="0"/>
              <a:t>(list[1:3])     </a:t>
            </a:r>
            <a:r>
              <a:rPr lang="en-US" dirty="0"/>
              <a:t># Prints elements starting from 2nd till 3rd </a:t>
            </a:r>
          </a:p>
          <a:p>
            <a:pPr marL="109728" indent="0">
              <a:buNone/>
            </a:pPr>
            <a:r>
              <a:rPr lang="en-US" dirty="0"/>
              <a:t>print </a:t>
            </a:r>
            <a:r>
              <a:rPr lang="en-US" dirty="0" smtClean="0"/>
              <a:t>(list[2:])      </a:t>
            </a:r>
            <a:r>
              <a:rPr lang="en-US" dirty="0"/>
              <a:t># Prints elements starting from 3rd element</a:t>
            </a:r>
          </a:p>
          <a:p>
            <a:pPr marL="109728" indent="0">
              <a:buNone/>
            </a:pPr>
            <a:r>
              <a:rPr lang="en-US" dirty="0"/>
              <a:t>print </a:t>
            </a:r>
            <a:r>
              <a:rPr lang="en-US" dirty="0" smtClean="0"/>
              <a:t>(</a:t>
            </a:r>
            <a:r>
              <a:rPr lang="en-US" dirty="0" err="1" smtClean="0"/>
              <a:t>tinylist</a:t>
            </a:r>
            <a:r>
              <a:rPr lang="en-US" dirty="0" smtClean="0"/>
              <a:t> </a:t>
            </a:r>
            <a:r>
              <a:rPr lang="en-US" dirty="0"/>
              <a:t>* </a:t>
            </a:r>
            <a:r>
              <a:rPr lang="en-US" dirty="0" smtClean="0"/>
              <a:t>2)  </a:t>
            </a:r>
            <a:r>
              <a:rPr lang="en-US" dirty="0"/>
              <a:t># Prints list two times</a:t>
            </a:r>
          </a:p>
          <a:p>
            <a:pPr marL="109728" indent="0">
              <a:buNone/>
            </a:pPr>
            <a:r>
              <a:rPr lang="en-US" dirty="0"/>
              <a:t>print </a:t>
            </a:r>
            <a:r>
              <a:rPr lang="en-US" dirty="0" smtClean="0"/>
              <a:t>(list </a:t>
            </a:r>
            <a:r>
              <a:rPr lang="en-US" dirty="0"/>
              <a:t>+ </a:t>
            </a:r>
            <a:r>
              <a:rPr lang="en-US" dirty="0" err="1" smtClean="0"/>
              <a:t>tinylist</a:t>
            </a:r>
            <a:r>
              <a:rPr lang="en-US" dirty="0" smtClean="0"/>
              <a:t>) </a:t>
            </a:r>
            <a:r>
              <a:rPr lang="en-US" dirty="0"/>
              <a:t># Prints concatenated lists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tuple is another sequence data type that is similar to the list. A tuple consists of a number of values separated by commas. Unlike lists, however, tuples are enclosed within parentheses.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29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Python's dictionaries are kind of hash table type</a:t>
            </a:r>
            <a:r>
              <a:rPr lang="en-US" dirty="0" smtClean="0"/>
              <a:t>.</a:t>
            </a:r>
          </a:p>
          <a:p>
            <a:r>
              <a:rPr lang="en-US" dirty="0"/>
              <a:t>Dictionaries are enclosed by curly braces ({ }) and values can be assigned and accessed using square braces ([]). 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60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dirty="0" err="1"/>
              <a:t>dict</a:t>
            </a:r>
            <a:r>
              <a:rPr lang="en-US" dirty="0"/>
              <a:t> = {}</a:t>
            </a:r>
          </a:p>
          <a:p>
            <a:pPr marL="109728" indent="0">
              <a:buNone/>
            </a:pPr>
            <a:r>
              <a:rPr lang="en-US" dirty="0" err="1"/>
              <a:t>dict</a:t>
            </a:r>
            <a:r>
              <a:rPr lang="en-US" dirty="0"/>
              <a:t>['one'] = "This is one"</a:t>
            </a:r>
          </a:p>
          <a:p>
            <a:pPr marL="109728" indent="0">
              <a:buNone/>
            </a:pPr>
            <a:r>
              <a:rPr lang="en-US" dirty="0" err="1"/>
              <a:t>dict</a:t>
            </a:r>
            <a:r>
              <a:rPr lang="en-US" dirty="0"/>
              <a:t>[2]     = "This is two"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err="1"/>
              <a:t>tinydict</a:t>
            </a:r>
            <a:r>
              <a:rPr lang="en-US" dirty="0"/>
              <a:t> = {'name': 'john','code':6734, '</a:t>
            </a:r>
            <a:r>
              <a:rPr lang="en-US" dirty="0" err="1"/>
              <a:t>dept</a:t>
            </a:r>
            <a:r>
              <a:rPr lang="en-US" dirty="0"/>
              <a:t>': 'sales'}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print </a:t>
            </a:r>
            <a:r>
              <a:rPr lang="en-US" dirty="0" smtClean="0"/>
              <a:t>(</a:t>
            </a:r>
            <a:r>
              <a:rPr lang="en-US" dirty="0" err="1" smtClean="0"/>
              <a:t>dict</a:t>
            </a:r>
            <a:r>
              <a:rPr lang="en-US" dirty="0"/>
              <a:t>['one</a:t>
            </a:r>
            <a:r>
              <a:rPr lang="en-US" dirty="0" smtClean="0"/>
              <a:t>'])       </a:t>
            </a:r>
            <a:r>
              <a:rPr lang="en-US" dirty="0"/>
              <a:t># Prints value for 'one' key</a:t>
            </a:r>
          </a:p>
          <a:p>
            <a:pPr marL="109728" indent="0">
              <a:buNone/>
            </a:pPr>
            <a:r>
              <a:rPr lang="en-US" dirty="0"/>
              <a:t>print </a:t>
            </a:r>
            <a:r>
              <a:rPr lang="en-US" dirty="0" smtClean="0"/>
              <a:t>(</a:t>
            </a:r>
            <a:r>
              <a:rPr lang="en-US" dirty="0" err="1" smtClean="0"/>
              <a:t>dict</a:t>
            </a:r>
            <a:r>
              <a:rPr lang="en-US" dirty="0" smtClean="0"/>
              <a:t>[2])           </a:t>
            </a:r>
            <a:r>
              <a:rPr lang="en-US" dirty="0"/>
              <a:t># Prints value for 2 key</a:t>
            </a:r>
          </a:p>
          <a:p>
            <a:pPr marL="109728" indent="0">
              <a:buNone/>
            </a:pPr>
            <a:r>
              <a:rPr lang="en-US" dirty="0"/>
              <a:t>print </a:t>
            </a:r>
            <a:r>
              <a:rPr lang="en-US" dirty="0" smtClean="0"/>
              <a:t>(</a:t>
            </a:r>
            <a:r>
              <a:rPr lang="en-US" dirty="0" err="1" smtClean="0"/>
              <a:t>tinydict</a:t>
            </a:r>
            <a:r>
              <a:rPr lang="en-US" dirty="0" smtClean="0"/>
              <a:t>)          </a:t>
            </a:r>
            <a:r>
              <a:rPr lang="en-US" dirty="0"/>
              <a:t># Prints complete dictionary</a:t>
            </a:r>
          </a:p>
          <a:p>
            <a:pPr marL="109728" indent="0">
              <a:buNone/>
            </a:pPr>
            <a:r>
              <a:rPr lang="en-US" dirty="0"/>
              <a:t>print </a:t>
            </a:r>
            <a:r>
              <a:rPr lang="en-US" dirty="0" smtClean="0"/>
              <a:t>(</a:t>
            </a:r>
            <a:r>
              <a:rPr lang="en-US" dirty="0" err="1" smtClean="0"/>
              <a:t>tinydict.keys</a:t>
            </a:r>
            <a:r>
              <a:rPr lang="en-US" dirty="0" smtClean="0"/>
              <a:t>())   </a:t>
            </a:r>
            <a:r>
              <a:rPr lang="en-US" dirty="0"/>
              <a:t># Prints all the keys</a:t>
            </a:r>
          </a:p>
          <a:p>
            <a:pPr marL="109728" indent="0">
              <a:buNone/>
            </a:pPr>
            <a:r>
              <a:rPr lang="en-US" dirty="0"/>
              <a:t>print </a:t>
            </a:r>
            <a:r>
              <a:rPr lang="en-US" dirty="0" smtClean="0"/>
              <a:t>(</a:t>
            </a:r>
            <a:r>
              <a:rPr lang="en-US" dirty="0" err="1" smtClean="0"/>
              <a:t>tinydict.values</a:t>
            </a:r>
            <a:r>
              <a:rPr lang="en-US" dirty="0" smtClean="0"/>
              <a:t>()) </a:t>
            </a:r>
            <a:r>
              <a:rPr lang="en-US" dirty="0"/>
              <a:t># Prints all the values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115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if test expression:</a:t>
            </a:r>
          </a:p>
          <a:p>
            <a:pPr marL="109728" indent="0">
              <a:buNone/>
            </a:pPr>
            <a:r>
              <a:rPr lang="en-US" dirty="0"/>
              <a:t>    statement(s)</a:t>
            </a:r>
          </a:p>
        </p:txBody>
      </p:sp>
      <p:pic>
        <p:nvPicPr>
          <p:cNvPr id="1027" name="Picture 3" descr="D:\Projects\CET\IEEE\decision_mak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800"/>
            <a:ext cx="3819525" cy="488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571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err="1"/>
              <a:t>var</a:t>
            </a:r>
            <a:r>
              <a:rPr lang="en-US" dirty="0"/>
              <a:t> = 100</a:t>
            </a:r>
          </a:p>
          <a:p>
            <a:pPr marL="109728" indent="0">
              <a:buNone/>
            </a:pPr>
            <a:r>
              <a:rPr lang="en-US" dirty="0"/>
              <a:t>if ( </a:t>
            </a:r>
            <a:r>
              <a:rPr lang="en-US" dirty="0" err="1"/>
              <a:t>var</a:t>
            </a:r>
            <a:r>
              <a:rPr lang="en-US" dirty="0"/>
              <a:t> == 100 ) : 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     print </a:t>
            </a:r>
            <a:r>
              <a:rPr lang="en-US" dirty="0"/>
              <a:t>"Value of expression is 100"</a:t>
            </a:r>
          </a:p>
          <a:p>
            <a:pPr marL="109728" indent="0">
              <a:buNone/>
            </a:pPr>
            <a:r>
              <a:rPr lang="en-US" dirty="0"/>
              <a:t>print "Good bye!"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If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23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if test expression:</a:t>
            </a:r>
          </a:p>
          <a:p>
            <a:pPr marL="109728" indent="0">
              <a:buNone/>
            </a:pPr>
            <a:r>
              <a:rPr lang="en-US" dirty="0"/>
              <a:t>    Body of if</a:t>
            </a:r>
          </a:p>
          <a:p>
            <a:pPr marL="109728" indent="0">
              <a:buNone/>
            </a:pPr>
            <a:r>
              <a:rPr lang="en-US" dirty="0"/>
              <a:t>else:</a:t>
            </a:r>
          </a:p>
          <a:p>
            <a:pPr marL="109728" indent="0">
              <a:buNone/>
            </a:pPr>
            <a:r>
              <a:rPr lang="en-US" dirty="0"/>
              <a:t>    Body of else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Else </a:t>
            </a:r>
            <a:endParaRPr lang="en-US" dirty="0"/>
          </a:p>
        </p:txBody>
      </p:sp>
      <p:pic>
        <p:nvPicPr>
          <p:cNvPr id="2050" name="Picture 2" descr="Flowchart of if...else statement in Python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186" y="1600200"/>
            <a:ext cx="382989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311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err="1" smtClean="0"/>
              <a:t>num</a:t>
            </a:r>
            <a:r>
              <a:rPr lang="en-US" dirty="0" smtClean="0"/>
              <a:t>=3</a:t>
            </a:r>
          </a:p>
          <a:p>
            <a:pPr marL="109728" indent="0">
              <a:buNone/>
            </a:pPr>
            <a:r>
              <a:rPr lang="en-US" dirty="0" smtClean="0"/>
              <a:t>if </a:t>
            </a:r>
            <a:r>
              <a:rPr lang="en-US" dirty="0" err="1"/>
              <a:t>num</a:t>
            </a:r>
            <a:r>
              <a:rPr lang="en-US" dirty="0"/>
              <a:t> &gt;= 0</a:t>
            </a:r>
            <a:r>
              <a:rPr lang="en-US" dirty="0" smtClean="0"/>
              <a:t>:</a:t>
            </a:r>
          </a:p>
          <a:p>
            <a:pPr marL="109728" indent="0">
              <a:buNone/>
            </a:pPr>
            <a:r>
              <a:rPr lang="en-US" dirty="0" smtClean="0"/>
              <a:t>    </a:t>
            </a:r>
            <a:r>
              <a:rPr lang="en-US" dirty="0"/>
              <a:t>print("Positive or Zero</a:t>
            </a:r>
            <a:r>
              <a:rPr lang="en-US" dirty="0" smtClean="0"/>
              <a:t>")</a:t>
            </a:r>
          </a:p>
          <a:p>
            <a:pPr marL="109728" indent="0">
              <a:buNone/>
            </a:pPr>
            <a:r>
              <a:rPr lang="en-US" dirty="0" smtClean="0"/>
              <a:t>else:</a:t>
            </a:r>
          </a:p>
          <a:p>
            <a:pPr marL="109728" indent="0">
              <a:buNone/>
            </a:pPr>
            <a:r>
              <a:rPr lang="en-US" dirty="0" smtClean="0"/>
              <a:t>    </a:t>
            </a:r>
            <a:r>
              <a:rPr lang="en-US" dirty="0"/>
              <a:t>print("Negative number")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Else </a:t>
            </a:r>
            <a:r>
              <a:rPr lang="en-US" dirty="0" smtClean="0"/>
              <a:t>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86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if test expression:</a:t>
            </a:r>
          </a:p>
          <a:p>
            <a:pPr marL="109728" indent="0">
              <a:buNone/>
            </a:pPr>
            <a:r>
              <a:rPr lang="en-US" dirty="0"/>
              <a:t>    Body of if</a:t>
            </a:r>
          </a:p>
          <a:p>
            <a:pPr marL="109728" indent="0">
              <a:buNone/>
            </a:pPr>
            <a:r>
              <a:rPr lang="en-US" dirty="0" err="1"/>
              <a:t>elif</a:t>
            </a:r>
            <a:r>
              <a:rPr lang="en-US" dirty="0"/>
              <a:t> test expression:</a:t>
            </a:r>
          </a:p>
          <a:p>
            <a:pPr marL="109728" indent="0">
              <a:buNone/>
            </a:pPr>
            <a:r>
              <a:rPr lang="en-US" dirty="0"/>
              <a:t>    Body of </a:t>
            </a:r>
            <a:r>
              <a:rPr lang="en-US" dirty="0" err="1"/>
              <a:t>elif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else: </a:t>
            </a:r>
          </a:p>
          <a:p>
            <a:pPr marL="109728" indent="0">
              <a:buNone/>
            </a:pPr>
            <a:r>
              <a:rPr lang="en-US" dirty="0"/>
              <a:t>    Body of else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Elif</a:t>
            </a:r>
            <a:endParaRPr lang="en-US" dirty="0"/>
          </a:p>
        </p:txBody>
      </p:sp>
      <p:pic>
        <p:nvPicPr>
          <p:cNvPr id="3074" name="Picture 2" descr="Flowchart of if...elif....else in python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960360"/>
            <a:ext cx="4572000" cy="451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655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err="1" smtClean="0"/>
              <a:t>num</a:t>
            </a:r>
            <a:r>
              <a:rPr lang="en-US" dirty="0" smtClean="0"/>
              <a:t> = 2.9</a:t>
            </a:r>
          </a:p>
          <a:p>
            <a:pPr marL="109728" indent="0">
              <a:buNone/>
            </a:pPr>
            <a:r>
              <a:rPr lang="en-US" dirty="0" smtClean="0"/>
              <a:t>if </a:t>
            </a:r>
            <a:r>
              <a:rPr lang="en-US" dirty="0" err="1"/>
              <a:t>num</a:t>
            </a:r>
            <a:r>
              <a:rPr lang="en-US" dirty="0"/>
              <a:t> &gt; 0</a:t>
            </a:r>
            <a:r>
              <a:rPr lang="en-US" dirty="0" smtClean="0"/>
              <a:t>:</a:t>
            </a:r>
          </a:p>
          <a:p>
            <a:pPr marL="109728" indent="0">
              <a:buNone/>
            </a:pPr>
            <a:r>
              <a:rPr lang="en-US" dirty="0" smtClean="0"/>
              <a:t>    </a:t>
            </a:r>
            <a:r>
              <a:rPr lang="en-US" dirty="0"/>
              <a:t>print("Positive number</a:t>
            </a:r>
            <a:r>
              <a:rPr lang="en-US" dirty="0" smtClean="0"/>
              <a:t>")</a:t>
            </a:r>
          </a:p>
          <a:p>
            <a:pPr marL="109728" indent="0">
              <a:buNone/>
            </a:pPr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en-US" dirty="0" err="1"/>
              <a:t>num</a:t>
            </a:r>
            <a:r>
              <a:rPr lang="en-US" dirty="0"/>
              <a:t> == 0</a:t>
            </a:r>
            <a:r>
              <a:rPr lang="en-US" dirty="0" smtClean="0"/>
              <a:t>:</a:t>
            </a:r>
          </a:p>
          <a:p>
            <a:pPr marL="109728" indent="0">
              <a:buNone/>
            </a:pPr>
            <a:r>
              <a:rPr lang="en-US" dirty="0" smtClean="0"/>
              <a:t>    </a:t>
            </a:r>
            <a:r>
              <a:rPr lang="en-US" dirty="0"/>
              <a:t>print("Zero</a:t>
            </a:r>
            <a:r>
              <a:rPr lang="en-US" dirty="0" smtClean="0"/>
              <a:t>")</a:t>
            </a:r>
          </a:p>
          <a:p>
            <a:pPr marL="109728" indent="0">
              <a:buNone/>
            </a:pPr>
            <a:r>
              <a:rPr lang="en-US" dirty="0" smtClean="0"/>
              <a:t>else</a:t>
            </a:r>
            <a:r>
              <a:rPr lang="en-US" dirty="0"/>
              <a:t>:    print("Negative number")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Elif</a:t>
            </a:r>
            <a:r>
              <a:rPr lang="en-US" dirty="0" smtClean="0"/>
              <a:t>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92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Python</a:t>
            </a:r>
            <a:r>
              <a:rPr lang="en-US" dirty="0"/>
              <a:t> is an </a:t>
            </a:r>
            <a:r>
              <a:rPr lang="en-US" dirty="0" smtClean="0"/>
              <a:t>interpreted,</a:t>
            </a:r>
            <a:r>
              <a:rPr lang="en-US" dirty="0"/>
              <a:t> high-level, general-purpose programming </a:t>
            </a:r>
            <a:r>
              <a:rPr lang="en-US" dirty="0" smtClean="0"/>
              <a:t>language. </a:t>
            </a:r>
          </a:p>
          <a:p>
            <a:r>
              <a:rPr lang="en-US" dirty="0"/>
              <a:t>Its language constructs and object-oriented approach aim to help programmers write clear, logical code for small and large-scale projects.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2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have a </a:t>
            </a:r>
            <a:r>
              <a:rPr lang="en-US" dirty="0"/>
              <a:t>if...</a:t>
            </a:r>
            <a:r>
              <a:rPr lang="en-US" dirty="0" err="1"/>
              <a:t>elif</a:t>
            </a:r>
            <a:r>
              <a:rPr lang="en-US" dirty="0"/>
              <a:t>...else</a:t>
            </a:r>
            <a:r>
              <a:rPr lang="en-US" dirty="0"/>
              <a:t> statement inside another </a:t>
            </a:r>
            <a:r>
              <a:rPr lang="en-US" dirty="0"/>
              <a:t>if...</a:t>
            </a:r>
            <a:r>
              <a:rPr lang="en-US" dirty="0" err="1"/>
              <a:t>elif</a:t>
            </a:r>
            <a:r>
              <a:rPr lang="en-US" dirty="0"/>
              <a:t>...else</a:t>
            </a:r>
            <a:r>
              <a:rPr lang="en-US" dirty="0"/>
              <a:t> statement. This is called nesting 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Nested if </a:t>
            </a:r>
            <a:r>
              <a:rPr lang="en-US" dirty="0" smtClean="0">
                <a:effectLst/>
              </a:rPr>
              <a:t>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82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loop is used when a part  of a code has to be run repeatedly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4098" name="Picture 2" descr="Loop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742198"/>
            <a:ext cx="3025046" cy="346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02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types of loops used are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for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while</a:t>
            </a:r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94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for x in range(5</a:t>
            </a:r>
            <a:r>
              <a:rPr lang="en-US" dirty="0" smtClean="0"/>
              <a:t>):</a:t>
            </a:r>
          </a:p>
          <a:p>
            <a:pPr marL="109728" indent="0">
              <a:buNone/>
            </a:pPr>
            <a:r>
              <a:rPr lang="en-US" dirty="0" smtClean="0"/>
              <a:t>    </a:t>
            </a:r>
            <a:r>
              <a:rPr lang="en-US" dirty="0"/>
              <a:t>print</a:t>
            </a:r>
            <a:r>
              <a:rPr lang="en-US" dirty="0" smtClean="0"/>
              <a:t>(“Hello World”)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70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count = </a:t>
            </a:r>
            <a:r>
              <a:rPr lang="en-US" dirty="0" smtClean="0"/>
              <a:t>0</a:t>
            </a:r>
          </a:p>
          <a:p>
            <a:pPr marL="109728" indent="0">
              <a:buNone/>
            </a:pPr>
            <a:r>
              <a:rPr lang="en-US" dirty="0" smtClean="0"/>
              <a:t>while </a:t>
            </a:r>
            <a:r>
              <a:rPr lang="en-US" dirty="0"/>
              <a:t>count &lt; 5</a:t>
            </a:r>
            <a:r>
              <a:rPr lang="en-US" dirty="0" smtClean="0"/>
              <a:t>:</a:t>
            </a:r>
          </a:p>
          <a:p>
            <a:pPr marL="109728" indent="0">
              <a:buNone/>
            </a:pPr>
            <a:r>
              <a:rPr lang="en-US" dirty="0" smtClean="0"/>
              <a:t>    </a:t>
            </a:r>
            <a:r>
              <a:rPr lang="en-US" dirty="0"/>
              <a:t>print(count</a:t>
            </a:r>
            <a:r>
              <a:rPr lang="en-US" dirty="0" smtClean="0"/>
              <a:t>)</a:t>
            </a:r>
          </a:p>
          <a:p>
            <a:pPr marL="109728" indent="0">
              <a:buNone/>
            </a:pPr>
            <a:r>
              <a:rPr lang="en-US" dirty="0" smtClean="0"/>
              <a:t>    </a:t>
            </a:r>
            <a:r>
              <a:rPr lang="en-US" dirty="0"/>
              <a:t>count += 1  # </a:t>
            </a:r>
            <a:r>
              <a:rPr lang="en-US" sz="2000" dirty="0"/>
              <a:t>This is the same as count = count + 1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0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is a block of code which only runs when it is called.</a:t>
            </a:r>
          </a:p>
          <a:p>
            <a:r>
              <a:rPr lang="en-US" dirty="0"/>
              <a:t>You can pass data, known as parameters, into a function.</a:t>
            </a:r>
          </a:p>
          <a:p>
            <a:r>
              <a:rPr lang="en-US" dirty="0" smtClean="0"/>
              <a:t>Example </a:t>
            </a:r>
          </a:p>
          <a:p>
            <a:pPr marL="109728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my_function</a:t>
            </a:r>
            <a:r>
              <a:rPr lang="en-US" dirty="0"/>
              <a:t>():</a:t>
            </a:r>
          </a:p>
          <a:p>
            <a:pPr marL="109728" indent="0">
              <a:buNone/>
            </a:pPr>
            <a:r>
              <a:rPr lang="en-US" dirty="0"/>
              <a:t>  print("Hello from a function")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err="1"/>
              <a:t>my_function</a:t>
            </a:r>
            <a:r>
              <a:rPr lang="en-US" dirty="0"/>
              <a:t>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068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fruits = ["apple", "banana", "cherry"]</a:t>
            </a:r>
            <a:endParaRPr lang="en-US" dirty="0" smtClean="0"/>
          </a:p>
          <a:p>
            <a:pPr marL="109728" indent="0">
              <a:buNone/>
            </a:pPr>
            <a:r>
              <a:rPr lang="en-US" dirty="0" err="1" smtClean="0"/>
              <a:t>def</a:t>
            </a:r>
            <a:r>
              <a:rPr lang="en-US" dirty="0"/>
              <a:t> </a:t>
            </a:r>
            <a:r>
              <a:rPr lang="en-US" dirty="0" err="1"/>
              <a:t>my_function</a:t>
            </a:r>
            <a:r>
              <a:rPr lang="en-US" dirty="0"/>
              <a:t>(food):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for x in food: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print(x</a:t>
            </a:r>
            <a:r>
              <a:rPr lang="en-US" dirty="0" smtClean="0"/>
              <a:t>)</a:t>
            </a:r>
          </a:p>
          <a:p>
            <a:pPr marL="109728" indent="0">
              <a:buNone/>
            </a:pPr>
            <a:r>
              <a:rPr lang="en-US" dirty="0" err="1"/>
              <a:t>my_function</a:t>
            </a:r>
            <a:r>
              <a:rPr lang="en-US" dirty="0"/>
              <a:t>(fruits)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parameters in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237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my_function</a:t>
            </a:r>
            <a:r>
              <a:rPr lang="en-US" dirty="0"/>
              <a:t>(x):</a:t>
            </a:r>
          </a:p>
          <a:p>
            <a:pPr marL="109728" indent="0">
              <a:buNone/>
            </a:pPr>
            <a:r>
              <a:rPr lang="en-US" dirty="0"/>
              <a:t>  return 5 * x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print(</a:t>
            </a:r>
            <a:r>
              <a:rPr lang="en-US" dirty="0" err="1"/>
              <a:t>my_function</a:t>
            </a:r>
            <a:r>
              <a:rPr lang="en-US" dirty="0"/>
              <a:t>(3))</a:t>
            </a:r>
          </a:p>
          <a:p>
            <a:pPr marL="109728" indent="0">
              <a:buNone/>
            </a:pPr>
            <a:r>
              <a:rPr lang="en-US" dirty="0"/>
              <a:t>print(</a:t>
            </a:r>
            <a:r>
              <a:rPr lang="en-US" dirty="0" err="1"/>
              <a:t>my_function</a:t>
            </a:r>
            <a:r>
              <a:rPr lang="en-US" dirty="0"/>
              <a:t>(5))</a:t>
            </a:r>
          </a:p>
          <a:p>
            <a:pPr marL="109728" indent="0">
              <a:buNone/>
            </a:pPr>
            <a:r>
              <a:rPr lang="en-US" dirty="0"/>
              <a:t>print(</a:t>
            </a:r>
            <a:r>
              <a:rPr lang="en-US" dirty="0" err="1"/>
              <a:t>my_function</a:t>
            </a:r>
            <a:r>
              <a:rPr lang="en-US" dirty="0"/>
              <a:t>(9))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39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ROS is an open-source, meta-operating system for your robot.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provides the services you would expect from an operating system, including hardware abstraction, low-level device control, implementation of commonly-used functionality, message-passing between processes, and package management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also provides tools and libraries for obtaining, building, writing, and running code across multiple computers. 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Robotic Operating System (ROS)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917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86567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terminal/command prompt</a:t>
            </a:r>
          </a:p>
          <a:p>
            <a:r>
              <a:rPr lang="en-US" dirty="0" smtClean="0"/>
              <a:t>Type cd Desktop and press enter</a:t>
            </a:r>
          </a:p>
          <a:p>
            <a:r>
              <a:rPr lang="en-US" dirty="0" smtClean="0"/>
              <a:t>This will change the working directory to Desktop</a:t>
            </a:r>
          </a:p>
          <a:p>
            <a:r>
              <a:rPr lang="en-US" dirty="0"/>
              <a:t>Type </a:t>
            </a:r>
            <a:r>
              <a:rPr lang="en-US" dirty="0" smtClean="0"/>
              <a:t>notepad a.py </a:t>
            </a:r>
            <a:r>
              <a:rPr lang="en-US" dirty="0"/>
              <a:t>and press </a:t>
            </a:r>
            <a:r>
              <a:rPr lang="en-US" dirty="0" smtClean="0"/>
              <a:t>enter(Windows)</a:t>
            </a:r>
          </a:p>
          <a:p>
            <a:r>
              <a:rPr lang="en-US" dirty="0"/>
              <a:t>Type </a:t>
            </a:r>
            <a:r>
              <a:rPr lang="en-US" dirty="0" err="1" smtClean="0"/>
              <a:t>nano</a:t>
            </a:r>
            <a:r>
              <a:rPr lang="en-US" dirty="0" smtClean="0"/>
              <a:t> a.py </a:t>
            </a:r>
            <a:r>
              <a:rPr lang="en-US" dirty="0"/>
              <a:t>and press </a:t>
            </a:r>
            <a:r>
              <a:rPr lang="en-US" dirty="0" smtClean="0"/>
              <a:t>enter(Linux)</a:t>
            </a:r>
          </a:p>
          <a:p>
            <a:r>
              <a:rPr lang="en-US" dirty="0" smtClean="0"/>
              <a:t>This will create a python file and open it in notepad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31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the following and save the file</a:t>
            </a:r>
          </a:p>
          <a:p>
            <a:pPr marL="109728" indent="0">
              <a:buNone/>
            </a:pPr>
            <a:r>
              <a:rPr lang="en-US" dirty="0"/>
              <a:t>p</a:t>
            </a:r>
            <a:r>
              <a:rPr lang="en-US" dirty="0" smtClean="0"/>
              <a:t>rint(“Hello world”)</a:t>
            </a:r>
          </a:p>
          <a:p>
            <a:r>
              <a:rPr lang="en-US" dirty="0" smtClean="0"/>
              <a:t>Go to command line and run the code</a:t>
            </a:r>
          </a:p>
          <a:p>
            <a:r>
              <a:rPr lang="en-US" dirty="0" smtClean="0"/>
              <a:t>Windows -&gt; a.py</a:t>
            </a:r>
          </a:p>
          <a:p>
            <a:r>
              <a:rPr lang="en-US" dirty="0" smtClean="0"/>
              <a:t>Linux -&gt; python a.py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3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stored in memory can be of many types</a:t>
            </a:r>
            <a:r>
              <a:rPr lang="en-US" dirty="0" smtClean="0"/>
              <a:t>.</a:t>
            </a:r>
          </a:p>
          <a:p>
            <a:r>
              <a:rPr lang="en-US" dirty="0"/>
              <a:t>Python has five standard data types </a:t>
            </a:r>
            <a:r>
              <a:rPr lang="en-US" dirty="0" smtClean="0"/>
              <a:t>−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Numbers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String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List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Tuple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Dictionary</a:t>
            </a:r>
          </a:p>
          <a:p>
            <a:pPr marL="624078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6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supports four different numerical types −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err="1"/>
              <a:t>int</a:t>
            </a:r>
            <a:r>
              <a:rPr lang="en-US" dirty="0"/>
              <a:t> (signed integers)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long (long integers, they can also be represented in octal and hexadecimal)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float (floating point real values)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complex (complex numbers)</a:t>
            </a:r>
          </a:p>
          <a:p>
            <a:pPr marL="624078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4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in Python are identified as a contiguous set of characters represented in the quotation marks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23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err="1"/>
              <a:t>str</a:t>
            </a:r>
            <a:r>
              <a:rPr lang="en-US" dirty="0"/>
              <a:t> = 'Hello World!' </a:t>
            </a: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print (</a:t>
            </a:r>
            <a:r>
              <a:rPr lang="en-US" dirty="0" err="1" smtClean="0"/>
              <a:t>str</a:t>
            </a:r>
            <a:r>
              <a:rPr lang="en-US" dirty="0" smtClean="0"/>
              <a:t>) </a:t>
            </a:r>
            <a:r>
              <a:rPr lang="en-US" dirty="0"/>
              <a:t># </a:t>
            </a:r>
            <a:r>
              <a:rPr lang="en-US" sz="2000" dirty="0"/>
              <a:t>Prints complete string </a:t>
            </a:r>
            <a:endParaRPr lang="en-US" sz="2000" dirty="0" smtClean="0"/>
          </a:p>
          <a:p>
            <a:pPr marL="109728" indent="0">
              <a:buNone/>
            </a:pPr>
            <a:r>
              <a:rPr lang="en-US" dirty="0" smtClean="0"/>
              <a:t>print (</a:t>
            </a:r>
            <a:r>
              <a:rPr lang="en-US" dirty="0" err="1" smtClean="0"/>
              <a:t>str</a:t>
            </a:r>
            <a:r>
              <a:rPr lang="en-US" dirty="0" smtClean="0"/>
              <a:t>[0]) # </a:t>
            </a:r>
            <a:r>
              <a:rPr lang="en-US" sz="2000" dirty="0"/>
              <a:t>Prints first character of the string </a:t>
            </a:r>
            <a:endParaRPr lang="en-US" sz="2000" dirty="0" smtClean="0"/>
          </a:p>
          <a:p>
            <a:pPr marL="109728" indent="0">
              <a:buNone/>
            </a:pPr>
            <a:r>
              <a:rPr lang="en-US" dirty="0" smtClean="0"/>
              <a:t>print (</a:t>
            </a:r>
            <a:r>
              <a:rPr lang="en-US" dirty="0" err="1" smtClean="0"/>
              <a:t>str</a:t>
            </a:r>
            <a:r>
              <a:rPr lang="en-US" dirty="0" smtClean="0"/>
              <a:t>[2:5]) </a:t>
            </a:r>
            <a:r>
              <a:rPr lang="en-US" dirty="0"/>
              <a:t># </a:t>
            </a:r>
            <a:r>
              <a:rPr lang="en-US" sz="2000" dirty="0"/>
              <a:t>Prints characters starting from 3rd to 5th </a:t>
            </a:r>
            <a:endParaRPr lang="en-US" sz="2000" dirty="0" smtClean="0"/>
          </a:p>
          <a:p>
            <a:pPr marL="109728" indent="0">
              <a:buNone/>
            </a:pPr>
            <a:r>
              <a:rPr lang="en-US" dirty="0" smtClean="0"/>
              <a:t>print </a:t>
            </a:r>
            <a:r>
              <a:rPr lang="en-US" dirty="0" err="1"/>
              <a:t>str</a:t>
            </a:r>
            <a:r>
              <a:rPr lang="en-US" dirty="0"/>
              <a:t>[2:] # </a:t>
            </a:r>
            <a:r>
              <a:rPr lang="en-US" sz="2000" dirty="0"/>
              <a:t>Prints string starting from 3rd character</a:t>
            </a:r>
            <a:r>
              <a:rPr lang="en-US" dirty="0"/>
              <a:t> 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print (</a:t>
            </a:r>
            <a:r>
              <a:rPr lang="en-US" dirty="0" err="1" smtClean="0"/>
              <a:t>str</a:t>
            </a:r>
            <a:r>
              <a:rPr lang="en-US" dirty="0" smtClean="0"/>
              <a:t> </a:t>
            </a:r>
            <a:r>
              <a:rPr lang="en-US" dirty="0"/>
              <a:t>* </a:t>
            </a:r>
            <a:r>
              <a:rPr lang="en-US" dirty="0" smtClean="0"/>
              <a:t>2) </a:t>
            </a:r>
            <a:r>
              <a:rPr lang="en-US" dirty="0"/>
              <a:t># </a:t>
            </a:r>
            <a:r>
              <a:rPr lang="en-US" sz="2000" dirty="0"/>
              <a:t>Prints string two times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041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 are the most versatile of Python's compound data types. A list contains items separated by commas and enclosed within square brackets ([]). To some extent, lists are similar to arrays in C. One difference between them is that all the items belonging to a list can be of different data type.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658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100</TotalTime>
  <Words>864</Words>
  <Application>Microsoft Office PowerPoint</Application>
  <PresentationFormat>On-screen Show (4:3)</PresentationFormat>
  <Paragraphs>145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Concourse</vt:lpstr>
      <vt:lpstr>Introduction to Python</vt:lpstr>
      <vt:lpstr>What is python?</vt:lpstr>
      <vt:lpstr>Getting started</vt:lpstr>
      <vt:lpstr>Hello World</vt:lpstr>
      <vt:lpstr>Variable Types</vt:lpstr>
      <vt:lpstr>Numbers</vt:lpstr>
      <vt:lpstr>Strings</vt:lpstr>
      <vt:lpstr>String Example</vt:lpstr>
      <vt:lpstr>Lists</vt:lpstr>
      <vt:lpstr>Lists Example</vt:lpstr>
      <vt:lpstr>Tuples</vt:lpstr>
      <vt:lpstr>Dictionary</vt:lpstr>
      <vt:lpstr>Dictionary Example</vt:lpstr>
      <vt:lpstr>If Statement</vt:lpstr>
      <vt:lpstr>Using If statement</vt:lpstr>
      <vt:lpstr>If Else </vt:lpstr>
      <vt:lpstr>If Else usage</vt:lpstr>
      <vt:lpstr>Elif</vt:lpstr>
      <vt:lpstr>Elif example</vt:lpstr>
      <vt:lpstr>Nested if statements</vt:lpstr>
      <vt:lpstr>Loops</vt:lpstr>
      <vt:lpstr>Loops</vt:lpstr>
      <vt:lpstr>For loop</vt:lpstr>
      <vt:lpstr>While loop</vt:lpstr>
      <vt:lpstr>Functions</vt:lpstr>
      <vt:lpstr>Using parameters in Functions</vt:lpstr>
      <vt:lpstr>Returning Values</vt:lpstr>
      <vt:lpstr>Robotic Operating System (ROS)</vt:lpstr>
      <vt:lpstr>THANK YOU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ismail - [2010]</dc:creator>
  <cp:lastModifiedBy>ismail - [2010]</cp:lastModifiedBy>
  <cp:revision>8</cp:revision>
  <dcterms:created xsi:type="dcterms:W3CDTF">2019-10-08T22:32:03Z</dcterms:created>
  <dcterms:modified xsi:type="dcterms:W3CDTF">2019-10-09T00:12:53Z</dcterms:modified>
</cp:coreProperties>
</file>