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82" r:id="rId21"/>
    <p:sldId id="283" r:id="rId22"/>
    <p:sldId id="28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7B150D-806A-4F02-ADA6-142F97ECB4C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18A037-E404-424F-BEE1-E6461EB279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M_Cortex-A72" TargetMode="External"/><Relationship Id="rId13" Type="http://schemas.openxmlformats.org/officeDocument/2006/relationships/hyperlink" Target="https://en.wikipedia.org/wiki/MicroSDHC" TargetMode="External"/><Relationship Id="rId3" Type="http://schemas.openxmlformats.org/officeDocument/2006/relationships/hyperlink" Target="https://en.wikipedia.org/wiki/Broadcom" TargetMode="External"/><Relationship Id="rId7" Type="http://schemas.openxmlformats.org/officeDocument/2006/relationships/hyperlink" Target="https://en.wikipedia.org/wiki/Multi-core_processor" TargetMode="External"/><Relationship Id="rId12" Type="http://schemas.openxmlformats.org/officeDocument/2006/relationships/hyperlink" Target="https://en.wikipedia.org/wiki/Raspberry_Pi#cite_note-Raspberry_Pi_4_Model_B_tech_specs-3" TargetMode="External"/><Relationship Id="rId2" Type="http://schemas.openxmlformats.org/officeDocument/2006/relationships/hyperlink" Target="https://en.wikipedia.org/wiki/System_on_a_chip" TargetMode="External"/><Relationship Id="rId16" Type="http://schemas.openxmlformats.org/officeDocument/2006/relationships/hyperlink" Target="https://en.wikipedia.org/wiki/Raspberry_Pi#cite_note-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64-bit_computing" TargetMode="External"/><Relationship Id="rId11" Type="http://schemas.openxmlformats.org/officeDocument/2006/relationships/hyperlink" Target="https://en.wikipedia.org/wiki/Random-access_memory" TargetMode="External"/><Relationship Id="rId5" Type="http://schemas.openxmlformats.org/officeDocument/2006/relationships/hyperlink" Target="https://en.wikipedia.org/wiki/Hertz" TargetMode="External"/><Relationship Id="rId15" Type="http://schemas.openxmlformats.org/officeDocument/2006/relationships/hyperlink" Target="https://en.wikipedia.org/wiki/Raspberry_Pi#cite_note-4" TargetMode="External"/><Relationship Id="rId10" Type="http://schemas.openxmlformats.org/officeDocument/2006/relationships/hyperlink" Target="https://en.wikipedia.org/wiki/Mobile_DDR#LPDDR4" TargetMode="External"/><Relationship Id="rId4" Type="http://schemas.openxmlformats.org/officeDocument/2006/relationships/hyperlink" Target="https://en.wikipedia.org/wiki/Central_processing_unit" TargetMode="External"/><Relationship Id="rId9" Type="http://schemas.openxmlformats.org/officeDocument/2006/relationships/hyperlink" Target="https://en.wikipedia.org/wiki/Gibibyte" TargetMode="External"/><Relationship Id="rId14" Type="http://schemas.openxmlformats.org/officeDocument/2006/relationships/hyperlink" Target="https://en.wikipedia.org/wiki/VideoCo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sz="67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RASPBERRY-PI</a:t>
            </a:r>
            <a:endParaRPr lang="en-US" sz="6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8062912" cy="175260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09800"/>
            <a:ext cx="7408333" cy="3450696"/>
          </a:xfrm>
        </p:spPr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inet</a:t>
            </a:r>
            <a:r>
              <a:rPr lang="en-US" dirty="0" smtClean="0"/>
              <a:t> address in wlan0 for later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the Pi for remote access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95904"/>
            <a:ext cx="4800600" cy="41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ip</a:t>
            </a:r>
            <a:r>
              <a:rPr lang="en-US" dirty="0" smtClean="0"/>
              <a:t> address in the search bar and enter the required password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Pi via VNC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04850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3450696"/>
          </a:xfrm>
        </p:spPr>
        <p:txBody>
          <a:bodyPr/>
          <a:lstStyle/>
          <a:p>
            <a:r>
              <a:rPr lang="en-US" dirty="0" smtClean="0"/>
              <a:t>Open terminal / command prompt on your laptop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pi@”your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address” and password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Pi via VNC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25218"/>
            <a:ext cx="6096000" cy="353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3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err="1"/>
              <a:t>pwd</a:t>
            </a:r>
            <a:r>
              <a:rPr lang="en-US" dirty="0"/>
              <a:t> — When you first open the terminal, you are in the home directory of your user. To know which directory you are in, you can use the </a:t>
            </a:r>
            <a:r>
              <a:rPr lang="en-US" b="1" dirty="0"/>
              <a:t>“</a:t>
            </a:r>
            <a:r>
              <a:rPr lang="en-US" b="1" dirty="0" err="1"/>
              <a:t>pwd</a:t>
            </a:r>
            <a:r>
              <a:rPr lang="en-US" b="1" dirty="0"/>
              <a:t>”</a:t>
            </a:r>
            <a:r>
              <a:rPr lang="en-US" dirty="0"/>
              <a:t> command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ls</a:t>
            </a:r>
            <a:r>
              <a:rPr lang="en-US" b="1" dirty="0"/>
              <a:t> </a:t>
            </a:r>
            <a:r>
              <a:rPr lang="en-US" dirty="0"/>
              <a:t>— Use the </a:t>
            </a:r>
            <a:r>
              <a:rPr lang="en-US" b="1" dirty="0"/>
              <a:t>"</a:t>
            </a:r>
            <a:r>
              <a:rPr lang="en-US" b="1" dirty="0" err="1"/>
              <a:t>ls</a:t>
            </a:r>
            <a:r>
              <a:rPr lang="en-US" b="1" dirty="0"/>
              <a:t>"</a:t>
            </a:r>
            <a:r>
              <a:rPr lang="en-US" dirty="0"/>
              <a:t> command to know what files are in the directory you are in. You can see all the hidden files by using the command </a:t>
            </a:r>
            <a:r>
              <a:rPr lang="en-US" b="1" dirty="0"/>
              <a:t>“</a:t>
            </a:r>
            <a:r>
              <a:rPr lang="en-US" b="1" dirty="0" err="1"/>
              <a:t>ls</a:t>
            </a:r>
            <a:r>
              <a:rPr lang="en-US" b="1" dirty="0"/>
              <a:t> -a”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cd</a:t>
            </a:r>
            <a:r>
              <a:rPr lang="en-US" dirty="0"/>
              <a:t> — Use the </a:t>
            </a:r>
            <a:r>
              <a:rPr lang="en-US" b="1" dirty="0"/>
              <a:t>"cd"</a:t>
            </a:r>
            <a:r>
              <a:rPr lang="en-US" dirty="0"/>
              <a:t> command to go to a directory. </a:t>
            </a:r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/>
              <a:t> </a:t>
            </a:r>
            <a:r>
              <a:rPr lang="en-US" dirty="0"/>
              <a:t>— Use the </a:t>
            </a:r>
            <a:r>
              <a:rPr lang="en-US" b="1" dirty="0" err="1"/>
              <a:t>mkdir</a:t>
            </a:r>
            <a:r>
              <a:rPr lang="en-US" dirty="0"/>
              <a:t> command when you need to create a folder or a directory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rm</a:t>
            </a:r>
            <a:r>
              <a:rPr lang="en-US" dirty="0"/>
              <a:t> - Use the </a:t>
            </a:r>
            <a:r>
              <a:rPr lang="en-US" b="1" dirty="0" err="1"/>
              <a:t>rm</a:t>
            </a:r>
            <a:r>
              <a:rPr lang="en-US" dirty="0"/>
              <a:t> command to delete files and directories</a:t>
            </a:r>
            <a:r>
              <a:rPr lang="en-US" dirty="0" smtClean="0"/>
              <a:t>.</a:t>
            </a:r>
          </a:p>
          <a:p>
            <a:r>
              <a:rPr lang="en-US" b="1" dirty="0"/>
              <a:t> touch</a:t>
            </a:r>
            <a:r>
              <a:rPr lang="en-US" dirty="0"/>
              <a:t> — The</a:t>
            </a:r>
            <a:r>
              <a:rPr lang="en-US" b="1" dirty="0"/>
              <a:t> touch</a:t>
            </a:r>
            <a:r>
              <a:rPr lang="en-US" dirty="0"/>
              <a:t> command is used to create a file. It can be anything, from an empty txt file to an empty zip file.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35721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man &amp; --help</a:t>
            </a:r>
            <a:r>
              <a:rPr lang="en-US" sz="1800" dirty="0"/>
              <a:t> — To know more about a command and how to use it, use the </a:t>
            </a:r>
            <a:r>
              <a:rPr lang="en-US" sz="1800" b="1" dirty="0"/>
              <a:t>man</a:t>
            </a:r>
            <a:r>
              <a:rPr lang="en-US" sz="1800" dirty="0"/>
              <a:t> command. It shows the manual pages of the command. For example, “</a:t>
            </a:r>
            <a:r>
              <a:rPr lang="en-US" sz="1800" b="1" dirty="0"/>
              <a:t>man cd</a:t>
            </a:r>
            <a:r>
              <a:rPr lang="en-US" sz="1800" dirty="0"/>
              <a:t>” shows the manual pages of the </a:t>
            </a:r>
            <a:r>
              <a:rPr lang="en-US" sz="1800" b="1" dirty="0"/>
              <a:t>cd </a:t>
            </a:r>
            <a:r>
              <a:rPr lang="en-US" sz="1800" dirty="0"/>
              <a:t>command. Typing in the command name and the argument helps it show which ways the command can be used (e.g., </a:t>
            </a:r>
            <a:r>
              <a:rPr lang="en-US" sz="1800" b="1" dirty="0"/>
              <a:t>cd –help</a:t>
            </a:r>
            <a:r>
              <a:rPr lang="en-US" sz="1800" dirty="0" smtClean="0"/>
              <a:t>).</a:t>
            </a:r>
            <a:endParaRPr lang="en-US" sz="1800" b="1" dirty="0" smtClean="0"/>
          </a:p>
          <a:p>
            <a:r>
              <a:rPr lang="en-US" sz="1800" b="1" dirty="0" err="1" smtClean="0"/>
              <a:t>cp</a:t>
            </a:r>
            <a:r>
              <a:rPr lang="en-US" sz="1800" dirty="0"/>
              <a:t> — Use the </a:t>
            </a:r>
            <a:r>
              <a:rPr lang="en-US" sz="1800" b="1" dirty="0" err="1"/>
              <a:t>cp</a:t>
            </a:r>
            <a:r>
              <a:rPr lang="en-US" sz="1800" b="1" dirty="0"/>
              <a:t> </a:t>
            </a:r>
            <a:r>
              <a:rPr lang="en-US" sz="1800" dirty="0"/>
              <a:t>command to copy files through the command line. It takes two arguments: The first is the location of the file to be copied, the second is where to copy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mv</a:t>
            </a:r>
            <a:r>
              <a:rPr lang="en-US" sz="1800" dirty="0"/>
              <a:t> — Use the </a:t>
            </a:r>
            <a:r>
              <a:rPr lang="en-US" sz="1800" b="1" dirty="0"/>
              <a:t>mv</a:t>
            </a:r>
            <a:r>
              <a:rPr lang="en-US" sz="1800" dirty="0"/>
              <a:t> command to move files through the command line. We can also use the </a:t>
            </a:r>
            <a:r>
              <a:rPr lang="en-US" sz="1800" b="1" dirty="0"/>
              <a:t>mv</a:t>
            </a:r>
            <a:r>
              <a:rPr lang="en-US" sz="1800" dirty="0"/>
              <a:t> command to rename a file. For example, if we want to rename the file “</a:t>
            </a:r>
            <a:r>
              <a:rPr lang="en-US" sz="1800" b="1" dirty="0"/>
              <a:t>text</a:t>
            </a:r>
            <a:r>
              <a:rPr lang="en-US" sz="1800" dirty="0"/>
              <a:t>” to “</a:t>
            </a:r>
            <a:r>
              <a:rPr lang="en-US" sz="1800" b="1" dirty="0"/>
              <a:t>new</a:t>
            </a:r>
            <a:r>
              <a:rPr lang="en-US" sz="1800" dirty="0"/>
              <a:t>”, we can use “</a:t>
            </a:r>
            <a:r>
              <a:rPr lang="en-US" sz="1800" b="1" dirty="0"/>
              <a:t>mv text new</a:t>
            </a:r>
            <a:r>
              <a:rPr lang="en-US" sz="1800" dirty="0"/>
              <a:t>”. It takes the two arguments, just like the</a:t>
            </a:r>
            <a:r>
              <a:rPr lang="en-US" sz="1800" b="1" dirty="0"/>
              <a:t> </a:t>
            </a:r>
            <a:r>
              <a:rPr lang="en-US" sz="1800" b="1" dirty="0" err="1"/>
              <a:t>cp</a:t>
            </a:r>
            <a:r>
              <a:rPr lang="en-US" sz="1800" dirty="0"/>
              <a:t> command.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14819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080889" cy="3763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terminal type: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python-</a:t>
            </a:r>
            <a:r>
              <a:rPr lang="en-US" dirty="0" err="1" smtClean="0"/>
              <a:t>rpi.gpio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touch filename.py</a:t>
            </a:r>
          </a:p>
          <a:p>
            <a:r>
              <a:rPr lang="en-US" dirty="0" smtClean="0"/>
              <a:t>This is used to create a python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filename.py</a:t>
            </a:r>
          </a:p>
          <a:p>
            <a:r>
              <a:rPr lang="en-US" dirty="0" smtClean="0"/>
              <a:t>This is used to open the file with a text editor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GPIO</a:t>
            </a:r>
          </a:p>
        </p:txBody>
      </p:sp>
    </p:spTree>
    <p:extLst>
      <p:ext uri="{BB962C8B-B14F-4D97-AF65-F5344CB8AC3E}">
        <p14:creationId xmlns:p14="http://schemas.microsoft.com/office/powerpoint/2010/main" val="4811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667000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Inside the text editor write the following code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time</a:t>
            </a:r>
          </a:p>
          <a:p>
            <a:pPr marL="0" indent="0">
              <a:buNone/>
            </a:pPr>
            <a:r>
              <a:rPr lang="en-US" dirty="0" err="1" smtClean="0"/>
              <a:t>GPIO.setmode</a:t>
            </a:r>
            <a:r>
              <a:rPr lang="en-US" dirty="0" smtClean="0"/>
              <a:t>(GPIO.BCM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GPIO.setup</a:t>
            </a:r>
            <a:r>
              <a:rPr lang="en-US" dirty="0" smtClean="0"/>
              <a:t>(18</a:t>
            </a:r>
            <a:r>
              <a:rPr lang="en-US" dirty="0"/>
              <a:t>, GPIO.OUT)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GPIO.output</a:t>
            </a:r>
            <a:r>
              <a:rPr lang="en-US" dirty="0" smtClean="0"/>
              <a:t>(18</a:t>
            </a:r>
            <a:r>
              <a:rPr lang="en-US" dirty="0"/>
              <a:t>, GPIO.HIGH)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time.sleep</a:t>
            </a:r>
            <a:r>
              <a:rPr lang="en-US" dirty="0" smtClean="0"/>
              <a:t>(3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GPIO.output</a:t>
            </a:r>
            <a:r>
              <a:rPr lang="en-US" dirty="0" smtClean="0"/>
              <a:t>(18</a:t>
            </a:r>
            <a:r>
              <a:rPr lang="en-US" dirty="0"/>
              <a:t>, GPIO.LOW)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GPIO.cleanup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to control 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code to make the led blink continuously with on and off time of 1 second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438400"/>
            <a:ext cx="8001000" cy="3886200"/>
          </a:xfrm>
        </p:spPr>
        <p:txBody>
          <a:bodyPr>
            <a:normAutofit/>
          </a:bodyPr>
          <a:lstStyle/>
          <a:p>
            <a:r>
              <a:rPr lang="en-US" dirty="0"/>
              <a:t>Credit card </a:t>
            </a:r>
            <a:r>
              <a:rPr lang="en-US" b="1" dirty="0"/>
              <a:t>size single board computer or </a:t>
            </a:r>
            <a:r>
              <a:rPr lang="en-US" b="1" dirty="0" smtClean="0"/>
              <a:t>a Programmable </a:t>
            </a:r>
            <a:r>
              <a:rPr lang="en-US" b="1" dirty="0"/>
              <a:t>PC</a:t>
            </a:r>
          </a:p>
          <a:p>
            <a:r>
              <a:rPr lang="en-US" dirty="0"/>
              <a:t>Developed in U.K. by Raspberry - Pi foundation </a:t>
            </a:r>
            <a:r>
              <a:rPr lang="en-US" dirty="0" smtClean="0"/>
              <a:t>in 2009</a:t>
            </a:r>
            <a:endParaRPr lang="en-US" dirty="0"/>
          </a:p>
          <a:p>
            <a:r>
              <a:rPr lang="en-US" dirty="0"/>
              <a:t>Concept Initiated by </a:t>
            </a:r>
            <a:r>
              <a:rPr lang="en-US" b="1" dirty="0" err="1"/>
              <a:t>Eben</a:t>
            </a:r>
            <a:r>
              <a:rPr lang="en-US" b="1" dirty="0"/>
              <a:t> Upton </a:t>
            </a:r>
            <a:r>
              <a:rPr lang="en-US" dirty="0"/>
              <a:t>who works </a:t>
            </a:r>
            <a:r>
              <a:rPr lang="en-US" dirty="0" smtClean="0"/>
              <a:t>at Broadcom</a:t>
            </a:r>
            <a:endParaRPr lang="en-US" dirty="0"/>
          </a:p>
          <a:p>
            <a:r>
              <a:rPr lang="en-US" dirty="0"/>
              <a:t>Supported by “University of Cambridge </a:t>
            </a:r>
            <a:r>
              <a:rPr lang="en-US" dirty="0" smtClean="0"/>
              <a:t>Computer Laboratory </a:t>
            </a:r>
            <a:r>
              <a:rPr lang="en-US" dirty="0"/>
              <a:t>&amp; Broadcom”</a:t>
            </a:r>
          </a:p>
          <a:p>
            <a:r>
              <a:rPr lang="en-US" dirty="0"/>
              <a:t>To promote the </a:t>
            </a:r>
            <a:r>
              <a:rPr lang="en-US" b="1" dirty="0"/>
              <a:t>study of basic computer science </a:t>
            </a:r>
            <a:r>
              <a:rPr lang="en-US" dirty="0" smtClean="0"/>
              <a:t>in schools </a:t>
            </a:r>
            <a:r>
              <a:rPr lang="en-US" dirty="0"/>
              <a:t>&amp; </a:t>
            </a:r>
            <a:r>
              <a:rPr lang="en-US" b="1" dirty="0"/>
              <a:t>to develop interest </a:t>
            </a:r>
            <a:r>
              <a:rPr lang="en-US" dirty="0"/>
              <a:t>among kids and adults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Raspberry-Pi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5" y="2674938"/>
            <a:ext cx="5837167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GPIO 23 to trig</a:t>
            </a:r>
          </a:p>
          <a:p>
            <a:r>
              <a:rPr lang="en-US" dirty="0"/>
              <a:t>Connect GPIO </a:t>
            </a:r>
            <a:r>
              <a:rPr lang="en-US" dirty="0" smtClean="0"/>
              <a:t>18 </a:t>
            </a:r>
            <a:r>
              <a:rPr lang="en-US" dirty="0"/>
              <a:t>to </a:t>
            </a:r>
            <a:r>
              <a:rPr lang="en-US" dirty="0" smtClean="0"/>
              <a:t>echo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Diagram</a:t>
            </a:r>
            <a:endParaRPr lang="en-US" dirty="0"/>
          </a:p>
        </p:txBody>
      </p:sp>
      <p:pic>
        <p:nvPicPr>
          <p:cNvPr id="8194" name="Picture 2" descr="D:\Projects\CET\IEEE\IRP\HC-SR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6270624" cy="30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connecting according to the diagram create a new python file</a:t>
            </a:r>
          </a:p>
          <a:p>
            <a:r>
              <a:rPr lang="en-US" dirty="0" smtClean="0"/>
              <a:t>Open it and paste the code from the following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://tiny.cc/ultrapi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of the pi to do complex computing tasks along with </a:t>
            </a:r>
            <a:r>
              <a:rPr lang="en-US" dirty="0" err="1" smtClean="0"/>
              <a:t>gpio</a:t>
            </a:r>
            <a:r>
              <a:rPr lang="en-US" dirty="0" smtClean="0"/>
              <a:t> pins make it very versatile</a:t>
            </a:r>
          </a:p>
          <a:p>
            <a:r>
              <a:rPr lang="en-US" dirty="0" smtClean="0"/>
              <a:t>Since the raspberry pi is a single board computer , you can install different Operating systems for different applications </a:t>
            </a:r>
          </a:p>
          <a:p>
            <a:r>
              <a:rPr lang="en-US" dirty="0" smtClean="0"/>
              <a:t>The only limit is your imagination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Endless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Raspberry Pi 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Pi-pad/Laptop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Media Center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pi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352800"/>
            <a:ext cx="385980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i media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30" y="3505200"/>
            <a:ext cx="4402667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Raspberry Pi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Retro Gaming( Retro-pie)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29000"/>
            <a:ext cx="3622337" cy="2654537"/>
          </a:xfrm>
        </p:spPr>
      </p:pic>
      <p:pic>
        <p:nvPicPr>
          <p:cNvPr id="6146" name="Picture 2" descr="Image result for raspberry pi 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967109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retro p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retro pi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Raspberry Pi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cost Home Surveillance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34819"/>
            <a:ext cx="3464621" cy="217916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Image result for pi home automation door 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80816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pi home surveill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ANY DOUBTS?</a:t>
            </a:r>
            <a:endParaRPr lang="en-US" sz="66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and code used can be found at:</a:t>
            </a:r>
          </a:p>
          <a:p>
            <a:r>
              <a:rPr lang="en-US"/>
              <a:t>http://tiny.cc/ieeepisession</a:t>
            </a:r>
          </a:p>
        </p:txBody>
      </p:sp>
    </p:spTree>
    <p:extLst>
      <p:ext uri="{BB962C8B-B14F-4D97-AF65-F5344CB8AC3E}">
        <p14:creationId xmlns:p14="http://schemas.microsoft.com/office/powerpoint/2010/main" val="2286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2527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tx1"/>
                </a:solidFill>
                <a:latin typeface="Algerian" pitchFamily="82" charset="0"/>
              </a:rPr>
              <a:t>THANK YOU!</a:t>
            </a:r>
            <a:endParaRPr lang="en-US" sz="80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812010"/>
              </p:ext>
            </p:extLst>
          </p:nvPr>
        </p:nvGraphicFramePr>
        <p:xfrm>
          <a:off x="838200" y="2819400"/>
          <a:ext cx="7408862" cy="2987040"/>
        </p:xfrm>
        <a:graphic>
          <a:graphicData uri="http://schemas.openxmlformats.org/drawingml/2006/table">
            <a:tbl>
              <a:tblPr/>
              <a:tblGrid>
                <a:gridCol w="3704431"/>
                <a:gridCol w="3704431"/>
              </a:tblGrid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2" tooltip="System on a chip"/>
                        </a:rPr>
                        <a:t>System-on-chip</a:t>
                      </a:r>
                      <a:r>
                        <a:rPr lang="en-US">
                          <a:effectLst/>
                        </a:rPr>
                        <a:t> used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3" tooltip="Broadcom"/>
                        </a:rPr>
                        <a:t>Broadcom</a:t>
                      </a:r>
                      <a:r>
                        <a:rPr lang="en-US">
                          <a:effectLst/>
                        </a:rPr>
                        <a:t> BCM2711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4" tooltip="Central processing unit"/>
                        </a:rPr>
                        <a:t>CPU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1.5 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5" tooltip="Hertz"/>
                        </a:rPr>
                        <a:t>GHz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6" tooltip="64-bit computing"/>
                        </a:rPr>
                        <a:t>64</a:t>
                      </a:r>
                      <a:r>
                        <a:rPr lang="en-US">
                          <a:effectLst/>
                        </a:rPr>
                        <a:t>/32-bit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7" tooltip="Multi-core processor"/>
                        </a:rPr>
                        <a:t>quad-core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8" tooltip="ARM Cortex-A72"/>
                        </a:rPr>
                        <a:t>ARM Cortex-A72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Memory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1, 2, or 4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9" tooltip="Gibibyte"/>
                        </a:rPr>
                        <a:t>GB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0" tooltip="Mobile DDR"/>
                        </a:rPr>
                        <a:t>LPDDR4</a:t>
                      </a:r>
                      <a:r>
                        <a:rPr lang="en-US">
                          <a:effectLst/>
                        </a:rPr>
                        <a:t>-2400 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1" tooltip="Random-access memory"/>
                        </a:rPr>
                        <a:t>RAM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2"/>
                        </a:rPr>
                        <a:t>[3]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Storage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3" tooltip="MicroSDHC"/>
                        </a:rPr>
                        <a:t>MicroSDHC</a:t>
                      </a:r>
                      <a:r>
                        <a:rPr lang="en-US">
                          <a:effectLst/>
                        </a:rPr>
                        <a:t> slot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Graphics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3" tooltip="Broadcom"/>
                        </a:rPr>
                        <a:t>Broadcom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u="none" strike="noStrike">
                          <a:solidFill>
                            <a:srgbClr val="0B0080"/>
                          </a:solidFill>
                          <a:effectLst/>
                          <a:hlinkClick r:id="rId14" tooltip="VideoCore"/>
                        </a:rPr>
                        <a:t>VideoCore</a:t>
                      </a:r>
                      <a:r>
                        <a:rPr lang="en-US">
                          <a:effectLst/>
                        </a:rPr>
                        <a:t> VI 500 MHz</a:t>
                      </a:r>
                      <a:r>
                        <a:rPr lang="en-US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15"/>
                        </a:rPr>
                        <a:t>[4]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Power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5V 3A (for full power delivery to USB devices)</a:t>
                      </a:r>
                      <a:r>
                        <a:rPr lang="en-US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16"/>
                        </a:rPr>
                        <a:t>[5]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728739" cy="55165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252728"/>
          </a:xfrm>
        </p:spPr>
        <p:txBody>
          <a:bodyPr/>
          <a:lstStyle/>
          <a:p>
            <a:r>
              <a:rPr lang="en-US" dirty="0" smtClean="0"/>
              <a:t>Parts of a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057400"/>
            <a:ext cx="8077200" cy="4571999"/>
          </a:xfrm>
        </p:spPr>
        <p:txBody>
          <a:bodyPr>
            <a:normAutofit/>
          </a:bodyPr>
          <a:lstStyle/>
          <a:p>
            <a:r>
              <a:rPr lang="en-US" dirty="0"/>
              <a:t>Very Low Cost (</a:t>
            </a:r>
            <a:r>
              <a:rPr lang="en-US" b="1" dirty="0"/>
              <a:t>$25 – </a:t>
            </a:r>
            <a:r>
              <a:rPr lang="en-US" b="1" dirty="0" err="1"/>
              <a:t>Rs</a:t>
            </a:r>
            <a:r>
              <a:rPr lang="en-US" b="1" dirty="0"/>
              <a:t> 1550/- </a:t>
            </a:r>
            <a:r>
              <a:rPr lang="en-US" dirty="0"/>
              <a:t>for Model </a:t>
            </a:r>
            <a:r>
              <a:rPr lang="en-US" b="1" dirty="0"/>
              <a:t>A </a:t>
            </a:r>
            <a:r>
              <a:rPr lang="en-US" dirty="0"/>
              <a:t>&amp; </a:t>
            </a:r>
            <a:r>
              <a:rPr lang="en-US" b="1" dirty="0"/>
              <a:t>$35 </a:t>
            </a:r>
            <a:r>
              <a:rPr lang="en-US" b="1" dirty="0" smtClean="0"/>
              <a:t>– </a:t>
            </a:r>
            <a:r>
              <a:rPr lang="en-US" b="1" dirty="0" err="1" smtClean="0"/>
              <a:t>Rs</a:t>
            </a:r>
            <a:r>
              <a:rPr lang="en-US" b="1" dirty="0" smtClean="0"/>
              <a:t> </a:t>
            </a:r>
            <a:r>
              <a:rPr lang="en-US" b="1" dirty="0"/>
              <a:t>2200/- </a:t>
            </a:r>
            <a:r>
              <a:rPr lang="en-US" dirty="0"/>
              <a:t>for Model </a:t>
            </a:r>
            <a:r>
              <a:rPr lang="en-US" b="1" dirty="0"/>
              <a:t>B/B+</a:t>
            </a:r>
            <a:r>
              <a:rPr lang="en-US" dirty="0"/>
              <a:t>)</a:t>
            </a:r>
          </a:p>
          <a:p>
            <a:r>
              <a:rPr lang="en-US" dirty="0"/>
              <a:t>Great tool for </a:t>
            </a:r>
            <a:r>
              <a:rPr lang="en-US" b="1" dirty="0"/>
              <a:t>Learning Programming</a:t>
            </a:r>
            <a:r>
              <a:rPr lang="en-US" dirty="0"/>
              <a:t>, Computers </a:t>
            </a:r>
            <a:r>
              <a:rPr lang="en-US" dirty="0" smtClean="0"/>
              <a:t>&amp; Concepts </a:t>
            </a:r>
            <a:r>
              <a:rPr lang="en-US" dirty="0"/>
              <a:t>of </a:t>
            </a:r>
            <a:r>
              <a:rPr lang="en-US" b="1" dirty="0"/>
              <a:t>Embedded Linux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Support for </a:t>
            </a:r>
            <a:r>
              <a:rPr lang="en-US" b="1" dirty="0"/>
              <a:t>all Age Groups </a:t>
            </a:r>
            <a:r>
              <a:rPr lang="en-US" dirty="0"/>
              <a:t>(School Children, </a:t>
            </a:r>
            <a:r>
              <a:rPr lang="en-US" dirty="0" smtClean="0"/>
              <a:t>College Undergraduates</a:t>
            </a:r>
            <a:r>
              <a:rPr lang="en-US" dirty="0"/>
              <a:t>, Professional </a:t>
            </a:r>
            <a:r>
              <a:rPr lang="en-US" dirty="0" smtClean="0"/>
              <a:t>Developers, Programmers</a:t>
            </a:r>
            <a:r>
              <a:rPr lang="en-US" dirty="0"/>
              <a:t>)</a:t>
            </a:r>
          </a:p>
          <a:p>
            <a:r>
              <a:rPr lang="en-US" dirty="0"/>
              <a:t>Supports &amp; runs </a:t>
            </a:r>
            <a:r>
              <a:rPr lang="en-US" b="1" dirty="0"/>
              <a:t>Free </a:t>
            </a:r>
            <a:r>
              <a:rPr lang="en-US" dirty="0"/>
              <a:t>and </a:t>
            </a:r>
            <a:r>
              <a:rPr lang="en-US" b="1" dirty="0"/>
              <a:t>Open Source </a:t>
            </a:r>
            <a:r>
              <a:rPr lang="en-US" dirty="0"/>
              <a:t>Linux OS</a:t>
            </a:r>
          </a:p>
          <a:p>
            <a:r>
              <a:rPr lang="en-US" dirty="0"/>
              <a:t>Consumes </a:t>
            </a:r>
            <a:r>
              <a:rPr lang="en-US" b="1" dirty="0"/>
              <a:t>less than 5W </a:t>
            </a:r>
            <a:r>
              <a:rPr lang="en-US" dirty="0"/>
              <a:t>of Power</a:t>
            </a:r>
          </a:p>
          <a:p>
            <a:r>
              <a:rPr lang="en-US" dirty="0"/>
              <a:t>Supports </a:t>
            </a:r>
            <a:r>
              <a:rPr lang="en-US" b="1" dirty="0"/>
              <a:t>Full HD Video </a:t>
            </a:r>
            <a:r>
              <a:rPr lang="en-US" dirty="0"/>
              <a:t>Output (1080p), Multiple </a:t>
            </a:r>
            <a:r>
              <a:rPr lang="en-US" dirty="0" smtClean="0"/>
              <a:t>USB Ports </a:t>
            </a:r>
            <a:r>
              <a:rPr lang="en-US" dirty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Most importantly it has </a:t>
            </a:r>
            <a:r>
              <a:rPr lang="en-US" b="1" dirty="0" smtClean="0"/>
              <a:t>40 GPIO pins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so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You’ll need a micro SD card(8Gb or higher )</a:t>
            </a:r>
          </a:p>
          <a:p>
            <a:r>
              <a:rPr lang="en-US" sz="2000" dirty="0" smtClean="0"/>
              <a:t>Go to raspberry pi’s official website and from the downloads page download the latest version of NOOBS</a:t>
            </a:r>
          </a:p>
          <a:p>
            <a:r>
              <a:rPr lang="en-US" sz="2000" dirty="0" smtClean="0"/>
              <a:t>Extract the NOOBS zip file</a:t>
            </a:r>
          </a:p>
          <a:p>
            <a:r>
              <a:rPr lang="en-US" sz="2000" dirty="0" smtClean="0"/>
              <a:t>Format the SD card</a:t>
            </a:r>
          </a:p>
          <a:p>
            <a:r>
              <a:rPr lang="en-US" sz="2000" dirty="0" smtClean="0"/>
              <a:t>Copy the contents of the NOOBS file to the SD card</a:t>
            </a:r>
          </a:p>
          <a:p>
            <a:r>
              <a:rPr lang="en-US" sz="2000" dirty="0" smtClean="0"/>
              <a:t>Insert the SD card in the raspberry pi and power it on</a:t>
            </a:r>
          </a:p>
          <a:p>
            <a:r>
              <a:rPr lang="en-US" sz="2000" dirty="0" smtClean="0"/>
              <a:t>Select the required OS required from the menu and hit install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it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920832" cy="49505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get a window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400"/>
            <a:ext cx="7408333" cy="3450696"/>
          </a:xfrm>
        </p:spPr>
        <p:txBody>
          <a:bodyPr/>
          <a:lstStyle/>
          <a:p>
            <a:r>
              <a:rPr lang="en-US" dirty="0" smtClean="0"/>
              <a:t>Press </a:t>
            </a:r>
            <a:r>
              <a:rPr lang="en-US" dirty="0" err="1" smtClean="0"/>
              <a:t>Alt+Ctrl+t</a:t>
            </a:r>
            <a:r>
              <a:rPr lang="en-US" dirty="0" smtClean="0"/>
              <a:t> to open </a:t>
            </a:r>
            <a:r>
              <a:rPr lang="en-US" dirty="0" err="1" smtClean="0"/>
              <a:t>termminal</a:t>
            </a:r>
            <a:r>
              <a:rPr lang="en-US" dirty="0" smtClean="0"/>
              <a:t> window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raspi-config</a:t>
            </a:r>
            <a:r>
              <a:rPr lang="en-US" dirty="0" smtClean="0"/>
              <a:t> and press enter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the Pi for remote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4568526" cy="30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interfacing options and enable SSH and VNC</a:t>
            </a:r>
          </a:p>
          <a:p>
            <a:r>
              <a:rPr lang="en-US" dirty="0" smtClean="0"/>
              <a:t>Turn on your mobile hotspot and connect both the pi and your laptop to it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the Pi for remote </a:t>
            </a:r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1118</TotalTime>
  <Words>615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INTRODUCTION TO RASPBERRY-PI</vt:lpstr>
      <vt:lpstr>What is Raspberry-Pi</vt:lpstr>
      <vt:lpstr>Technical Specifications </vt:lpstr>
      <vt:lpstr>Parts of a raspberry pi</vt:lpstr>
      <vt:lpstr>Why is it so popular</vt:lpstr>
      <vt:lpstr>How to set it up</vt:lpstr>
      <vt:lpstr>You will get a window like this</vt:lpstr>
      <vt:lpstr>Configuring the Pi for remote access</vt:lpstr>
      <vt:lpstr>Configuring the Pi for remote access</vt:lpstr>
      <vt:lpstr>Configuring the Pi for remote access</vt:lpstr>
      <vt:lpstr>Accessing the Pi via VNC</vt:lpstr>
      <vt:lpstr>Accessing the Pi via VNC</vt:lpstr>
      <vt:lpstr>Terminal Commands</vt:lpstr>
      <vt:lpstr>Terminal Commands</vt:lpstr>
      <vt:lpstr>Terminal Commands</vt:lpstr>
      <vt:lpstr>Using GPIO</vt:lpstr>
      <vt:lpstr>Using GPIO</vt:lpstr>
      <vt:lpstr>Using python to control GPIO</vt:lpstr>
      <vt:lpstr>Challenge!</vt:lpstr>
      <vt:lpstr>Ultrasonic Sensor</vt:lpstr>
      <vt:lpstr>Connection Diagram</vt:lpstr>
      <vt:lpstr>Distance Measurement</vt:lpstr>
      <vt:lpstr>Endless Possibilities</vt:lpstr>
      <vt:lpstr>Some Raspberry Pi projects</vt:lpstr>
      <vt:lpstr>Some Raspberry Pi projects</vt:lpstr>
      <vt:lpstr>Some Raspberry Pi projects</vt:lpstr>
      <vt:lpstr>ANY DOUBTS?</vt:lpstr>
      <vt:lpstr>THANK YOU!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RASPBERRY-PI</dc:title>
  <dc:creator>ismail - [2010]</dc:creator>
  <cp:lastModifiedBy>ismail - [2010]</cp:lastModifiedBy>
  <cp:revision>20</cp:revision>
  <dcterms:created xsi:type="dcterms:W3CDTF">2019-10-05T05:33:39Z</dcterms:created>
  <dcterms:modified xsi:type="dcterms:W3CDTF">2019-10-06T10:59:44Z</dcterms:modified>
</cp:coreProperties>
</file>