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4"/>
  </p:sldMasterIdLst>
  <p:notesMasterIdLst>
    <p:notesMasterId r:id="rId26"/>
  </p:notesMasterIdLst>
  <p:sldIdLst>
    <p:sldId id="259" r:id="rId5"/>
    <p:sldId id="301" r:id="rId6"/>
    <p:sldId id="265" r:id="rId7"/>
    <p:sldId id="300" r:id="rId8"/>
    <p:sldId id="274" r:id="rId9"/>
    <p:sldId id="285" r:id="rId10"/>
    <p:sldId id="270" r:id="rId11"/>
    <p:sldId id="293" r:id="rId12"/>
    <p:sldId id="281" r:id="rId13"/>
    <p:sldId id="287" r:id="rId14"/>
    <p:sldId id="288" r:id="rId15"/>
    <p:sldId id="294" r:id="rId16"/>
    <p:sldId id="268" r:id="rId17"/>
    <p:sldId id="261" r:id="rId18"/>
    <p:sldId id="272" r:id="rId19"/>
    <p:sldId id="273" r:id="rId20"/>
    <p:sldId id="295" r:id="rId21"/>
    <p:sldId id="276" r:id="rId22"/>
    <p:sldId id="298" r:id="rId23"/>
    <p:sldId id="296" r:id="rId24"/>
    <p:sldId id="28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6D103E-DA2E-32D8-6FBD-0E5276C13AB1}" v="16" dt="2024-11-18T20:51:43.228"/>
    <p1510:client id="{0948036B-05C9-4A4E-9E99-02B46BDDB109}" v="22" dt="2024-11-18T17:53:39.357"/>
    <p1510:client id="{116A09EA-5009-E618-0773-06F68A61518E}" v="66" dt="2024-11-18T21:11:21.960"/>
    <p1510:client id="{1FF73148-3B11-2D96-10F6-AF54587158EA}" v="581" dt="2024-11-18T18:19:33.591"/>
    <p1510:client id="{231A41E3-E946-4599-82FA-812F26581E30}" v="1" dt="2024-11-18T18:17:26.551"/>
    <p1510:client id="{2E7C3CA0-3563-5317-88F5-1CE8BBA7C55D}" v="4" dt="2024-11-18T21:52:39.482"/>
    <p1510:client id="{5164C5F0-A6CF-799C-2A83-B93D2B1D25A9}" v="15" dt="2024-11-18T03:47:46.105"/>
    <p1510:client id="{5502607F-CEA1-480A-B114-5FA1F40F44F3}" v="1286" dt="2024-11-18T06:33:44.040"/>
    <p1510:client id="{6D619524-C6B4-4F1A-8C50-D5FC53BF2A5D}" v="208" dt="2024-11-18T18:06:23.342"/>
    <p1510:client id="{7EEF195A-AFFE-695C-E5D3-FA0A2551E5C8}" v="4" dt="2024-11-17T23:33:59.415"/>
    <p1510:client id="{8C25DE7F-7D38-FF98-DE39-B7DD5BDF612E}" v="239" dt="2024-11-18T03:28:56.964"/>
    <p1510:client id="{99A57435-A0BE-3208-02CF-EF83B1EFE644}" v="1206" dt="2024-11-18T01:53:21.843"/>
    <p1510:client id="{A02BC40D-4593-4318-97AD-3FAFA40AF7C3}" v="25" dt="2024-11-18T22:14:40.908"/>
    <p1510:client id="{A56A0298-9ED8-472F-9E9F-8945A64A14EA}" v="51" dt="2024-11-18T03:09:10.599"/>
    <p1510:client id="{E8FEFA82-DFED-DA87-0A87-5D9FDCB3099B}" v="323" dt="2024-11-18T00:54:18.101"/>
    <p1510:client id="{F0F00F0E-4120-9A20-E520-98F1B1F1AC72}" v="6" dt="2024-11-18T17:00:57.969"/>
    <p1510:client id="{F1D0A184-CB4D-95FE-0BA2-3624A9DC5637}" v="69" dt="2024-11-18T00:15:00.734"/>
    <p1510:client id="{F9586E07-7234-48C1-9DC0-F7A4596A898A}" v="558" dt="2024-11-18T18:11:16.9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waram, Ruthvik Reddy" userId="29797c36-2be6-430e-a4ed-5bf3197e4759" providerId="ADAL" clId="{A02BC40D-4593-4318-97AD-3FAFA40AF7C3}"/>
    <pc:docChg chg="custSel modSld">
      <pc:chgData name="Dwaram, Ruthvik Reddy" userId="29797c36-2be6-430e-a4ed-5bf3197e4759" providerId="ADAL" clId="{A02BC40D-4593-4318-97AD-3FAFA40AF7C3}" dt="2024-11-18T22:11:37.049" v="21" actId="14100"/>
      <pc:docMkLst>
        <pc:docMk/>
      </pc:docMkLst>
      <pc:sldChg chg="addSp delSp modSp mod">
        <pc:chgData name="Dwaram, Ruthvik Reddy" userId="29797c36-2be6-430e-a4ed-5bf3197e4759" providerId="ADAL" clId="{A02BC40D-4593-4318-97AD-3FAFA40AF7C3}" dt="2024-11-18T22:11:37.049" v="21" actId="14100"/>
        <pc:sldMkLst>
          <pc:docMk/>
          <pc:sldMk cId="2530173689" sldId="301"/>
        </pc:sldMkLst>
        <pc:spChg chg="mod">
          <ac:chgData name="Dwaram, Ruthvik Reddy" userId="29797c36-2be6-430e-a4ed-5bf3197e4759" providerId="ADAL" clId="{A02BC40D-4593-4318-97AD-3FAFA40AF7C3}" dt="2024-11-18T22:10:31.402" v="5" actId="26606"/>
          <ac:spMkLst>
            <pc:docMk/>
            <pc:sldMk cId="2530173689" sldId="301"/>
            <ac:spMk id="2" creationId="{EFB01829-69E5-C89F-D143-A9A0AC0F9D4A}"/>
          </ac:spMkLst>
        </pc:spChg>
        <pc:spChg chg="mod">
          <ac:chgData name="Dwaram, Ruthvik Reddy" userId="29797c36-2be6-430e-a4ed-5bf3197e4759" providerId="ADAL" clId="{A02BC40D-4593-4318-97AD-3FAFA40AF7C3}" dt="2024-11-18T22:10:52.961" v="8" actId="2711"/>
          <ac:spMkLst>
            <pc:docMk/>
            <pc:sldMk cId="2530173689" sldId="301"/>
            <ac:spMk id="3" creationId="{C3B47161-E56A-81A4-2C80-6653EB3A0CFA}"/>
          </ac:spMkLst>
        </pc:spChg>
        <pc:spChg chg="mod ord">
          <ac:chgData name="Dwaram, Ruthvik Reddy" userId="29797c36-2be6-430e-a4ed-5bf3197e4759" providerId="ADAL" clId="{A02BC40D-4593-4318-97AD-3FAFA40AF7C3}" dt="2024-11-18T22:11:37.049" v="21" actId="14100"/>
          <ac:spMkLst>
            <pc:docMk/>
            <pc:sldMk cId="2530173689" sldId="301"/>
            <ac:spMk id="5" creationId="{DE80A0DE-CB1D-CAFE-8E8D-91B8F3B58189}"/>
          </ac:spMkLst>
        </pc:spChg>
        <pc:spChg chg="del">
          <ac:chgData name="Dwaram, Ruthvik Reddy" userId="29797c36-2be6-430e-a4ed-5bf3197e4759" providerId="ADAL" clId="{A02BC40D-4593-4318-97AD-3FAFA40AF7C3}" dt="2024-11-18T22:10:31.402" v="5" actId="26606"/>
          <ac:spMkLst>
            <pc:docMk/>
            <pc:sldMk cId="2530173689" sldId="301"/>
            <ac:spMk id="36" creationId="{F13C74B1-5B17-4795-BED0-7140497B445A}"/>
          </ac:spMkLst>
        </pc:spChg>
        <pc:spChg chg="del">
          <ac:chgData name="Dwaram, Ruthvik Reddy" userId="29797c36-2be6-430e-a4ed-5bf3197e4759" providerId="ADAL" clId="{A02BC40D-4593-4318-97AD-3FAFA40AF7C3}" dt="2024-11-18T22:10:31.402" v="5" actId="26606"/>
          <ac:spMkLst>
            <pc:docMk/>
            <pc:sldMk cId="2530173689" sldId="301"/>
            <ac:spMk id="38" creationId="{D4974D33-8DC5-464E-8C6D-BE58F0669C17}"/>
          </ac:spMkLst>
        </pc:spChg>
        <pc:spChg chg="add">
          <ac:chgData name="Dwaram, Ruthvik Reddy" userId="29797c36-2be6-430e-a4ed-5bf3197e4759" providerId="ADAL" clId="{A02BC40D-4593-4318-97AD-3FAFA40AF7C3}" dt="2024-11-18T22:10:31.402" v="5" actId="26606"/>
          <ac:spMkLst>
            <pc:docMk/>
            <pc:sldMk cId="2530173689" sldId="301"/>
            <ac:spMk id="43" creationId="{B210AC1D-4063-4C6E-9528-FA9C4C0C18E6}"/>
          </ac:spMkLst>
        </pc:spChg>
        <pc:spChg chg="add">
          <ac:chgData name="Dwaram, Ruthvik Reddy" userId="29797c36-2be6-430e-a4ed-5bf3197e4759" providerId="ADAL" clId="{A02BC40D-4593-4318-97AD-3FAFA40AF7C3}" dt="2024-11-18T22:10:31.402" v="5" actId="26606"/>
          <ac:spMkLst>
            <pc:docMk/>
            <pc:sldMk cId="2530173689" sldId="301"/>
            <ac:spMk id="45" creationId="{02F8C595-E68C-4306-AED8-DC7826A0A506}"/>
          </ac:spMkLst>
        </pc:spChg>
        <pc:picChg chg="mod">
          <ac:chgData name="Dwaram, Ruthvik Reddy" userId="29797c36-2be6-430e-a4ed-5bf3197e4759" providerId="ADAL" clId="{A02BC40D-4593-4318-97AD-3FAFA40AF7C3}" dt="2024-11-18T22:10:31.402" v="5" actId="26606"/>
          <ac:picMkLst>
            <pc:docMk/>
            <pc:sldMk cId="2530173689" sldId="301"/>
            <ac:picMk id="4" creationId="{9DF9A178-5301-D774-CA0C-EE86A6C6A9D9}"/>
          </ac:picMkLst>
        </pc:picChg>
      </pc:sldChg>
    </pc:docChg>
  </pc:docChgLst>
  <pc:docChgLst>
    <pc:chgData name="Trivedi, Prachi Rajendra" userId="S::pxt230010@utdallas.edu::6b1c0ae1-1d2a-42e2-a44c-f256a11f1874" providerId="AD" clId="Web-{116A09EA-5009-E618-0773-06F68A61518E}"/>
    <pc:docChg chg="modSld">
      <pc:chgData name="Trivedi, Prachi Rajendra" userId="S::pxt230010@utdallas.edu::6b1c0ae1-1d2a-42e2-a44c-f256a11f1874" providerId="AD" clId="Web-{116A09EA-5009-E618-0773-06F68A61518E}" dt="2024-11-18T21:11:21.960" v="62" actId="1076"/>
      <pc:docMkLst>
        <pc:docMk/>
      </pc:docMkLst>
      <pc:sldChg chg="modSp">
        <pc:chgData name="Trivedi, Prachi Rajendra" userId="S::pxt230010@utdallas.edu::6b1c0ae1-1d2a-42e2-a44c-f256a11f1874" providerId="AD" clId="Web-{116A09EA-5009-E618-0773-06F68A61518E}" dt="2024-11-18T21:04:11.541" v="4" actId="1076"/>
        <pc:sldMkLst>
          <pc:docMk/>
          <pc:sldMk cId="2736926003" sldId="286"/>
        </pc:sldMkLst>
        <pc:spChg chg="mod">
          <ac:chgData name="Trivedi, Prachi Rajendra" userId="S::pxt230010@utdallas.edu::6b1c0ae1-1d2a-42e2-a44c-f256a11f1874" providerId="AD" clId="Web-{116A09EA-5009-E618-0773-06F68A61518E}" dt="2024-11-18T21:04:02.087" v="2" actId="20577"/>
          <ac:spMkLst>
            <pc:docMk/>
            <pc:sldMk cId="2736926003" sldId="286"/>
            <ac:spMk id="6" creationId="{35066264-724D-E4EE-823B-2FB85872C92E}"/>
          </ac:spMkLst>
        </pc:spChg>
        <pc:spChg chg="mod">
          <ac:chgData name="Trivedi, Prachi Rajendra" userId="S::pxt230010@utdallas.edu::6b1c0ae1-1d2a-42e2-a44c-f256a11f1874" providerId="AD" clId="Web-{116A09EA-5009-E618-0773-06F68A61518E}" dt="2024-11-18T21:04:11.541" v="4" actId="1076"/>
          <ac:spMkLst>
            <pc:docMk/>
            <pc:sldMk cId="2736926003" sldId="286"/>
            <ac:spMk id="187" creationId="{FADBC2F0-9848-C1AB-508F-25BA15D819E2}"/>
          </ac:spMkLst>
        </pc:spChg>
      </pc:sldChg>
      <pc:sldChg chg="modSp">
        <pc:chgData name="Trivedi, Prachi Rajendra" userId="S::pxt230010@utdallas.edu::6b1c0ae1-1d2a-42e2-a44c-f256a11f1874" providerId="AD" clId="Web-{116A09EA-5009-E618-0773-06F68A61518E}" dt="2024-11-18T21:05:17.588" v="7" actId="20577"/>
        <pc:sldMkLst>
          <pc:docMk/>
          <pc:sldMk cId="3790686975" sldId="287"/>
        </pc:sldMkLst>
        <pc:spChg chg="mod">
          <ac:chgData name="Trivedi, Prachi Rajendra" userId="S::pxt230010@utdallas.edu::6b1c0ae1-1d2a-42e2-a44c-f256a11f1874" providerId="AD" clId="Web-{116A09EA-5009-E618-0773-06F68A61518E}" dt="2024-11-18T21:05:17.588" v="7" actId="20577"/>
          <ac:spMkLst>
            <pc:docMk/>
            <pc:sldMk cId="3790686975" sldId="287"/>
            <ac:spMk id="2" creationId="{88A13907-057D-305A-9504-9D72CEF92E84}"/>
          </ac:spMkLst>
        </pc:spChg>
      </pc:sldChg>
      <pc:sldChg chg="modSp">
        <pc:chgData name="Trivedi, Prachi Rajendra" userId="S::pxt230010@utdallas.edu::6b1c0ae1-1d2a-42e2-a44c-f256a11f1874" providerId="AD" clId="Web-{116A09EA-5009-E618-0773-06F68A61518E}" dt="2024-11-18T21:11:21.960" v="62" actId="1076"/>
        <pc:sldMkLst>
          <pc:docMk/>
          <pc:sldMk cId="2530173689" sldId="301"/>
        </pc:sldMkLst>
        <pc:spChg chg="mod">
          <ac:chgData name="Trivedi, Prachi Rajendra" userId="S::pxt230010@utdallas.edu::6b1c0ae1-1d2a-42e2-a44c-f256a11f1874" providerId="AD" clId="Web-{116A09EA-5009-E618-0773-06F68A61518E}" dt="2024-11-18T21:08:30.451" v="30" actId="14100"/>
          <ac:spMkLst>
            <pc:docMk/>
            <pc:sldMk cId="2530173689" sldId="301"/>
            <ac:spMk id="3" creationId="{C3B47161-E56A-81A4-2C80-6653EB3A0CFA}"/>
          </ac:spMkLst>
        </pc:spChg>
        <pc:spChg chg="mod">
          <ac:chgData name="Trivedi, Prachi Rajendra" userId="S::pxt230010@utdallas.edu::6b1c0ae1-1d2a-42e2-a44c-f256a11f1874" providerId="AD" clId="Web-{116A09EA-5009-E618-0773-06F68A61518E}" dt="2024-11-18T21:11:21.960" v="62" actId="1076"/>
          <ac:spMkLst>
            <pc:docMk/>
            <pc:sldMk cId="2530173689" sldId="301"/>
            <ac:spMk id="5" creationId="{DE80A0DE-CB1D-CAFE-8E8D-91B8F3B58189}"/>
          </ac:spMkLst>
        </pc:spChg>
      </pc:sldChg>
    </pc:docChg>
  </pc:docChgLst>
  <pc:docChgLst>
    <pc:chgData name="Sonani, Krish Mukeshbhai" userId="S::kxs230000@utdallas.edu::f61d1c1d-c7d1-49f9-bb1d-940b1045b357" providerId="AD" clId="Web-{016D103E-DA2E-32D8-6FBD-0E5276C13AB1}"/>
    <pc:docChg chg="modSld">
      <pc:chgData name="Sonani, Krish Mukeshbhai" userId="S::kxs230000@utdallas.edu::f61d1c1d-c7d1-49f9-bb1d-940b1045b357" providerId="AD" clId="Web-{016D103E-DA2E-32D8-6FBD-0E5276C13AB1}" dt="2024-11-18T20:51:43.228" v="15" actId="1076"/>
      <pc:docMkLst>
        <pc:docMk/>
      </pc:docMkLst>
      <pc:sldChg chg="addSp delSp modSp">
        <pc:chgData name="Sonani, Krish Mukeshbhai" userId="S::kxs230000@utdallas.edu::f61d1c1d-c7d1-49f9-bb1d-940b1045b357" providerId="AD" clId="Web-{016D103E-DA2E-32D8-6FBD-0E5276C13AB1}" dt="2024-11-18T20:51:43.228" v="15" actId="1076"/>
        <pc:sldMkLst>
          <pc:docMk/>
          <pc:sldMk cId="2530173689" sldId="301"/>
        </pc:sldMkLst>
        <pc:spChg chg="mod ord">
          <ac:chgData name="Sonani, Krish Mukeshbhai" userId="S::kxs230000@utdallas.edu::f61d1c1d-c7d1-49f9-bb1d-940b1045b357" providerId="AD" clId="Web-{016D103E-DA2E-32D8-6FBD-0E5276C13AB1}" dt="2024-11-18T20:50:22.084" v="2"/>
          <ac:spMkLst>
            <pc:docMk/>
            <pc:sldMk cId="2530173689" sldId="301"/>
            <ac:spMk id="2" creationId="{EFB01829-69E5-C89F-D143-A9A0AC0F9D4A}"/>
          </ac:spMkLst>
        </pc:spChg>
        <pc:spChg chg="mod">
          <ac:chgData name="Sonani, Krish Mukeshbhai" userId="S::kxs230000@utdallas.edu::f61d1c1d-c7d1-49f9-bb1d-940b1045b357" providerId="AD" clId="Web-{016D103E-DA2E-32D8-6FBD-0E5276C13AB1}" dt="2024-11-18T20:50:22.084" v="2"/>
          <ac:spMkLst>
            <pc:docMk/>
            <pc:sldMk cId="2530173689" sldId="301"/>
            <ac:spMk id="3" creationId="{C3B47161-E56A-81A4-2C80-6653EB3A0CFA}"/>
          </ac:spMkLst>
        </pc:spChg>
        <pc:spChg chg="mod">
          <ac:chgData name="Sonani, Krish Mukeshbhai" userId="S::kxs230000@utdallas.edu::f61d1c1d-c7d1-49f9-bb1d-940b1045b357" providerId="AD" clId="Web-{016D103E-DA2E-32D8-6FBD-0E5276C13AB1}" dt="2024-11-18T20:51:21.852" v="14" actId="20577"/>
          <ac:spMkLst>
            <pc:docMk/>
            <pc:sldMk cId="2530173689" sldId="301"/>
            <ac:spMk id="5" creationId="{DE80A0DE-CB1D-CAFE-8E8D-91B8F3B58189}"/>
          </ac:spMkLst>
        </pc:spChg>
        <pc:spChg chg="del">
          <ac:chgData name="Sonani, Krish Mukeshbhai" userId="S::kxs230000@utdallas.edu::f61d1c1d-c7d1-49f9-bb1d-940b1045b357" providerId="AD" clId="Web-{016D103E-DA2E-32D8-6FBD-0E5276C13AB1}" dt="2024-11-18T20:50:22.084" v="2"/>
          <ac:spMkLst>
            <pc:docMk/>
            <pc:sldMk cId="2530173689" sldId="301"/>
            <ac:spMk id="29" creationId="{04812C46-200A-4DEB-A05E-3ED6C68C2387}"/>
          </ac:spMkLst>
        </pc:spChg>
        <pc:spChg chg="del">
          <ac:chgData name="Sonani, Krish Mukeshbhai" userId="S::kxs230000@utdallas.edu::f61d1c1d-c7d1-49f9-bb1d-940b1045b357" providerId="AD" clId="Web-{016D103E-DA2E-32D8-6FBD-0E5276C13AB1}" dt="2024-11-18T20:50:22.084" v="2"/>
          <ac:spMkLst>
            <pc:docMk/>
            <pc:sldMk cId="2530173689" sldId="301"/>
            <ac:spMk id="31" creationId="{D1EA859B-E555-4109-94F3-6700E046E008}"/>
          </ac:spMkLst>
        </pc:spChg>
        <pc:spChg chg="add">
          <ac:chgData name="Sonani, Krish Mukeshbhai" userId="S::kxs230000@utdallas.edu::f61d1c1d-c7d1-49f9-bb1d-940b1045b357" providerId="AD" clId="Web-{016D103E-DA2E-32D8-6FBD-0E5276C13AB1}" dt="2024-11-18T20:50:22.084" v="2"/>
          <ac:spMkLst>
            <pc:docMk/>
            <pc:sldMk cId="2530173689" sldId="301"/>
            <ac:spMk id="36" creationId="{F13C74B1-5B17-4795-BED0-7140497B445A}"/>
          </ac:spMkLst>
        </pc:spChg>
        <pc:spChg chg="add">
          <ac:chgData name="Sonani, Krish Mukeshbhai" userId="S::kxs230000@utdallas.edu::f61d1c1d-c7d1-49f9-bb1d-940b1045b357" providerId="AD" clId="Web-{016D103E-DA2E-32D8-6FBD-0E5276C13AB1}" dt="2024-11-18T20:50:22.084" v="2"/>
          <ac:spMkLst>
            <pc:docMk/>
            <pc:sldMk cId="2530173689" sldId="301"/>
            <ac:spMk id="38" creationId="{D4974D33-8DC5-464E-8C6D-BE58F0669C17}"/>
          </ac:spMkLst>
        </pc:spChg>
        <pc:picChg chg="add mod">
          <ac:chgData name="Sonani, Krish Mukeshbhai" userId="S::kxs230000@utdallas.edu::f61d1c1d-c7d1-49f9-bb1d-940b1045b357" providerId="AD" clId="Web-{016D103E-DA2E-32D8-6FBD-0E5276C13AB1}" dt="2024-11-18T20:51:43.228" v="15" actId="1076"/>
          <ac:picMkLst>
            <pc:docMk/>
            <pc:sldMk cId="2530173689" sldId="301"/>
            <ac:picMk id="4" creationId="{9DF9A178-5301-D774-CA0C-EE86A6C6A9D9}"/>
          </ac:picMkLst>
        </pc:picChg>
        <pc:picChg chg="del">
          <ac:chgData name="Sonani, Krish Mukeshbhai" userId="S::kxs230000@utdallas.edu::f61d1c1d-c7d1-49f9-bb1d-940b1045b357" providerId="AD" clId="Web-{016D103E-DA2E-32D8-6FBD-0E5276C13AB1}" dt="2024-11-18T20:50:19.193" v="1"/>
          <ac:picMkLst>
            <pc:docMk/>
            <pc:sldMk cId="2530173689" sldId="301"/>
            <ac:picMk id="25" creationId="{823617E5-E6F7-396E-17ED-4F8AF44B0CCD}"/>
          </ac:picMkLst>
        </pc:picChg>
      </pc:sldChg>
    </pc:docChg>
  </pc:docChgLst>
  <pc:docChgLst>
    <pc:chgData name="Nandigam, Neelima" userId="S::nxn220064@utdallas.edu::24c21762-4ccc-4f5c-a556-10d1053c5359" providerId="AD" clId="Web-{2E7C3CA0-3563-5317-88F5-1CE8BBA7C55D}"/>
    <pc:docChg chg="modSld">
      <pc:chgData name="Nandigam, Neelima" userId="S::nxn220064@utdallas.edu::24c21762-4ccc-4f5c-a556-10d1053c5359" providerId="AD" clId="Web-{2E7C3CA0-3563-5317-88F5-1CE8BBA7C55D}" dt="2024-11-18T21:52:39.482" v="3" actId="20577"/>
      <pc:docMkLst>
        <pc:docMk/>
      </pc:docMkLst>
      <pc:sldChg chg="modSp">
        <pc:chgData name="Nandigam, Neelima" userId="S::nxn220064@utdallas.edu::24c21762-4ccc-4f5c-a556-10d1053c5359" providerId="AD" clId="Web-{2E7C3CA0-3563-5317-88F5-1CE8BBA7C55D}" dt="2024-11-18T21:52:39.482" v="3" actId="20577"/>
        <pc:sldMkLst>
          <pc:docMk/>
          <pc:sldMk cId="2280730384" sldId="274"/>
        </pc:sldMkLst>
        <pc:spChg chg="mod">
          <ac:chgData name="Nandigam, Neelima" userId="S::nxn220064@utdallas.edu::24c21762-4ccc-4f5c-a556-10d1053c5359" providerId="AD" clId="Web-{2E7C3CA0-3563-5317-88F5-1CE8BBA7C55D}" dt="2024-11-18T21:52:39.482" v="3" actId="20577"/>
          <ac:spMkLst>
            <pc:docMk/>
            <pc:sldMk cId="2280730384" sldId="274"/>
            <ac:spMk id="6" creationId="{1A7D3552-263D-4150-EAAA-BB2AC6A0BFE6}"/>
          </ac:spMkLst>
        </pc:spChg>
        <pc:spChg chg="mod">
          <ac:chgData name="Nandigam, Neelima" userId="S::nxn220064@utdallas.edu::24c21762-4ccc-4f5c-a556-10d1053c5359" providerId="AD" clId="Web-{2E7C3CA0-3563-5317-88F5-1CE8BBA7C55D}" dt="2024-11-18T21:52:11.481" v="1" actId="14100"/>
          <ac:spMkLst>
            <pc:docMk/>
            <pc:sldMk cId="2280730384" sldId="274"/>
            <ac:spMk id="10" creationId="{FD846CEA-A95D-143C-2662-857EB726BAC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FD0E53-1BE2-4CB1-B9FE-8A97B6DA06A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BD244A-000C-4074-9B42-D53ED7C51EAE}">
      <dgm:prSet custT="1"/>
      <dgm:spPr>
        <a:solidFill>
          <a:schemeClr val="tx2"/>
        </a:solidFill>
      </dgm:spPr>
      <dgm:t>
        <a:bodyPr/>
        <a:lstStyle/>
        <a:p>
          <a:r>
            <a:rPr lang="en-US" sz="1800">
              <a:solidFill>
                <a:schemeClr val="bg1"/>
              </a:solidFill>
              <a:latin typeface="Times New Roman" panose="02020603050405020304" pitchFamily="18" charset="0"/>
              <a:cs typeface="Times New Roman" panose="02020603050405020304" pitchFamily="18" charset="0"/>
            </a:rPr>
            <a:t>The dataset used in this analysis is a comprehensive collection of economic indicators compiled from multiple sources, including the World Bank and UN economic statistics databases. </a:t>
          </a:r>
        </a:p>
      </dgm:t>
    </dgm:pt>
    <dgm:pt modelId="{8C370C8C-7094-4461-B4CC-3B7E2673D78E}" type="parTrans" cxnId="{1FABBFA0-E958-4BA3-BDC3-AAC1F637AD64}">
      <dgm:prSet/>
      <dgm:spPr/>
      <dgm:t>
        <a:bodyPr/>
        <a:lstStyle/>
        <a:p>
          <a:endParaRPr lang="en-US"/>
        </a:p>
      </dgm:t>
    </dgm:pt>
    <dgm:pt modelId="{108790A2-23E0-4066-9CF6-080332A00AF3}" type="sibTrans" cxnId="{1FABBFA0-E958-4BA3-BDC3-AAC1F637AD64}">
      <dgm:prSet/>
      <dgm:spPr/>
      <dgm:t>
        <a:bodyPr/>
        <a:lstStyle/>
        <a:p>
          <a:endParaRPr lang="en-US"/>
        </a:p>
      </dgm:t>
    </dgm:pt>
    <dgm:pt modelId="{DB393442-7654-4269-845A-6BDC303BD678}">
      <dgm:prSet custT="1"/>
      <dgm:spPr>
        <a:solidFill>
          <a:schemeClr val="tx2"/>
        </a:solidFill>
      </dgm:spPr>
      <dgm:t>
        <a:bodyPr/>
        <a:lstStyle/>
        <a:p>
          <a:r>
            <a:rPr lang="en-US" sz="1800">
              <a:latin typeface="Times New Roman" panose="02020603050405020304" pitchFamily="18" charset="0"/>
              <a:cs typeface="Times New Roman" panose="02020603050405020304" pitchFamily="18" charset="0"/>
            </a:rPr>
            <a:t>It spans over </a:t>
          </a:r>
          <a:r>
            <a:rPr lang="en-US" sz="1800" b="1">
              <a:latin typeface="Times New Roman" panose="02020603050405020304" pitchFamily="18" charset="0"/>
              <a:cs typeface="Times New Roman" panose="02020603050405020304" pitchFamily="18" charset="0"/>
            </a:rPr>
            <a:t>200+ countries and 51 years (1970–2021)</a:t>
          </a:r>
          <a:r>
            <a:rPr lang="en-US" sz="1800">
              <a:latin typeface="Times New Roman" panose="02020603050405020304" pitchFamily="18" charset="0"/>
              <a:cs typeface="Times New Roman" panose="02020603050405020304" pitchFamily="18" charset="0"/>
            </a:rPr>
            <a:t> and provides insights into the structural components of global economies.</a:t>
          </a:r>
        </a:p>
      </dgm:t>
    </dgm:pt>
    <dgm:pt modelId="{5A646D18-3746-4E0C-9A20-69ABE7DA4859}" type="parTrans" cxnId="{571E901A-7E1F-4EBE-8392-73E82A31C465}">
      <dgm:prSet/>
      <dgm:spPr/>
      <dgm:t>
        <a:bodyPr/>
        <a:lstStyle/>
        <a:p>
          <a:endParaRPr lang="en-US"/>
        </a:p>
      </dgm:t>
    </dgm:pt>
    <dgm:pt modelId="{E9CE192D-E8E3-4DBF-9D2F-16B554520BC6}" type="sibTrans" cxnId="{571E901A-7E1F-4EBE-8392-73E82A31C465}">
      <dgm:prSet/>
      <dgm:spPr/>
      <dgm:t>
        <a:bodyPr/>
        <a:lstStyle/>
        <a:p>
          <a:endParaRPr lang="en-US"/>
        </a:p>
      </dgm:t>
    </dgm:pt>
    <dgm:pt modelId="{DB62B4DE-1767-40CC-A037-8F9BE53E9B89}">
      <dgm:prSet custT="1"/>
      <dgm:spPr>
        <a:solidFill>
          <a:schemeClr val="tx2"/>
        </a:solidFill>
      </dgm:spPr>
      <dgm:t>
        <a:bodyPr/>
        <a:lstStyle/>
        <a:p>
          <a:r>
            <a:rPr lang="en-US" sz="1800" b="1">
              <a:latin typeface="Times New Roman" panose="02020603050405020304" pitchFamily="18" charset="0"/>
              <a:cs typeface="Times New Roman" panose="02020603050405020304" pitchFamily="18" charset="0"/>
            </a:rPr>
            <a:t>Sectoral Contributions: </a:t>
          </a:r>
          <a:r>
            <a:rPr lang="en-US" sz="1800">
              <a:latin typeface="Times New Roman" panose="02020603050405020304" pitchFamily="18" charset="0"/>
              <a:cs typeface="Times New Roman" panose="02020603050405020304" pitchFamily="18" charset="0"/>
            </a:rPr>
            <a:t>Variables representing contributions of </a:t>
          </a:r>
          <a:r>
            <a:rPr lang="en-US" sz="1800" b="1">
              <a:latin typeface="Times New Roman" panose="02020603050405020304" pitchFamily="18" charset="0"/>
              <a:cs typeface="Times New Roman" panose="02020603050405020304" pitchFamily="18" charset="0"/>
            </a:rPr>
            <a:t>agriculture, manufacturing, and services</a:t>
          </a:r>
          <a:r>
            <a:rPr lang="en-US" sz="1800">
              <a:latin typeface="Times New Roman" panose="02020603050405020304" pitchFamily="18" charset="0"/>
              <a:cs typeface="Times New Roman" panose="02020603050405020304" pitchFamily="18" charset="0"/>
            </a:rPr>
            <a:t> to GDP.</a:t>
          </a:r>
        </a:p>
      </dgm:t>
    </dgm:pt>
    <dgm:pt modelId="{BA51800E-24BB-40C8-BDCB-5BECAA183D7B}" type="parTrans" cxnId="{2C9E263E-8E8B-46B3-AD71-0FAA8094A521}">
      <dgm:prSet/>
      <dgm:spPr/>
      <dgm:t>
        <a:bodyPr/>
        <a:lstStyle/>
        <a:p>
          <a:endParaRPr lang="en-US"/>
        </a:p>
      </dgm:t>
    </dgm:pt>
    <dgm:pt modelId="{F203C894-EF3D-4C4A-8039-3B04D13CECFC}" type="sibTrans" cxnId="{2C9E263E-8E8B-46B3-AD71-0FAA8094A521}">
      <dgm:prSet/>
      <dgm:spPr/>
      <dgm:t>
        <a:bodyPr/>
        <a:lstStyle/>
        <a:p>
          <a:endParaRPr lang="en-US"/>
        </a:p>
      </dgm:t>
    </dgm:pt>
    <dgm:pt modelId="{BC56A065-6A83-430E-A768-EDE98E66DD12}">
      <dgm:prSet custT="1"/>
      <dgm:spPr>
        <a:solidFill>
          <a:schemeClr val="tx2"/>
        </a:solidFill>
      </dgm:spPr>
      <dgm:t>
        <a:bodyPr/>
        <a:lstStyle/>
        <a:p>
          <a:r>
            <a:rPr lang="en-US" sz="1800" b="1">
              <a:latin typeface="Times New Roman" panose="02020603050405020304" pitchFamily="18" charset="0"/>
              <a:cs typeface="Times New Roman" panose="02020603050405020304" pitchFamily="18" charset="0"/>
            </a:rPr>
            <a:t>Economic Indicators: </a:t>
          </a:r>
          <a:r>
            <a:rPr lang="en-US" sz="1800">
              <a:latin typeface="Times New Roman" panose="02020603050405020304" pitchFamily="18" charset="0"/>
              <a:cs typeface="Times New Roman" panose="02020603050405020304" pitchFamily="18" charset="0"/>
            </a:rPr>
            <a:t>Gross National Income (GNI) and Gross Domestic Product (GDP).</a:t>
          </a:r>
        </a:p>
        <a:p>
          <a:pPr>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Trade metrics such as </a:t>
          </a:r>
          <a:r>
            <a:rPr lang="en-US" sz="1800" b="1">
              <a:latin typeface="Times New Roman" panose="02020603050405020304" pitchFamily="18" charset="0"/>
              <a:cs typeface="Times New Roman" panose="02020603050405020304" pitchFamily="18" charset="0"/>
            </a:rPr>
            <a:t>imports and exports</a:t>
          </a:r>
          <a:r>
            <a:rPr lang="en-US" sz="1800">
              <a:latin typeface="Times New Roman" panose="02020603050405020304" pitchFamily="18" charset="0"/>
              <a:cs typeface="Times New Roman" panose="02020603050405020304" pitchFamily="18" charset="0"/>
            </a:rPr>
            <a:t>.</a:t>
          </a:r>
        </a:p>
      </dgm:t>
    </dgm:pt>
    <dgm:pt modelId="{F9C045F6-CE9B-4EC6-A307-8401F293387D}" type="parTrans" cxnId="{5C1AC968-8DAE-45E1-BCB6-27B3C3F56E15}">
      <dgm:prSet/>
      <dgm:spPr/>
      <dgm:t>
        <a:bodyPr/>
        <a:lstStyle/>
        <a:p>
          <a:endParaRPr lang="en-US"/>
        </a:p>
      </dgm:t>
    </dgm:pt>
    <dgm:pt modelId="{E9BF6BFB-626E-4A30-889D-C32B4501B392}" type="sibTrans" cxnId="{5C1AC968-8DAE-45E1-BCB6-27B3C3F56E15}">
      <dgm:prSet/>
      <dgm:spPr/>
      <dgm:t>
        <a:bodyPr/>
        <a:lstStyle/>
        <a:p>
          <a:endParaRPr lang="en-US"/>
        </a:p>
      </dgm:t>
    </dgm:pt>
    <dgm:pt modelId="{007364CC-A7E4-4839-A467-1994CB492430}">
      <dgm:prSet custT="1"/>
      <dgm:spPr>
        <a:solidFill>
          <a:schemeClr val="tx2"/>
        </a:solidFill>
      </dgm:spPr>
      <dgm:t>
        <a:bodyPr/>
        <a:lstStyle/>
        <a:p>
          <a:r>
            <a:rPr lang="en-US" sz="1800" i="0">
              <a:latin typeface="Times New Roman" panose="02020603050405020304" pitchFamily="18" charset="0"/>
              <a:cs typeface="Times New Roman" panose="02020603050405020304" pitchFamily="18" charset="0"/>
            </a:rPr>
            <a:t>There are </a:t>
          </a:r>
          <a:r>
            <a:rPr lang="en-US" sz="1800" b="1" i="0">
              <a:latin typeface="Times New Roman" panose="02020603050405020304" pitchFamily="18" charset="0"/>
              <a:cs typeface="Times New Roman" panose="02020603050405020304" pitchFamily="18" charset="0"/>
            </a:rPr>
            <a:t>10,512 observations</a:t>
          </a:r>
          <a:r>
            <a:rPr lang="en-US" sz="1800" i="0">
              <a:latin typeface="Times New Roman" panose="02020603050405020304" pitchFamily="18" charset="0"/>
              <a:cs typeface="Times New Roman" panose="02020603050405020304" pitchFamily="18" charset="0"/>
            </a:rPr>
            <a:t> in our dataset with </a:t>
          </a:r>
          <a:r>
            <a:rPr lang="en-US" sz="1800" b="1" i="0">
              <a:latin typeface="Times New Roman" panose="02020603050405020304" pitchFamily="18" charset="0"/>
              <a:cs typeface="Times New Roman" panose="02020603050405020304" pitchFamily="18" charset="0"/>
            </a:rPr>
            <a:t>26 attributes.</a:t>
          </a:r>
          <a:endParaRPr lang="en-US" sz="1800" i="0">
            <a:latin typeface="Times New Roman" panose="02020603050405020304" pitchFamily="18" charset="0"/>
            <a:cs typeface="Times New Roman" panose="02020603050405020304" pitchFamily="18" charset="0"/>
          </a:endParaRPr>
        </a:p>
      </dgm:t>
    </dgm:pt>
    <dgm:pt modelId="{0E1A3144-8CAD-4DDC-AD00-00D61E50F6B1}" type="parTrans" cxnId="{FEA9B1A2-B3CC-42A5-A643-A12AEDBBB86A}">
      <dgm:prSet/>
      <dgm:spPr/>
      <dgm:t>
        <a:bodyPr/>
        <a:lstStyle/>
        <a:p>
          <a:endParaRPr lang="en-IN"/>
        </a:p>
      </dgm:t>
    </dgm:pt>
    <dgm:pt modelId="{34A738F3-85FB-4E45-99CF-764E14B6142F}" type="sibTrans" cxnId="{FEA9B1A2-B3CC-42A5-A643-A12AEDBBB86A}">
      <dgm:prSet/>
      <dgm:spPr/>
      <dgm:t>
        <a:bodyPr/>
        <a:lstStyle/>
        <a:p>
          <a:endParaRPr lang="en-IN"/>
        </a:p>
      </dgm:t>
    </dgm:pt>
    <dgm:pt modelId="{9477270A-D6F0-4D3B-8CE6-014A6EA68A3A}" type="pres">
      <dgm:prSet presAssocID="{4DFD0E53-1BE2-4CB1-B9FE-8A97B6DA06A5}" presName="linear" presStyleCnt="0">
        <dgm:presLayoutVars>
          <dgm:animLvl val="lvl"/>
          <dgm:resizeHandles val="exact"/>
        </dgm:presLayoutVars>
      </dgm:prSet>
      <dgm:spPr/>
    </dgm:pt>
    <dgm:pt modelId="{F7A24D47-1741-4490-87C7-D7858F1D4A2D}" type="pres">
      <dgm:prSet presAssocID="{FCBD244A-000C-4074-9B42-D53ED7C51EAE}" presName="parentText" presStyleLbl="node1" presStyleIdx="0" presStyleCnt="5">
        <dgm:presLayoutVars>
          <dgm:chMax val="0"/>
          <dgm:bulletEnabled val="1"/>
        </dgm:presLayoutVars>
      </dgm:prSet>
      <dgm:spPr/>
    </dgm:pt>
    <dgm:pt modelId="{4D4B0994-B223-473D-B1E2-63E982C96F0A}" type="pres">
      <dgm:prSet presAssocID="{108790A2-23E0-4066-9CF6-080332A00AF3}" presName="spacer" presStyleCnt="0"/>
      <dgm:spPr/>
    </dgm:pt>
    <dgm:pt modelId="{F7D0EE5E-0DF4-4C19-BA5E-FFE786E90216}" type="pres">
      <dgm:prSet presAssocID="{DB393442-7654-4269-845A-6BDC303BD678}" presName="parentText" presStyleLbl="node1" presStyleIdx="1" presStyleCnt="5">
        <dgm:presLayoutVars>
          <dgm:chMax val="0"/>
          <dgm:bulletEnabled val="1"/>
        </dgm:presLayoutVars>
      </dgm:prSet>
      <dgm:spPr/>
    </dgm:pt>
    <dgm:pt modelId="{3608EC4F-5384-43BC-A476-E4BFD3BC2CD0}" type="pres">
      <dgm:prSet presAssocID="{E9CE192D-E8E3-4DBF-9D2F-16B554520BC6}" presName="spacer" presStyleCnt="0"/>
      <dgm:spPr/>
    </dgm:pt>
    <dgm:pt modelId="{9BDE8AD9-2C5D-4560-A15F-03AC404DBD68}" type="pres">
      <dgm:prSet presAssocID="{DB62B4DE-1767-40CC-A037-8F9BE53E9B89}" presName="parentText" presStyleLbl="node1" presStyleIdx="2" presStyleCnt="5">
        <dgm:presLayoutVars>
          <dgm:chMax val="0"/>
          <dgm:bulletEnabled val="1"/>
        </dgm:presLayoutVars>
      </dgm:prSet>
      <dgm:spPr/>
    </dgm:pt>
    <dgm:pt modelId="{2B12FD49-DA5B-4A4F-BDC4-5D50BEAC0022}" type="pres">
      <dgm:prSet presAssocID="{F203C894-EF3D-4C4A-8039-3B04D13CECFC}" presName="spacer" presStyleCnt="0"/>
      <dgm:spPr/>
    </dgm:pt>
    <dgm:pt modelId="{5A0AFE90-D2EB-4930-BB1C-F629F3D14B95}" type="pres">
      <dgm:prSet presAssocID="{BC56A065-6A83-430E-A768-EDE98E66DD12}" presName="parentText" presStyleLbl="node1" presStyleIdx="3" presStyleCnt="5">
        <dgm:presLayoutVars>
          <dgm:chMax val="0"/>
          <dgm:bulletEnabled val="1"/>
        </dgm:presLayoutVars>
      </dgm:prSet>
      <dgm:spPr/>
    </dgm:pt>
    <dgm:pt modelId="{466675CD-2F9A-4B7E-97E4-CCD712643490}" type="pres">
      <dgm:prSet presAssocID="{E9BF6BFB-626E-4A30-889D-C32B4501B392}" presName="spacer" presStyleCnt="0"/>
      <dgm:spPr/>
    </dgm:pt>
    <dgm:pt modelId="{104A925D-E761-4EE3-8345-B36760D62854}" type="pres">
      <dgm:prSet presAssocID="{007364CC-A7E4-4839-A467-1994CB492430}" presName="parentText" presStyleLbl="node1" presStyleIdx="4" presStyleCnt="5">
        <dgm:presLayoutVars>
          <dgm:chMax val="0"/>
          <dgm:bulletEnabled val="1"/>
        </dgm:presLayoutVars>
      </dgm:prSet>
      <dgm:spPr/>
    </dgm:pt>
  </dgm:ptLst>
  <dgm:cxnLst>
    <dgm:cxn modelId="{571E901A-7E1F-4EBE-8392-73E82A31C465}" srcId="{4DFD0E53-1BE2-4CB1-B9FE-8A97B6DA06A5}" destId="{DB393442-7654-4269-845A-6BDC303BD678}" srcOrd="1" destOrd="0" parTransId="{5A646D18-3746-4E0C-9A20-69ABE7DA4859}" sibTransId="{E9CE192D-E8E3-4DBF-9D2F-16B554520BC6}"/>
    <dgm:cxn modelId="{2C9E263E-8E8B-46B3-AD71-0FAA8094A521}" srcId="{4DFD0E53-1BE2-4CB1-B9FE-8A97B6DA06A5}" destId="{DB62B4DE-1767-40CC-A037-8F9BE53E9B89}" srcOrd="2" destOrd="0" parTransId="{BA51800E-24BB-40C8-BDCB-5BECAA183D7B}" sibTransId="{F203C894-EF3D-4C4A-8039-3B04D13CECFC}"/>
    <dgm:cxn modelId="{5C1AC968-8DAE-45E1-BCB6-27B3C3F56E15}" srcId="{4DFD0E53-1BE2-4CB1-B9FE-8A97B6DA06A5}" destId="{BC56A065-6A83-430E-A768-EDE98E66DD12}" srcOrd="3" destOrd="0" parTransId="{F9C045F6-CE9B-4EC6-A307-8401F293387D}" sibTransId="{E9BF6BFB-626E-4A30-889D-C32B4501B392}"/>
    <dgm:cxn modelId="{0640C272-D860-483C-BFD1-D0470435A232}" type="presOf" srcId="{BC56A065-6A83-430E-A768-EDE98E66DD12}" destId="{5A0AFE90-D2EB-4930-BB1C-F629F3D14B95}" srcOrd="0" destOrd="0" presId="urn:microsoft.com/office/officeart/2005/8/layout/vList2"/>
    <dgm:cxn modelId="{1FABBFA0-E958-4BA3-BDC3-AAC1F637AD64}" srcId="{4DFD0E53-1BE2-4CB1-B9FE-8A97B6DA06A5}" destId="{FCBD244A-000C-4074-9B42-D53ED7C51EAE}" srcOrd="0" destOrd="0" parTransId="{8C370C8C-7094-4461-B4CC-3B7E2673D78E}" sibTransId="{108790A2-23E0-4066-9CF6-080332A00AF3}"/>
    <dgm:cxn modelId="{B2A7FBA0-6B56-4120-BEF3-D2300A15C074}" type="presOf" srcId="{DB62B4DE-1767-40CC-A037-8F9BE53E9B89}" destId="{9BDE8AD9-2C5D-4560-A15F-03AC404DBD68}" srcOrd="0" destOrd="0" presId="urn:microsoft.com/office/officeart/2005/8/layout/vList2"/>
    <dgm:cxn modelId="{FEA9B1A2-B3CC-42A5-A643-A12AEDBBB86A}" srcId="{4DFD0E53-1BE2-4CB1-B9FE-8A97B6DA06A5}" destId="{007364CC-A7E4-4839-A467-1994CB492430}" srcOrd="4" destOrd="0" parTransId="{0E1A3144-8CAD-4DDC-AD00-00D61E50F6B1}" sibTransId="{34A738F3-85FB-4E45-99CF-764E14B6142F}"/>
    <dgm:cxn modelId="{6080A1B1-957A-404B-8F42-A4B52A641DAF}" type="presOf" srcId="{4DFD0E53-1BE2-4CB1-B9FE-8A97B6DA06A5}" destId="{9477270A-D6F0-4D3B-8CE6-014A6EA68A3A}" srcOrd="0" destOrd="0" presId="urn:microsoft.com/office/officeart/2005/8/layout/vList2"/>
    <dgm:cxn modelId="{A517E4D8-7A52-4F9F-B35B-07072CB21865}" type="presOf" srcId="{DB393442-7654-4269-845A-6BDC303BD678}" destId="{F7D0EE5E-0DF4-4C19-BA5E-FFE786E90216}" srcOrd="0" destOrd="0" presId="urn:microsoft.com/office/officeart/2005/8/layout/vList2"/>
    <dgm:cxn modelId="{B02D31DD-29BC-4CF3-8673-03311BB3413E}" type="presOf" srcId="{007364CC-A7E4-4839-A467-1994CB492430}" destId="{104A925D-E761-4EE3-8345-B36760D62854}" srcOrd="0" destOrd="0" presId="urn:microsoft.com/office/officeart/2005/8/layout/vList2"/>
    <dgm:cxn modelId="{5804CCF9-892F-40CB-9219-3AA0894D4356}" type="presOf" srcId="{FCBD244A-000C-4074-9B42-D53ED7C51EAE}" destId="{F7A24D47-1741-4490-87C7-D7858F1D4A2D}" srcOrd="0" destOrd="0" presId="urn:microsoft.com/office/officeart/2005/8/layout/vList2"/>
    <dgm:cxn modelId="{05DBDF0B-281F-4A03-BD89-8796E95C57E2}" type="presParOf" srcId="{9477270A-D6F0-4D3B-8CE6-014A6EA68A3A}" destId="{F7A24D47-1741-4490-87C7-D7858F1D4A2D}" srcOrd="0" destOrd="0" presId="urn:microsoft.com/office/officeart/2005/8/layout/vList2"/>
    <dgm:cxn modelId="{B780D059-FDC9-4BCF-8D7A-907816FA56ED}" type="presParOf" srcId="{9477270A-D6F0-4D3B-8CE6-014A6EA68A3A}" destId="{4D4B0994-B223-473D-B1E2-63E982C96F0A}" srcOrd="1" destOrd="0" presId="urn:microsoft.com/office/officeart/2005/8/layout/vList2"/>
    <dgm:cxn modelId="{965441FB-45B7-4782-B43E-6B8DB9F17BE0}" type="presParOf" srcId="{9477270A-D6F0-4D3B-8CE6-014A6EA68A3A}" destId="{F7D0EE5E-0DF4-4C19-BA5E-FFE786E90216}" srcOrd="2" destOrd="0" presId="urn:microsoft.com/office/officeart/2005/8/layout/vList2"/>
    <dgm:cxn modelId="{5FD73705-1DDE-4DDC-A508-AFEEB94E4F53}" type="presParOf" srcId="{9477270A-D6F0-4D3B-8CE6-014A6EA68A3A}" destId="{3608EC4F-5384-43BC-A476-E4BFD3BC2CD0}" srcOrd="3" destOrd="0" presId="urn:microsoft.com/office/officeart/2005/8/layout/vList2"/>
    <dgm:cxn modelId="{0F673470-680A-4A52-8EA1-7612AD1FCBEE}" type="presParOf" srcId="{9477270A-D6F0-4D3B-8CE6-014A6EA68A3A}" destId="{9BDE8AD9-2C5D-4560-A15F-03AC404DBD68}" srcOrd="4" destOrd="0" presId="urn:microsoft.com/office/officeart/2005/8/layout/vList2"/>
    <dgm:cxn modelId="{49051414-22CD-4C1B-A376-791D055F6CDA}" type="presParOf" srcId="{9477270A-D6F0-4D3B-8CE6-014A6EA68A3A}" destId="{2B12FD49-DA5B-4A4F-BDC4-5D50BEAC0022}" srcOrd="5" destOrd="0" presId="urn:microsoft.com/office/officeart/2005/8/layout/vList2"/>
    <dgm:cxn modelId="{7E6A2A51-A422-4BF8-9C6D-E41B9EEB2211}" type="presParOf" srcId="{9477270A-D6F0-4D3B-8CE6-014A6EA68A3A}" destId="{5A0AFE90-D2EB-4930-BB1C-F629F3D14B95}" srcOrd="6" destOrd="0" presId="urn:microsoft.com/office/officeart/2005/8/layout/vList2"/>
    <dgm:cxn modelId="{FCB40DFE-8DEF-4A20-AB79-C5F8A4A563B3}" type="presParOf" srcId="{9477270A-D6F0-4D3B-8CE6-014A6EA68A3A}" destId="{466675CD-2F9A-4B7E-97E4-CCD712643490}" srcOrd="7" destOrd="0" presId="urn:microsoft.com/office/officeart/2005/8/layout/vList2"/>
    <dgm:cxn modelId="{67DCC90F-7579-4472-B717-9768C9439853}" type="presParOf" srcId="{9477270A-D6F0-4D3B-8CE6-014A6EA68A3A}" destId="{104A925D-E761-4EE3-8345-B36760D62854}"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C04F41-0D50-4176-8191-6B72121CF4B3}"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C3879574-9BFA-459D-B40E-3A8567CAABA3}">
      <dgm:prSet custT="1"/>
      <dgm:spPr/>
      <dgm:t>
        <a:bodyPr/>
        <a:lstStyle/>
        <a:p>
          <a:r>
            <a:rPr lang="en-US" sz="2200">
              <a:latin typeface="Times New Roman" panose="02020603050405020304" pitchFamily="18" charset="0"/>
              <a:cs typeface="Times New Roman" panose="02020603050405020304" pitchFamily="18" charset="0"/>
            </a:rPr>
            <a:t>Data collection and cleaning</a:t>
          </a:r>
        </a:p>
      </dgm:t>
    </dgm:pt>
    <dgm:pt modelId="{686F11A8-F036-4B68-89B0-F9500BE309D1}" type="parTrans" cxnId="{51BF4B48-7051-407C-B1FC-92503F2D2531}">
      <dgm:prSet/>
      <dgm:spPr/>
      <dgm:t>
        <a:bodyPr/>
        <a:lstStyle/>
        <a:p>
          <a:endParaRPr lang="en-US"/>
        </a:p>
      </dgm:t>
    </dgm:pt>
    <dgm:pt modelId="{A881FF4D-6517-4257-A7E8-35532021A3A4}" type="sibTrans" cxnId="{51BF4B48-7051-407C-B1FC-92503F2D2531}">
      <dgm:prSet/>
      <dgm:spPr/>
      <dgm:t>
        <a:bodyPr/>
        <a:lstStyle/>
        <a:p>
          <a:endParaRPr lang="en-US"/>
        </a:p>
      </dgm:t>
    </dgm:pt>
    <dgm:pt modelId="{77B8A313-370A-4196-92B3-8209F5ED9FC3}">
      <dgm:prSet custT="1"/>
      <dgm:spPr/>
      <dgm:t>
        <a:bodyPr/>
        <a:lstStyle/>
        <a:p>
          <a:r>
            <a:rPr lang="en-US" sz="2200">
              <a:latin typeface="Times New Roman" panose="02020603050405020304" pitchFamily="18" charset="0"/>
              <a:cs typeface="Times New Roman" panose="02020603050405020304" pitchFamily="18" charset="0"/>
            </a:rPr>
            <a:t>Explorative Data Analysis (EDA)</a:t>
          </a:r>
        </a:p>
      </dgm:t>
    </dgm:pt>
    <dgm:pt modelId="{FA5E8847-EAD0-48F7-A94E-402C6D4E6D36}" type="parTrans" cxnId="{73CF0191-BC9B-4E18-80AB-87BB9BDB2BE9}">
      <dgm:prSet/>
      <dgm:spPr/>
      <dgm:t>
        <a:bodyPr/>
        <a:lstStyle/>
        <a:p>
          <a:endParaRPr lang="en-US"/>
        </a:p>
      </dgm:t>
    </dgm:pt>
    <dgm:pt modelId="{9E2FBED8-4392-4B2A-AE8E-905C2E791226}" type="sibTrans" cxnId="{73CF0191-BC9B-4E18-80AB-87BB9BDB2BE9}">
      <dgm:prSet/>
      <dgm:spPr/>
      <dgm:t>
        <a:bodyPr/>
        <a:lstStyle/>
        <a:p>
          <a:endParaRPr lang="en-US"/>
        </a:p>
      </dgm:t>
    </dgm:pt>
    <dgm:pt modelId="{DC208D34-6B29-48F6-B9D8-CA3FB2B3CBCE}">
      <dgm:prSet custT="1"/>
      <dgm:spPr/>
      <dgm:t>
        <a:bodyPr/>
        <a:lstStyle/>
        <a:p>
          <a:r>
            <a:rPr lang="en-US" sz="2200">
              <a:latin typeface="Times New Roman" panose="02020603050405020304" pitchFamily="18" charset="0"/>
              <a:cs typeface="Times New Roman" panose="02020603050405020304" pitchFamily="18" charset="0"/>
            </a:rPr>
            <a:t>Trend Analysis</a:t>
          </a:r>
        </a:p>
      </dgm:t>
    </dgm:pt>
    <dgm:pt modelId="{A517D1E1-ED12-494A-9A25-339A16CCC45E}" type="parTrans" cxnId="{05E22300-CBE3-4C8D-BDF3-E8704E7DBF96}">
      <dgm:prSet/>
      <dgm:spPr/>
      <dgm:t>
        <a:bodyPr/>
        <a:lstStyle/>
        <a:p>
          <a:endParaRPr lang="en-US"/>
        </a:p>
      </dgm:t>
    </dgm:pt>
    <dgm:pt modelId="{9E3B06F8-E66D-4D22-8113-8B3ECA55313B}" type="sibTrans" cxnId="{05E22300-CBE3-4C8D-BDF3-E8704E7DBF96}">
      <dgm:prSet/>
      <dgm:spPr/>
      <dgm:t>
        <a:bodyPr/>
        <a:lstStyle/>
        <a:p>
          <a:endParaRPr lang="en-US"/>
        </a:p>
      </dgm:t>
    </dgm:pt>
    <dgm:pt modelId="{35CF1B5F-C6D4-4874-A9EF-4279264ED6E3}">
      <dgm:prSet custT="1"/>
      <dgm:spPr/>
      <dgm:t>
        <a:bodyPr/>
        <a:lstStyle/>
        <a:p>
          <a:r>
            <a:rPr lang="en-US" sz="2200">
              <a:latin typeface="Times New Roman" panose="02020603050405020304" pitchFamily="18" charset="0"/>
              <a:cs typeface="Times New Roman" panose="02020603050405020304" pitchFamily="18" charset="0"/>
            </a:rPr>
            <a:t>Comparative Analysis</a:t>
          </a:r>
        </a:p>
      </dgm:t>
    </dgm:pt>
    <dgm:pt modelId="{F415FC50-6BBE-4558-AF01-F79C5973CE7B}" type="parTrans" cxnId="{B7B46173-97CB-455E-8F38-37E8FDB3C036}">
      <dgm:prSet/>
      <dgm:spPr/>
      <dgm:t>
        <a:bodyPr/>
        <a:lstStyle/>
        <a:p>
          <a:endParaRPr lang="en-US"/>
        </a:p>
      </dgm:t>
    </dgm:pt>
    <dgm:pt modelId="{92BA807D-A676-4CF8-A293-9198A10EBD1A}" type="sibTrans" cxnId="{B7B46173-97CB-455E-8F38-37E8FDB3C036}">
      <dgm:prSet/>
      <dgm:spPr/>
      <dgm:t>
        <a:bodyPr/>
        <a:lstStyle/>
        <a:p>
          <a:endParaRPr lang="en-US"/>
        </a:p>
      </dgm:t>
    </dgm:pt>
    <dgm:pt modelId="{3898033D-97C9-4C36-A20A-D365FA02C266}">
      <dgm:prSet custT="1"/>
      <dgm:spPr/>
      <dgm:t>
        <a:bodyPr/>
        <a:lstStyle/>
        <a:p>
          <a:r>
            <a:rPr lang="en-US" sz="2200">
              <a:latin typeface="Times New Roman" panose="02020603050405020304" pitchFamily="18" charset="0"/>
              <a:cs typeface="Times New Roman" panose="02020603050405020304" pitchFamily="18" charset="0"/>
            </a:rPr>
            <a:t>Sector contribution Analysis </a:t>
          </a:r>
        </a:p>
      </dgm:t>
    </dgm:pt>
    <dgm:pt modelId="{72F96925-218F-4B1C-85E6-403D3812FD73}" type="parTrans" cxnId="{4ECCC1DC-C18E-4191-9659-9BA5733EFC9A}">
      <dgm:prSet/>
      <dgm:spPr/>
      <dgm:t>
        <a:bodyPr/>
        <a:lstStyle/>
        <a:p>
          <a:endParaRPr lang="en-US"/>
        </a:p>
      </dgm:t>
    </dgm:pt>
    <dgm:pt modelId="{A1414BC0-8101-4447-A3B1-7E58E84893D9}" type="sibTrans" cxnId="{4ECCC1DC-C18E-4191-9659-9BA5733EFC9A}">
      <dgm:prSet/>
      <dgm:spPr/>
      <dgm:t>
        <a:bodyPr/>
        <a:lstStyle/>
        <a:p>
          <a:endParaRPr lang="en-US"/>
        </a:p>
      </dgm:t>
    </dgm:pt>
    <dgm:pt modelId="{CC57E8B0-4596-4AC0-8043-84082E7CA70E}">
      <dgm:prSet custT="1"/>
      <dgm:spPr/>
      <dgm:t>
        <a:bodyPr/>
        <a:lstStyle/>
        <a:p>
          <a:r>
            <a:rPr lang="en-US" sz="2200">
              <a:latin typeface="Times New Roman" panose="02020603050405020304" pitchFamily="18" charset="0"/>
              <a:cs typeface="Times New Roman" panose="02020603050405020304" pitchFamily="18" charset="0"/>
            </a:rPr>
            <a:t>Correlation Analysis</a:t>
          </a:r>
        </a:p>
      </dgm:t>
    </dgm:pt>
    <dgm:pt modelId="{0AA8E8CE-21D4-48AE-A65D-93EDF00171B5}" type="parTrans" cxnId="{7D57DB7C-C8FE-455C-AF99-0EEA9BB71198}">
      <dgm:prSet/>
      <dgm:spPr/>
      <dgm:t>
        <a:bodyPr/>
        <a:lstStyle/>
        <a:p>
          <a:endParaRPr lang="en-US"/>
        </a:p>
      </dgm:t>
    </dgm:pt>
    <dgm:pt modelId="{0488778F-2559-4371-A455-525C68B1B4B5}" type="sibTrans" cxnId="{7D57DB7C-C8FE-455C-AF99-0EEA9BB71198}">
      <dgm:prSet/>
      <dgm:spPr/>
      <dgm:t>
        <a:bodyPr/>
        <a:lstStyle/>
        <a:p>
          <a:endParaRPr lang="en-US"/>
        </a:p>
      </dgm:t>
    </dgm:pt>
    <dgm:pt modelId="{A09F2400-518E-4646-8BFC-6E5DC1D99CB2}">
      <dgm:prSet custT="1"/>
      <dgm:spPr/>
      <dgm:t>
        <a:bodyPr/>
        <a:lstStyle/>
        <a:p>
          <a:r>
            <a:rPr lang="en-US" sz="2200">
              <a:latin typeface="Times New Roman" panose="02020603050405020304" pitchFamily="18" charset="0"/>
              <a:cs typeface="Times New Roman" panose="02020603050405020304" pitchFamily="18" charset="0"/>
            </a:rPr>
            <a:t>Regression Analysis</a:t>
          </a:r>
        </a:p>
      </dgm:t>
    </dgm:pt>
    <dgm:pt modelId="{8D557DA5-EA70-42FD-BEA4-AD34890090C5}" type="parTrans" cxnId="{2F0C81A2-EB22-4B30-ADF4-6F94135CEA9C}">
      <dgm:prSet/>
      <dgm:spPr/>
      <dgm:t>
        <a:bodyPr/>
        <a:lstStyle/>
        <a:p>
          <a:endParaRPr lang="en-US"/>
        </a:p>
      </dgm:t>
    </dgm:pt>
    <dgm:pt modelId="{84B277DA-A29B-4698-9D21-54CAF9ACB0B3}" type="sibTrans" cxnId="{2F0C81A2-EB22-4B30-ADF4-6F94135CEA9C}">
      <dgm:prSet/>
      <dgm:spPr/>
      <dgm:t>
        <a:bodyPr/>
        <a:lstStyle/>
        <a:p>
          <a:endParaRPr lang="en-US"/>
        </a:p>
      </dgm:t>
    </dgm:pt>
    <dgm:pt modelId="{C9732ABB-38EB-47A2-9C2F-B9A744E40CE5}">
      <dgm:prSet custT="1"/>
      <dgm:spPr/>
      <dgm:t>
        <a:bodyPr/>
        <a:lstStyle/>
        <a:p>
          <a:r>
            <a:rPr lang="en-US" sz="2200">
              <a:latin typeface="Times New Roman" panose="02020603050405020304" pitchFamily="18" charset="0"/>
              <a:cs typeface="Times New Roman" panose="02020603050405020304" pitchFamily="18" charset="0"/>
            </a:rPr>
            <a:t>Tools Used – R ,</a:t>
          </a:r>
          <a:r>
            <a:rPr lang="en-US" sz="2200" err="1">
              <a:latin typeface="Times New Roman" panose="02020603050405020304" pitchFamily="18" charset="0"/>
              <a:cs typeface="Times New Roman" panose="02020603050405020304" pitchFamily="18" charset="0"/>
            </a:rPr>
            <a:t>ggplot</a:t>
          </a:r>
          <a:r>
            <a:rPr lang="en-US" sz="2200">
              <a:latin typeface="Times New Roman" panose="02020603050405020304" pitchFamily="18" charset="0"/>
              <a:cs typeface="Times New Roman" panose="02020603050405020304" pitchFamily="18" charset="0"/>
            </a:rPr>
            <a:t> and Excel</a:t>
          </a:r>
        </a:p>
      </dgm:t>
    </dgm:pt>
    <dgm:pt modelId="{60A58684-1D09-4662-8A79-71A50A98F0BA}" type="parTrans" cxnId="{58E7A28B-44AF-45A9-A6AD-7D3EA5CBC1B3}">
      <dgm:prSet/>
      <dgm:spPr/>
      <dgm:t>
        <a:bodyPr/>
        <a:lstStyle/>
        <a:p>
          <a:endParaRPr lang="en-US"/>
        </a:p>
      </dgm:t>
    </dgm:pt>
    <dgm:pt modelId="{3E4F1819-0E1F-4F0B-8019-15F698399DF5}" type="sibTrans" cxnId="{58E7A28B-44AF-45A9-A6AD-7D3EA5CBC1B3}">
      <dgm:prSet/>
      <dgm:spPr/>
      <dgm:t>
        <a:bodyPr/>
        <a:lstStyle/>
        <a:p>
          <a:endParaRPr lang="en-US"/>
        </a:p>
      </dgm:t>
    </dgm:pt>
    <dgm:pt modelId="{44CA3F75-3931-49AB-9028-D76B0080509A}" type="pres">
      <dgm:prSet presAssocID="{5EC04F41-0D50-4176-8191-6B72121CF4B3}" presName="diagram" presStyleCnt="0">
        <dgm:presLayoutVars>
          <dgm:dir/>
          <dgm:resizeHandles val="exact"/>
        </dgm:presLayoutVars>
      </dgm:prSet>
      <dgm:spPr/>
    </dgm:pt>
    <dgm:pt modelId="{767C552A-966B-49F1-A84E-BEEE02312BC6}" type="pres">
      <dgm:prSet presAssocID="{C3879574-9BFA-459D-B40E-3A8567CAABA3}" presName="node" presStyleLbl="node1" presStyleIdx="0" presStyleCnt="8">
        <dgm:presLayoutVars>
          <dgm:bulletEnabled val="1"/>
        </dgm:presLayoutVars>
      </dgm:prSet>
      <dgm:spPr/>
    </dgm:pt>
    <dgm:pt modelId="{617EE62A-8842-4DD6-9517-AE122AFD5CB5}" type="pres">
      <dgm:prSet presAssocID="{A881FF4D-6517-4257-A7E8-35532021A3A4}" presName="sibTrans" presStyleCnt="0"/>
      <dgm:spPr/>
    </dgm:pt>
    <dgm:pt modelId="{410CD82C-0B16-4211-AEAA-F8EB36A2108D}" type="pres">
      <dgm:prSet presAssocID="{77B8A313-370A-4196-92B3-8209F5ED9FC3}" presName="node" presStyleLbl="node1" presStyleIdx="1" presStyleCnt="8">
        <dgm:presLayoutVars>
          <dgm:bulletEnabled val="1"/>
        </dgm:presLayoutVars>
      </dgm:prSet>
      <dgm:spPr/>
    </dgm:pt>
    <dgm:pt modelId="{BA08B859-3383-4645-BF6D-2F3C8BCDFEB8}" type="pres">
      <dgm:prSet presAssocID="{9E2FBED8-4392-4B2A-AE8E-905C2E791226}" presName="sibTrans" presStyleCnt="0"/>
      <dgm:spPr/>
    </dgm:pt>
    <dgm:pt modelId="{5570D98C-C4B2-424A-85EA-3462AC39805E}" type="pres">
      <dgm:prSet presAssocID="{DC208D34-6B29-48F6-B9D8-CA3FB2B3CBCE}" presName="node" presStyleLbl="node1" presStyleIdx="2" presStyleCnt="8">
        <dgm:presLayoutVars>
          <dgm:bulletEnabled val="1"/>
        </dgm:presLayoutVars>
      </dgm:prSet>
      <dgm:spPr/>
    </dgm:pt>
    <dgm:pt modelId="{00E4DAFC-57CD-4413-A454-43103ABA6847}" type="pres">
      <dgm:prSet presAssocID="{9E3B06F8-E66D-4D22-8113-8B3ECA55313B}" presName="sibTrans" presStyleCnt="0"/>
      <dgm:spPr/>
    </dgm:pt>
    <dgm:pt modelId="{4AA088BC-3435-49E8-B809-4C72CDE18E28}" type="pres">
      <dgm:prSet presAssocID="{35CF1B5F-C6D4-4874-A9EF-4279264ED6E3}" presName="node" presStyleLbl="node1" presStyleIdx="3" presStyleCnt="8">
        <dgm:presLayoutVars>
          <dgm:bulletEnabled val="1"/>
        </dgm:presLayoutVars>
      </dgm:prSet>
      <dgm:spPr/>
    </dgm:pt>
    <dgm:pt modelId="{B0BB341C-8574-4A15-9ED9-CA249F4F5B16}" type="pres">
      <dgm:prSet presAssocID="{92BA807D-A676-4CF8-A293-9198A10EBD1A}" presName="sibTrans" presStyleCnt="0"/>
      <dgm:spPr/>
    </dgm:pt>
    <dgm:pt modelId="{0A4A7EC0-2AA2-4E7E-A2DA-EA5689589CFB}" type="pres">
      <dgm:prSet presAssocID="{3898033D-97C9-4C36-A20A-D365FA02C266}" presName="node" presStyleLbl="node1" presStyleIdx="4" presStyleCnt="8">
        <dgm:presLayoutVars>
          <dgm:bulletEnabled val="1"/>
        </dgm:presLayoutVars>
      </dgm:prSet>
      <dgm:spPr/>
    </dgm:pt>
    <dgm:pt modelId="{7F691B74-3320-4683-BED1-FCEA6F274CA2}" type="pres">
      <dgm:prSet presAssocID="{A1414BC0-8101-4447-A3B1-7E58E84893D9}" presName="sibTrans" presStyleCnt="0"/>
      <dgm:spPr/>
    </dgm:pt>
    <dgm:pt modelId="{D7152E1E-9EB8-4DC5-BC4C-3C5736F45CD7}" type="pres">
      <dgm:prSet presAssocID="{CC57E8B0-4596-4AC0-8043-84082E7CA70E}" presName="node" presStyleLbl="node1" presStyleIdx="5" presStyleCnt="8">
        <dgm:presLayoutVars>
          <dgm:bulletEnabled val="1"/>
        </dgm:presLayoutVars>
      </dgm:prSet>
      <dgm:spPr/>
    </dgm:pt>
    <dgm:pt modelId="{10F15F22-DC2B-46C6-9147-465754F47B73}" type="pres">
      <dgm:prSet presAssocID="{0488778F-2559-4371-A455-525C68B1B4B5}" presName="sibTrans" presStyleCnt="0"/>
      <dgm:spPr/>
    </dgm:pt>
    <dgm:pt modelId="{E47623F2-A02E-4B4F-8B65-3D0FF5CB1887}" type="pres">
      <dgm:prSet presAssocID="{A09F2400-518E-4646-8BFC-6E5DC1D99CB2}" presName="node" presStyleLbl="node1" presStyleIdx="6" presStyleCnt="8">
        <dgm:presLayoutVars>
          <dgm:bulletEnabled val="1"/>
        </dgm:presLayoutVars>
      </dgm:prSet>
      <dgm:spPr/>
    </dgm:pt>
    <dgm:pt modelId="{5FEE951B-5BB7-49C8-80F5-D2EE41CA233F}" type="pres">
      <dgm:prSet presAssocID="{84B277DA-A29B-4698-9D21-54CAF9ACB0B3}" presName="sibTrans" presStyleCnt="0"/>
      <dgm:spPr/>
    </dgm:pt>
    <dgm:pt modelId="{64C874E9-7A66-4491-AFCC-7A761FC1375B}" type="pres">
      <dgm:prSet presAssocID="{C9732ABB-38EB-47A2-9C2F-B9A744E40CE5}" presName="node" presStyleLbl="node1" presStyleIdx="7" presStyleCnt="8">
        <dgm:presLayoutVars>
          <dgm:bulletEnabled val="1"/>
        </dgm:presLayoutVars>
      </dgm:prSet>
      <dgm:spPr/>
    </dgm:pt>
  </dgm:ptLst>
  <dgm:cxnLst>
    <dgm:cxn modelId="{05E22300-CBE3-4C8D-BDF3-E8704E7DBF96}" srcId="{5EC04F41-0D50-4176-8191-6B72121CF4B3}" destId="{DC208D34-6B29-48F6-B9D8-CA3FB2B3CBCE}" srcOrd="2" destOrd="0" parTransId="{A517D1E1-ED12-494A-9A25-339A16CCC45E}" sibTransId="{9E3B06F8-E66D-4D22-8113-8B3ECA55313B}"/>
    <dgm:cxn modelId="{E8018802-69D2-4A19-9B77-E5CA66C8C0C2}" type="presOf" srcId="{A09F2400-518E-4646-8BFC-6E5DC1D99CB2}" destId="{E47623F2-A02E-4B4F-8B65-3D0FF5CB1887}" srcOrd="0" destOrd="0" presId="urn:microsoft.com/office/officeart/2005/8/layout/default"/>
    <dgm:cxn modelId="{D4FA6B11-B81D-4076-BAB8-6C9E44C18909}" type="presOf" srcId="{C9732ABB-38EB-47A2-9C2F-B9A744E40CE5}" destId="{64C874E9-7A66-4491-AFCC-7A761FC1375B}" srcOrd="0" destOrd="0" presId="urn:microsoft.com/office/officeart/2005/8/layout/default"/>
    <dgm:cxn modelId="{2754A93C-9F4A-472D-878E-FC2A4DB9EE2F}" type="presOf" srcId="{35CF1B5F-C6D4-4874-A9EF-4279264ED6E3}" destId="{4AA088BC-3435-49E8-B809-4C72CDE18E28}" srcOrd="0" destOrd="0" presId="urn:microsoft.com/office/officeart/2005/8/layout/default"/>
    <dgm:cxn modelId="{0F87D145-8C14-4130-8A95-604B216BC51C}" type="presOf" srcId="{5EC04F41-0D50-4176-8191-6B72121CF4B3}" destId="{44CA3F75-3931-49AB-9028-D76B0080509A}" srcOrd="0" destOrd="0" presId="urn:microsoft.com/office/officeart/2005/8/layout/default"/>
    <dgm:cxn modelId="{51BF4B48-7051-407C-B1FC-92503F2D2531}" srcId="{5EC04F41-0D50-4176-8191-6B72121CF4B3}" destId="{C3879574-9BFA-459D-B40E-3A8567CAABA3}" srcOrd="0" destOrd="0" parTransId="{686F11A8-F036-4B68-89B0-F9500BE309D1}" sibTransId="{A881FF4D-6517-4257-A7E8-35532021A3A4}"/>
    <dgm:cxn modelId="{C49C2F6D-F086-4844-AD2C-3977A77F762D}" type="presOf" srcId="{CC57E8B0-4596-4AC0-8043-84082E7CA70E}" destId="{D7152E1E-9EB8-4DC5-BC4C-3C5736F45CD7}" srcOrd="0" destOrd="0" presId="urn:microsoft.com/office/officeart/2005/8/layout/default"/>
    <dgm:cxn modelId="{B7B46173-97CB-455E-8F38-37E8FDB3C036}" srcId="{5EC04F41-0D50-4176-8191-6B72121CF4B3}" destId="{35CF1B5F-C6D4-4874-A9EF-4279264ED6E3}" srcOrd="3" destOrd="0" parTransId="{F415FC50-6BBE-4558-AF01-F79C5973CE7B}" sibTransId="{92BA807D-A676-4CF8-A293-9198A10EBD1A}"/>
    <dgm:cxn modelId="{3249C759-734C-4090-90D1-F3E6409C1FCE}" type="presOf" srcId="{3898033D-97C9-4C36-A20A-D365FA02C266}" destId="{0A4A7EC0-2AA2-4E7E-A2DA-EA5689589CFB}" srcOrd="0" destOrd="0" presId="urn:microsoft.com/office/officeart/2005/8/layout/default"/>
    <dgm:cxn modelId="{7D57DB7C-C8FE-455C-AF99-0EEA9BB71198}" srcId="{5EC04F41-0D50-4176-8191-6B72121CF4B3}" destId="{CC57E8B0-4596-4AC0-8043-84082E7CA70E}" srcOrd="5" destOrd="0" parTransId="{0AA8E8CE-21D4-48AE-A65D-93EDF00171B5}" sibTransId="{0488778F-2559-4371-A455-525C68B1B4B5}"/>
    <dgm:cxn modelId="{58E7A28B-44AF-45A9-A6AD-7D3EA5CBC1B3}" srcId="{5EC04F41-0D50-4176-8191-6B72121CF4B3}" destId="{C9732ABB-38EB-47A2-9C2F-B9A744E40CE5}" srcOrd="7" destOrd="0" parTransId="{60A58684-1D09-4662-8A79-71A50A98F0BA}" sibTransId="{3E4F1819-0E1F-4F0B-8019-15F698399DF5}"/>
    <dgm:cxn modelId="{73CF0191-BC9B-4E18-80AB-87BB9BDB2BE9}" srcId="{5EC04F41-0D50-4176-8191-6B72121CF4B3}" destId="{77B8A313-370A-4196-92B3-8209F5ED9FC3}" srcOrd="1" destOrd="0" parTransId="{FA5E8847-EAD0-48F7-A94E-402C6D4E6D36}" sibTransId="{9E2FBED8-4392-4B2A-AE8E-905C2E791226}"/>
    <dgm:cxn modelId="{2F0C81A2-EB22-4B30-ADF4-6F94135CEA9C}" srcId="{5EC04F41-0D50-4176-8191-6B72121CF4B3}" destId="{A09F2400-518E-4646-8BFC-6E5DC1D99CB2}" srcOrd="6" destOrd="0" parTransId="{8D557DA5-EA70-42FD-BEA4-AD34890090C5}" sibTransId="{84B277DA-A29B-4698-9D21-54CAF9ACB0B3}"/>
    <dgm:cxn modelId="{92F875B8-9227-47A1-9F3D-3B3B444BD0F2}" type="presOf" srcId="{DC208D34-6B29-48F6-B9D8-CA3FB2B3CBCE}" destId="{5570D98C-C4B2-424A-85EA-3462AC39805E}" srcOrd="0" destOrd="0" presId="urn:microsoft.com/office/officeart/2005/8/layout/default"/>
    <dgm:cxn modelId="{4ECCC1DC-C18E-4191-9659-9BA5733EFC9A}" srcId="{5EC04F41-0D50-4176-8191-6B72121CF4B3}" destId="{3898033D-97C9-4C36-A20A-D365FA02C266}" srcOrd="4" destOrd="0" parTransId="{72F96925-218F-4B1C-85E6-403D3812FD73}" sibTransId="{A1414BC0-8101-4447-A3B1-7E58E84893D9}"/>
    <dgm:cxn modelId="{7073E4ED-A091-4803-B59D-8F30A20ACDD1}" type="presOf" srcId="{77B8A313-370A-4196-92B3-8209F5ED9FC3}" destId="{410CD82C-0B16-4211-AEAA-F8EB36A2108D}" srcOrd="0" destOrd="0" presId="urn:microsoft.com/office/officeart/2005/8/layout/default"/>
    <dgm:cxn modelId="{7B6A70F6-119E-4B6F-8D47-B9C009D55D9B}" type="presOf" srcId="{C3879574-9BFA-459D-B40E-3A8567CAABA3}" destId="{767C552A-966B-49F1-A84E-BEEE02312BC6}" srcOrd="0" destOrd="0" presId="urn:microsoft.com/office/officeart/2005/8/layout/default"/>
    <dgm:cxn modelId="{D7D5367A-D6A3-4AC8-98D2-113A8950880A}" type="presParOf" srcId="{44CA3F75-3931-49AB-9028-D76B0080509A}" destId="{767C552A-966B-49F1-A84E-BEEE02312BC6}" srcOrd="0" destOrd="0" presId="urn:microsoft.com/office/officeart/2005/8/layout/default"/>
    <dgm:cxn modelId="{6855D913-0F3D-4959-94BD-632ECA8A60F6}" type="presParOf" srcId="{44CA3F75-3931-49AB-9028-D76B0080509A}" destId="{617EE62A-8842-4DD6-9517-AE122AFD5CB5}" srcOrd="1" destOrd="0" presId="urn:microsoft.com/office/officeart/2005/8/layout/default"/>
    <dgm:cxn modelId="{6900E618-B42D-40DB-B92B-864A6EC16A60}" type="presParOf" srcId="{44CA3F75-3931-49AB-9028-D76B0080509A}" destId="{410CD82C-0B16-4211-AEAA-F8EB36A2108D}" srcOrd="2" destOrd="0" presId="urn:microsoft.com/office/officeart/2005/8/layout/default"/>
    <dgm:cxn modelId="{A52BAB0B-366F-4807-8878-F42755B0D6B0}" type="presParOf" srcId="{44CA3F75-3931-49AB-9028-D76B0080509A}" destId="{BA08B859-3383-4645-BF6D-2F3C8BCDFEB8}" srcOrd="3" destOrd="0" presId="urn:microsoft.com/office/officeart/2005/8/layout/default"/>
    <dgm:cxn modelId="{DA02D7A1-485B-4E53-9246-224482EE31B6}" type="presParOf" srcId="{44CA3F75-3931-49AB-9028-D76B0080509A}" destId="{5570D98C-C4B2-424A-85EA-3462AC39805E}" srcOrd="4" destOrd="0" presId="urn:microsoft.com/office/officeart/2005/8/layout/default"/>
    <dgm:cxn modelId="{149B9072-4B40-437F-9F97-F2614F8CA6D6}" type="presParOf" srcId="{44CA3F75-3931-49AB-9028-D76B0080509A}" destId="{00E4DAFC-57CD-4413-A454-43103ABA6847}" srcOrd="5" destOrd="0" presId="urn:microsoft.com/office/officeart/2005/8/layout/default"/>
    <dgm:cxn modelId="{ED4EE566-EB46-43CC-B98C-30635FF0E61E}" type="presParOf" srcId="{44CA3F75-3931-49AB-9028-D76B0080509A}" destId="{4AA088BC-3435-49E8-B809-4C72CDE18E28}" srcOrd="6" destOrd="0" presId="urn:microsoft.com/office/officeart/2005/8/layout/default"/>
    <dgm:cxn modelId="{57DA40E1-A4E3-4B9B-B613-7FD97C127E66}" type="presParOf" srcId="{44CA3F75-3931-49AB-9028-D76B0080509A}" destId="{B0BB341C-8574-4A15-9ED9-CA249F4F5B16}" srcOrd="7" destOrd="0" presId="urn:microsoft.com/office/officeart/2005/8/layout/default"/>
    <dgm:cxn modelId="{E7C9DEB0-81E2-4C17-A35D-9C1893B6271A}" type="presParOf" srcId="{44CA3F75-3931-49AB-9028-D76B0080509A}" destId="{0A4A7EC0-2AA2-4E7E-A2DA-EA5689589CFB}" srcOrd="8" destOrd="0" presId="urn:microsoft.com/office/officeart/2005/8/layout/default"/>
    <dgm:cxn modelId="{7CCD8679-F700-42C2-BA6A-0927D2342850}" type="presParOf" srcId="{44CA3F75-3931-49AB-9028-D76B0080509A}" destId="{7F691B74-3320-4683-BED1-FCEA6F274CA2}" srcOrd="9" destOrd="0" presId="urn:microsoft.com/office/officeart/2005/8/layout/default"/>
    <dgm:cxn modelId="{1446EEE0-77D0-4F8D-9AF6-F3B3FAFA825A}" type="presParOf" srcId="{44CA3F75-3931-49AB-9028-D76B0080509A}" destId="{D7152E1E-9EB8-4DC5-BC4C-3C5736F45CD7}" srcOrd="10" destOrd="0" presId="urn:microsoft.com/office/officeart/2005/8/layout/default"/>
    <dgm:cxn modelId="{432EC0BD-23F0-4F5F-BEAB-A3A76AE911E8}" type="presParOf" srcId="{44CA3F75-3931-49AB-9028-D76B0080509A}" destId="{10F15F22-DC2B-46C6-9147-465754F47B73}" srcOrd="11" destOrd="0" presId="urn:microsoft.com/office/officeart/2005/8/layout/default"/>
    <dgm:cxn modelId="{A5D678D9-35A3-4CFC-84D3-41F33BBF1934}" type="presParOf" srcId="{44CA3F75-3931-49AB-9028-D76B0080509A}" destId="{E47623F2-A02E-4B4F-8B65-3D0FF5CB1887}" srcOrd="12" destOrd="0" presId="urn:microsoft.com/office/officeart/2005/8/layout/default"/>
    <dgm:cxn modelId="{B34E9E3D-B80B-4A47-B4BA-7370740FCF7E}" type="presParOf" srcId="{44CA3F75-3931-49AB-9028-D76B0080509A}" destId="{5FEE951B-5BB7-49C8-80F5-D2EE41CA233F}" srcOrd="13" destOrd="0" presId="urn:microsoft.com/office/officeart/2005/8/layout/default"/>
    <dgm:cxn modelId="{14D78AD5-16E7-41F3-A307-30BF2FE33104}" type="presParOf" srcId="{44CA3F75-3931-49AB-9028-D76B0080509A}" destId="{64C874E9-7A66-4491-AFCC-7A761FC1375B}"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BE19617-A4F2-4ECC-A419-44AAF62C225D}"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US"/>
        </a:p>
      </dgm:t>
    </dgm:pt>
    <dgm:pt modelId="{FA2E01AF-3AFA-47F1-A0E9-B824CCA88FA3}">
      <dgm:prSet/>
      <dgm:spPr>
        <a:solidFill>
          <a:schemeClr val="tx2"/>
        </a:solidFill>
      </dgm:spPr>
      <dgm:t>
        <a:bodyPr/>
        <a:lstStyle/>
        <a:p>
          <a:pPr rtl="0"/>
          <a:r>
            <a:rPr lang="en-IN" b="1">
              <a:latin typeface="Times New Roman"/>
              <a:cs typeface="Times New Roman"/>
            </a:rPr>
            <a:t>  Deeper Insights and Economic Implications</a:t>
          </a:r>
          <a:endParaRPr lang="en-US">
            <a:latin typeface="Times New Roman"/>
            <a:cs typeface="Times New Roman"/>
          </a:endParaRPr>
        </a:p>
      </dgm:t>
    </dgm:pt>
    <dgm:pt modelId="{2773D45A-7299-4709-83ED-9899C70EF9CC}" type="parTrans" cxnId="{F45EF8C1-1871-46E6-81C6-CB31ABADA6EB}">
      <dgm:prSet/>
      <dgm:spPr/>
      <dgm:t>
        <a:bodyPr/>
        <a:lstStyle/>
        <a:p>
          <a:endParaRPr lang="en-US"/>
        </a:p>
      </dgm:t>
    </dgm:pt>
    <dgm:pt modelId="{6DE60A21-C5A8-4F6E-B879-037BBBE8C172}" type="sibTrans" cxnId="{F45EF8C1-1871-46E6-81C6-CB31ABADA6EB}">
      <dgm:prSet/>
      <dgm:spPr/>
      <dgm:t>
        <a:bodyPr/>
        <a:lstStyle/>
        <a:p>
          <a:endParaRPr lang="en-US"/>
        </a:p>
      </dgm:t>
    </dgm:pt>
    <dgm:pt modelId="{21260E27-9C32-4F77-96D7-CD0708F8AC20}">
      <dgm:prSet/>
      <dgm:spPr>
        <a:solidFill>
          <a:schemeClr val="tx2"/>
        </a:solidFill>
      </dgm:spPr>
      <dgm:t>
        <a:bodyPr/>
        <a:lstStyle/>
        <a:p>
          <a:r>
            <a:rPr lang="en-IN" b="1">
              <a:latin typeface="Times New Roman"/>
              <a:cs typeface="Times New Roman"/>
            </a:rPr>
            <a:t>Developing vs. Developed Economies</a:t>
          </a:r>
          <a:r>
            <a:rPr lang="en-IN">
              <a:latin typeface="Times New Roman"/>
              <a:cs typeface="Times New Roman"/>
            </a:rPr>
            <a:t>: The significant disparities in GDP, GNI, and sector contributions point to differences between developed and developing economies. Developing countries often have higher agricultural contributions and show more rapid growth, while developed economies display balanced contributions across sectors with steadier growth rates. This segmentation highlights the importance of economic diversification and structural transformation in driving sustainable development.</a:t>
          </a:r>
          <a:endParaRPr lang="en-US">
            <a:latin typeface="Times New Roman"/>
            <a:cs typeface="Times New Roman"/>
          </a:endParaRPr>
        </a:p>
      </dgm:t>
    </dgm:pt>
    <dgm:pt modelId="{E54300A9-487F-482E-B7D5-F96EBE455A38}" type="parTrans" cxnId="{BD31ADAF-539F-47B6-863C-E596F96F98D6}">
      <dgm:prSet/>
      <dgm:spPr/>
      <dgm:t>
        <a:bodyPr/>
        <a:lstStyle/>
        <a:p>
          <a:endParaRPr lang="en-US"/>
        </a:p>
      </dgm:t>
    </dgm:pt>
    <dgm:pt modelId="{09812A6B-805F-494E-BE95-1A6050475F57}" type="sibTrans" cxnId="{BD31ADAF-539F-47B6-863C-E596F96F98D6}">
      <dgm:prSet/>
      <dgm:spPr/>
      <dgm:t>
        <a:bodyPr/>
        <a:lstStyle/>
        <a:p>
          <a:endParaRPr lang="en-US"/>
        </a:p>
      </dgm:t>
    </dgm:pt>
    <dgm:pt modelId="{11F69393-41A9-4B99-91B9-A1C23F54E846}">
      <dgm:prSet/>
      <dgm:spPr>
        <a:solidFill>
          <a:schemeClr val="tx2"/>
        </a:solidFill>
      </dgm:spPr>
      <dgm:t>
        <a:bodyPr/>
        <a:lstStyle/>
        <a:p>
          <a:r>
            <a:rPr lang="en-IN" b="1">
              <a:latin typeface="Times New Roman"/>
              <a:cs typeface="Times New Roman"/>
            </a:rPr>
            <a:t>Sectoral Shifts</a:t>
          </a:r>
          <a:r>
            <a:rPr lang="en-IN">
              <a:latin typeface="Times New Roman"/>
              <a:cs typeface="Times New Roman"/>
            </a:rPr>
            <a:t>: The data suggests that economies transition from agriculture to manufacturing and services as they grow. This shift typically aligns with higher productivity, better job opportunities, and greater resilience to economic downturns. Developing countries could potentially leverage this insight to prioritize industrial and service sector development, moving away from heavy reliance on agriculture.</a:t>
          </a:r>
          <a:endParaRPr lang="en-US">
            <a:latin typeface="Times New Roman"/>
            <a:cs typeface="Times New Roman"/>
          </a:endParaRPr>
        </a:p>
      </dgm:t>
    </dgm:pt>
    <dgm:pt modelId="{57C71D2A-08B4-4CFB-A0FC-ACE0D0A27B7C}" type="parTrans" cxnId="{F054FB09-CE6F-4C6B-B5FF-2C6CFB46EC58}">
      <dgm:prSet/>
      <dgm:spPr/>
      <dgm:t>
        <a:bodyPr/>
        <a:lstStyle/>
        <a:p>
          <a:endParaRPr lang="en-US"/>
        </a:p>
      </dgm:t>
    </dgm:pt>
    <dgm:pt modelId="{72E7E367-2348-489E-9290-C21DEEFD70D8}" type="sibTrans" cxnId="{F054FB09-CE6F-4C6B-B5FF-2C6CFB46EC58}">
      <dgm:prSet/>
      <dgm:spPr/>
      <dgm:t>
        <a:bodyPr/>
        <a:lstStyle/>
        <a:p>
          <a:endParaRPr lang="en-US"/>
        </a:p>
      </dgm:t>
    </dgm:pt>
    <dgm:pt modelId="{179D1CDB-88B8-4A0C-BC0D-751DF97CA172}">
      <dgm:prSet/>
      <dgm:spPr>
        <a:solidFill>
          <a:schemeClr val="tx2"/>
        </a:solidFill>
      </dgm:spPr>
      <dgm:t>
        <a:bodyPr/>
        <a:lstStyle/>
        <a:p>
          <a:r>
            <a:rPr lang="en-IN" b="1">
              <a:latin typeface="Times New Roman"/>
              <a:cs typeface="Times New Roman"/>
            </a:rPr>
            <a:t>Potential for Growth in Lower GDP Nations</a:t>
          </a:r>
          <a:r>
            <a:rPr lang="en-IN">
              <a:latin typeface="Times New Roman"/>
              <a:cs typeface="Times New Roman"/>
            </a:rPr>
            <a:t>: The skewed GDP and GNI distributions indicate room for growth in lower-GDP countries if they can transition their economic structure towards high-value industries. Countries at the lower end of the GDP distribution may need policies that encourage investment in infrastructure, education, and technology adoption, enabling them to catch up with more developed nations.</a:t>
          </a:r>
          <a:endParaRPr lang="en-US">
            <a:latin typeface="Times New Roman"/>
            <a:cs typeface="Times New Roman"/>
          </a:endParaRPr>
        </a:p>
      </dgm:t>
    </dgm:pt>
    <dgm:pt modelId="{560F09D8-2C6F-465C-8304-903FA965C9A8}" type="parTrans" cxnId="{A694ADE5-B298-4301-A37B-30E198CBC26E}">
      <dgm:prSet/>
      <dgm:spPr/>
      <dgm:t>
        <a:bodyPr/>
        <a:lstStyle/>
        <a:p>
          <a:endParaRPr lang="en-US"/>
        </a:p>
      </dgm:t>
    </dgm:pt>
    <dgm:pt modelId="{30B01B14-03EA-4993-AFF7-BDA71651E6B7}" type="sibTrans" cxnId="{A694ADE5-B298-4301-A37B-30E198CBC26E}">
      <dgm:prSet/>
      <dgm:spPr/>
      <dgm:t>
        <a:bodyPr/>
        <a:lstStyle/>
        <a:p>
          <a:endParaRPr lang="en-US"/>
        </a:p>
      </dgm:t>
    </dgm:pt>
    <dgm:pt modelId="{6659B646-C2DD-4782-8BA3-A0CE8EA6C9FC}">
      <dgm:prSet/>
      <dgm:spPr>
        <a:solidFill>
          <a:schemeClr val="tx2"/>
        </a:solidFill>
      </dgm:spPr>
      <dgm:t>
        <a:bodyPr/>
        <a:lstStyle/>
        <a:p>
          <a:endParaRPr lang="en-US">
            <a:latin typeface="Times New Roman"/>
            <a:cs typeface="Times New Roman"/>
          </a:endParaRPr>
        </a:p>
      </dgm:t>
    </dgm:pt>
    <dgm:pt modelId="{A6EF8825-1275-487C-B2B2-25C81615FF09}" type="parTrans" cxnId="{E124EC54-7281-4F5F-9FA6-C3703B688047}">
      <dgm:prSet/>
      <dgm:spPr/>
      <dgm:t>
        <a:bodyPr/>
        <a:lstStyle/>
        <a:p>
          <a:endParaRPr lang="en-IN"/>
        </a:p>
      </dgm:t>
    </dgm:pt>
    <dgm:pt modelId="{3726202D-E5C0-4446-B5B5-01A5DB0DA281}" type="sibTrans" cxnId="{E124EC54-7281-4F5F-9FA6-C3703B688047}">
      <dgm:prSet/>
      <dgm:spPr/>
      <dgm:t>
        <a:bodyPr/>
        <a:lstStyle/>
        <a:p>
          <a:endParaRPr lang="en-IN"/>
        </a:p>
      </dgm:t>
    </dgm:pt>
    <dgm:pt modelId="{E640C032-B3D1-4BC5-BD7F-F44BBE959B32}">
      <dgm:prSet/>
      <dgm:spPr>
        <a:solidFill>
          <a:schemeClr val="tx2"/>
        </a:solidFill>
      </dgm:spPr>
      <dgm:t>
        <a:bodyPr/>
        <a:lstStyle/>
        <a:p>
          <a:endParaRPr lang="en-US">
            <a:latin typeface="Times New Roman"/>
            <a:cs typeface="Times New Roman"/>
          </a:endParaRPr>
        </a:p>
      </dgm:t>
    </dgm:pt>
    <dgm:pt modelId="{6761844A-EB66-4F96-BBE0-ECB0E67F7080}" type="sibTrans" cxnId="{02682386-881B-4F17-934A-05EF961A7A78}">
      <dgm:prSet/>
      <dgm:spPr/>
      <dgm:t>
        <a:bodyPr/>
        <a:lstStyle/>
        <a:p>
          <a:endParaRPr lang="en-IN"/>
        </a:p>
      </dgm:t>
    </dgm:pt>
    <dgm:pt modelId="{73530B53-B33E-46C1-A640-CD8B8B8350E7}" type="parTrans" cxnId="{02682386-881B-4F17-934A-05EF961A7A78}">
      <dgm:prSet/>
      <dgm:spPr/>
      <dgm:t>
        <a:bodyPr/>
        <a:lstStyle/>
        <a:p>
          <a:endParaRPr lang="en-IN"/>
        </a:p>
      </dgm:t>
    </dgm:pt>
    <dgm:pt modelId="{23CF3874-C96B-4B28-9553-7B3375BF6985}" type="pres">
      <dgm:prSet presAssocID="{3BE19617-A4F2-4ECC-A419-44AAF62C225D}" presName="linearFlow" presStyleCnt="0">
        <dgm:presLayoutVars>
          <dgm:resizeHandles val="exact"/>
        </dgm:presLayoutVars>
      </dgm:prSet>
      <dgm:spPr/>
    </dgm:pt>
    <dgm:pt modelId="{C04E6C0B-6303-4FC6-AAA3-8848F045CD3E}" type="pres">
      <dgm:prSet presAssocID="{FA2E01AF-3AFA-47F1-A0E9-B824CCA88FA3}" presName="node" presStyleLbl="node1" presStyleIdx="0" presStyleCnt="1" custScaleY="100098">
        <dgm:presLayoutVars>
          <dgm:bulletEnabled val="1"/>
        </dgm:presLayoutVars>
      </dgm:prSet>
      <dgm:spPr/>
    </dgm:pt>
  </dgm:ptLst>
  <dgm:cxnLst>
    <dgm:cxn modelId="{F054FB09-CE6F-4C6B-B5FF-2C6CFB46EC58}" srcId="{FA2E01AF-3AFA-47F1-A0E9-B824CCA88FA3}" destId="{11F69393-41A9-4B99-91B9-A1C23F54E846}" srcOrd="2" destOrd="0" parTransId="{57C71D2A-08B4-4CFB-A0FC-ACE0D0A27B7C}" sibTransId="{72E7E367-2348-489E-9290-C21DEEFD70D8}"/>
    <dgm:cxn modelId="{A767D032-1A71-4560-94DD-DC172C3B4486}" type="presOf" srcId="{21260E27-9C32-4F77-96D7-CD0708F8AC20}" destId="{C04E6C0B-6303-4FC6-AAA3-8848F045CD3E}" srcOrd="0" destOrd="1" presId="urn:microsoft.com/office/officeart/2005/8/layout/process2"/>
    <dgm:cxn modelId="{54BB7A34-C5AF-4FD7-8A00-169C559B27F4}" type="presOf" srcId="{6659B646-C2DD-4782-8BA3-A0CE8EA6C9FC}" destId="{C04E6C0B-6303-4FC6-AAA3-8848F045CD3E}" srcOrd="0" destOrd="4" presId="urn:microsoft.com/office/officeart/2005/8/layout/process2"/>
    <dgm:cxn modelId="{9EDD4A5D-B0C4-4259-88DF-C22B97B07604}" type="presOf" srcId="{11F69393-41A9-4B99-91B9-A1C23F54E846}" destId="{C04E6C0B-6303-4FC6-AAA3-8848F045CD3E}" srcOrd="0" destOrd="3" presId="urn:microsoft.com/office/officeart/2005/8/layout/process2"/>
    <dgm:cxn modelId="{9A56BF5E-2D83-42D1-A946-7F1321E3203C}" type="presOf" srcId="{E640C032-B3D1-4BC5-BD7F-F44BBE959B32}" destId="{C04E6C0B-6303-4FC6-AAA3-8848F045CD3E}" srcOrd="0" destOrd="2" presId="urn:microsoft.com/office/officeart/2005/8/layout/process2"/>
    <dgm:cxn modelId="{347BE672-F67A-4D64-A8C0-FCC653B570A3}" type="presOf" srcId="{3BE19617-A4F2-4ECC-A419-44AAF62C225D}" destId="{23CF3874-C96B-4B28-9553-7B3375BF6985}" srcOrd="0" destOrd="0" presId="urn:microsoft.com/office/officeart/2005/8/layout/process2"/>
    <dgm:cxn modelId="{E124EC54-7281-4F5F-9FA6-C3703B688047}" srcId="{FA2E01AF-3AFA-47F1-A0E9-B824CCA88FA3}" destId="{6659B646-C2DD-4782-8BA3-A0CE8EA6C9FC}" srcOrd="3" destOrd="0" parTransId="{A6EF8825-1275-487C-B2B2-25C81615FF09}" sibTransId="{3726202D-E5C0-4446-B5B5-01A5DB0DA281}"/>
    <dgm:cxn modelId="{02682386-881B-4F17-934A-05EF961A7A78}" srcId="{FA2E01AF-3AFA-47F1-A0E9-B824CCA88FA3}" destId="{E640C032-B3D1-4BC5-BD7F-F44BBE959B32}" srcOrd="1" destOrd="0" parTransId="{73530B53-B33E-46C1-A640-CD8B8B8350E7}" sibTransId="{6761844A-EB66-4F96-BBE0-ECB0E67F7080}"/>
    <dgm:cxn modelId="{BD31ADAF-539F-47B6-863C-E596F96F98D6}" srcId="{FA2E01AF-3AFA-47F1-A0E9-B824CCA88FA3}" destId="{21260E27-9C32-4F77-96D7-CD0708F8AC20}" srcOrd="0" destOrd="0" parTransId="{E54300A9-487F-482E-B7D5-F96EBE455A38}" sibTransId="{09812A6B-805F-494E-BE95-1A6050475F57}"/>
    <dgm:cxn modelId="{F45EF8C1-1871-46E6-81C6-CB31ABADA6EB}" srcId="{3BE19617-A4F2-4ECC-A419-44AAF62C225D}" destId="{FA2E01AF-3AFA-47F1-A0E9-B824CCA88FA3}" srcOrd="0" destOrd="0" parTransId="{2773D45A-7299-4709-83ED-9899C70EF9CC}" sibTransId="{6DE60A21-C5A8-4F6E-B879-037BBBE8C172}"/>
    <dgm:cxn modelId="{A18153C5-9150-4ABB-A410-C1A2BF09307F}" type="presOf" srcId="{FA2E01AF-3AFA-47F1-A0E9-B824CCA88FA3}" destId="{C04E6C0B-6303-4FC6-AAA3-8848F045CD3E}" srcOrd="0" destOrd="0" presId="urn:microsoft.com/office/officeart/2005/8/layout/process2"/>
    <dgm:cxn modelId="{8D2A36D1-79BB-4177-BEFE-875AB50A1FF2}" type="presOf" srcId="{179D1CDB-88B8-4A0C-BC0D-751DF97CA172}" destId="{C04E6C0B-6303-4FC6-AAA3-8848F045CD3E}" srcOrd="0" destOrd="5" presId="urn:microsoft.com/office/officeart/2005/8/layout/process2"/>
    <dgm:cxn modelId="{A694ADE5-B298-4301-A37B-30E198CBC26E}" srcId="{FA2E01AF-3AFA-47F1-A0E9-B824CCA88FA3}" destId="{179D1CDB-88B8-4A0C-BC0D-751DF97CA172}" srcOrd="4" destOrd="0" parTransId="{560F09D8-2C6F-465C-8304-903FA965C9A8}" sibTransId="{30B01B14-03EA-4993-AFF7-BDA71651E6B7}"/>
    <dgm:cxn modelId="{242F9F23-8654-4F4C-983D-17D768603017}" type="presParOf" srcId="{23CF3874-C96B-4B28-9553-7B3375BF6985}" destId="{C04E6C0B-6303-4FC6-AAA3-8848F045CD3E}" srcOrd="0" destOrd="0" presId="urn:microsoft.com/office/officeart/2005/8/layout/process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A24D47-1741-4490-87C7-D7858F1D4A2D}">
      <dsp:nvSpPr>
        <dsp:cNvPr id="0" name=""/>
        <dsp:cNvSpPr/>
      </dsp:nvSpPr>
      <dsp:spPr>
        <a:xfrm>
          <a:off x="0" y="33583"/>
          <a:ext cx="10988411" cy="879840"/>
        </a:xfrm>
        <a:prstGeom prst="round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solidFill>
                <a:schemeClr val="bg1"/>
              </a:solidFill>
              <a:latin typeface="Times New Roman" panose="02020603050405020304" pitchFamily="18" charset="0"/>
              <a:cs typeface="Times New Roman" panose="02020603050405020304" pitchFamily="18" charset="0"/>
            </a:rPr>
            <a:t>The dataset used in this analysis is a comprehensive collection of economic indicators compiled from multiple sources, including the World Bank and UN economic statistics databases. </a:t>
          </a:r>
        </a:p>
      </dsp:txBody>
      <dsp:txXfrm>
        <a:off x="42950" y="76533"/>
        <a:ext cx="10902511" cy="793940"/>
      </dsp:txXfrm>
    </dsp:sp>
    <dsp:sp modelId="{F7D0EE5E-0DF4-4C19-BA5E-FFE786E90216}">
      <dsp:nvSpPr>
        <dsp:cNvPr id="0" name=""/>
        <dsp:cNvSpPr/>
      </dsp:nvSpPr>
      <dsp:spPr>
        <a:xfrm>
          <a:off x="0" y="1048783"/>
          <a:ext cx="10988411" cy="879840"/>
        </a:xfrm>
        <a:prstGeom prst="round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It spans over </a:t>
          </a:r>
          <a:r>
            <a:rPr lang="en-US" sz="1800" b="1" kern="1200">
              <a:latin typeface="Times New Roman" panose="02020603050405020304" pitchFamily="18" charset="0"/>
              <a:cs typeface="Times New Roman" panose="02020603050405020304" pitchFamily="18" charset="0"/>
            </a:rPr>
            <a:t>200+ countries and 51 years (1970–2021)</a:t>
          </a:r>
          <a:r>
            <a:rPr lang="en-US" sz="1800" kern="1200">
              <a:latin typeface="Times New Roman" panose="02020603050405020304" pitchFamily="18" charset="0"/>
              <a:cs typeface="Times New Roman" panose="02020603050405020304" pitchFamily="18" charset="0"/>
            </a:rPr>
            <a:t> and provides insights into the structural components of global economies.</a:t>
          </a:r>
        </a:p>
      </dsp:txBody>
      <dsp:txXfrm>
        <a:off x="42950" y="1091733"/>
        <a:ext cx="10902511" cy="793940"/>
      </dsp:txXfrm>
    </dsp:sp>
    <dsp:sp modelId="{9BDE8AD9-2C5D-4560-A15F-03AC404DBD68}">
      <dsp:nvSpPr>
        <dsp:cNvPr id="0" name=""/>
        <dsp:cNvSpPr/>
      </dsp:nvSpPr>
      <dsp:spPr>
        <a:xfrm>
          <a:off x="0" y="2063983"/>
          <a:ext cx="10988411" cy="879840"/>
        </a:xfrm>
        <a:prstGeom prst="round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latin typeface="Times New Roman" panose="02020603050405020304" pitchFamily="18" charset="0"/>
              <a:cs typeface="Times New Roman" panose="02020603050405020304" pitchFamily="18" charset="0"/>
            </a:rPr>
            <a:t>Sectoral Contributions: </a:t>
          </a:r>
          <a:r>
            <a:rPr lang="en-US" sz="1800" kern="1200">
              <a:latin typeface="Times New Roman" panose="02020603050405020304" pitchFamily="18" charset="0"/>
              <a:cs typeface="Times New Roman" panose="02020603050405020304" pitchFamily="18" charset="0"/>
            </a:rPr>
            <a:t>Variables representing contributions of </a:t>
          </a:r>
          <a:r>
            <a:rPr lang="en-US" sz="1800" b="1" kern="1200">
              <a:latin typeface="Times New Roman" panose="02020603050405020304" pitchFamily="18" charset="0"/>
              <a:cs typeface="Times New Roman" panose="02020603050405020304" pitchFamily="18" charset="0"/>
            </a:rPr>
            <a:t>agriculture, manufacturing, and services</a:t>
          </a:r>
          <a:r>
            <a:rPr lang="en-US" sz="1800" kern="1200">
              <a:latin typeface="Times New Roman" panose="02020603050405020304" pitchFamily="18" charset="0"/>
              <a:cs typeface="Times New Roman" panose="02020603050405020304" pitchFamily="18" charset="0"/>
            </a:rPr>
            <a:t> to GDP.</a:t>
          </a:r>
        </a:p>
      </dsp:txBody>
      <dsp:txXfrm>
        <a:off x="42950" y="2106933"/>
        <a:ext cx="10902511" cy="793940"/>
      </dsp:txXfrm>
    </dsp:sp>
    <dsp:sp modelId="{5A0AFE90-D2EB-4930-BB1C-F629F3D14B95}">
      <dsp:nvSpPr>
        <dsp:cNvPr id="0" name=""/>
        <dsp:cNvSpPr/>
      </dsp:nvSpPr>
      <dsp:spPr>
        <a:xfrm>
          <a:off x="0" y="3079184"/>
          <a:ext cx="10988411" cy="879840"/>
        </a:xfrm>
        <a:prstGeom prst="round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latin typeface="Times New Roman" panose="02020603050405020304" pitchFamily="18" charset="0"/>
              <a:cs typeface="Times New Roman" panose="02020603050405020304" pitchFamily="18" charset="0"/>
            </a:rPr>
            <a:t>Economic Indicators: </a:t>
          </a:r>
          <a:r>
            <a:rPr lang="en-US" sz="1800" kern="1200">
              <a:latin typeface="Times New Roman" panose="02020603050405020304" pitchFamily="18" charset="0"/>
              <a:cs typeface="Times New Roman" panose="02020603050405020304" pitchFamily="18" charset="0"/>
            </a:rPr>
            <a:t>Gross National Income (GNI) and Gross Domestic Product (GDP).</a:t>
          </a:r>
        </a:p>
        <a:p>
          <a:pPr marL="0" lvl="0" indent="0" algn="l" defTabSz="800100">
            <a:lnSpc>
              <a:spcPct val="90000"/>
            </a:lnSpc>
            <a:spcBef>
              <a:spcPct val="0"/>
            </a:spcBef>
            <a:spcAft>
              <a:spcPct val="35000"/>
            </a:spcAft>
            <a:buFont typeface="Arial" panose="020B0604020202020204" pitchFamily="34" charset="0"/>
            <a:buNone/>
          </a:pPr>
          <a:r>
            <a:rPr lang="en-US" sz="1800" kern="1200">
              <a:latin typeface="Times New Roman" panose="02020603050405020304" pitchFamily="18" charset="0"/>
              <a:cs typeface="Times New Roman" panose="02020603050405020304" pitchFamily="18" charset="0"/>
            </a:rPr>
            <a:t>Trade metrics such as </a:t>
          </a:r>
          <a:r>
            <a:rPr lang="en-US" sz="1800" b="1" kern="1200">
              <a:latin typeface="Times New Roman" panose="02020603050405020304" pitchFamily="18" charset="0"/>
              <a:cs typeface="Times New Roman" panose="02020603050405020304" pitchFamily="18" charset="0"/>
            </a:rPr>
            <a:t>imports and exports</a:t>
          </a:r>
          <a:r>
            <a:rPr lang="en-US" sz="1800" kern="1200">
              <a:latin typeface="Times New Roman" panose="02020603050405020304" pitchFamily="18" charset="0"/>
              <a:cs typeface="Times New Roman" panose="02020603050405020304" pitchFamily="18" charset="0"/>
            </a:rPr>
            <a:t>.</a:t>
          </a:r>
        </a:p>
      </dsp:txBody>
      <dsp:txXfrm>
        <a:off x="42950" y="3122134"/>
        <a:ext cx="10902511" cy="793940"/>
      </dsp:txXfrm>
    </dsp:sp>
    <dsp:sp modelId="{104A925D-E761-4EE3-8345-B36760D62854}">
      <dsp:nvSpPr>
        <dsp:cNvPr id="0" name=""/>
        <dsp:cNvSpPr/>
      </dsp:nvSpPr>
      <dsp:spPr>
        <a:xfrm>
          <a:off x="0" y="4094384"/>
          <a:ext cx="10988411" cy="879840"/>
        </a:xfrm>
        <a:prstGeom prst="round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i="0" kern="1200">
              <a:latin typeface="Times New Roman" panose="02020603050405020304" pitchFamily="18" charset="0"/>
              <a:cs typeface="Times New Roman" panose="02020603050405020304" pitchFamily="18" charset="0"/>
            </a:rPr>
            <a:t>There are </a:t>
          </a:r>
          <a:r>
            <a:rPr lang="en-US" sz="1800" b="1" i="0" kern="1200">
              <a:latin typeface="Times New Roman" panose="02020603050405020304" pitchFamily="18" charset="0"/>
              <a:cs typeface="Times New Roman" panose="02020603050405020304" pitchFamily="18" charset="0"/>
            </a:rPr>
            <a:t>10,512 observations</a:t>
          </a:r>
          <a:r>
            <a:rPr lang="en-US" sz="1800" i="0" kern="1200">
              <a:latin typeface="Times New Roman" panose="02020603050405020304" pitchFamily="18" charset="0"/>
              <a:cs typeface="Times New Roman" panose="02020603050405020304" pitchFamily="18" charset="0"/>
            </a:rPr>
            <a:t> in our dataset with </a:t>
          </a:r>
          <a:r>
            <a:rPr lang="en-US" sz="1800" b="1" i="0" kern="1200">
              <a:latin typeface="Times New Roman" panose="02020603050405020304" pitchFamily="18" charset="0"/>
              <a:cs typeface="Times New Roman" panose="02020603050405020304" pitchFamily="18" charset="0"/>
            </a:rPr>
            <a:t>26 attributes.</a:t>
          </a:r>
          <a:endParaRPr lang="en-US" sz="1800" i="0" kern="1200">
            <a:latin typeface="Times New Roman" panose="02020603050405020304" pitchFamily="18" charset="0"/>
            <a:cs typeface="Times New Roman" panose="02020603050405020304" pitchFamily="18" charset="0"/>
          </a:endParaRPr>
        </a:p>
      </dsp:txBody>
      <dsp:txXfrm>
        <a:off x="42950" y="4137334"/>
        <a:ext cx="10902511" cy="7939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7C552A-966B-49F1-A84E-BEEE02312BC6}">
      <dsp:nvSpPr>
        <dsp:cNvPr id="0" name=""/>
        <dsp:cNvSpPr/>
      </dsp:nvSpPr>
      <dsp:spPr>
        <a:xfrm>
          <a:off x="3080" y="783578"/>
          <a:ext cx="2444055" cy="146643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latin typeface="Times New Roman" panose="02020603050405020304" pitchFamily="18" charset="0"/>
              <a:cs typeface="Times New Roman" panose="02020603050405020304" pitchFamily="18" charset="0"/>
            </a:rPr>
            <a:t>Data collection and cleaning</a:t>
          </a:r>
        </a:p>
      </dsp:txBody>
      <dsp:txXfrm>
        <a:off x="3080" y="783578"/>
        <a:ext cx="2444055" cy="1466433"/>
      </dsp:txXfrm>
    </dsp:sp>
    <dsp:sp modelId="{410CD82C-0B16-4211-AEAA-F8EB36A2108D}">
      <dsp:nvSpPr>
        <dsp:cNvPr id="0" name=""/>
        <dsp:cNvSpPr/>
      </dsp:nvSpPr>
      <dsp:spPr>
        <a:xfrm>
          <a:off x="2691541" y="783578"/>
          <a:ext cx="2444055" cy="146643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latin typeface="Times New Roman" panose="02020603050405020304" pitchFamily="18" charset="0"/>
              <a:cs typeface="Times New Roman" panose="02020603050405020304" pitchFamily="18" charset="0"/>
            </a:rPr>
            <a:t>Explorative Data Analysis (EDA)</a:t>
          </a:r>
        </a:p>
      </dsp:txBody>
      <dsp:txXfrm>
        <a:off x="2691541" y="783578"/>
        <a:ext cx="2444055" cy="1466433"/>
      </dsp:txXfrm>
    </dsp:sp>
    <dsp:sp modelId="{5570D98C-C4B2-424A-85EA-3462AC39805E}">
      <dsp:nvSpPr>
        <dsp:cNvPr id="0" name=""/>
        <dsp:cNvSpPr/>
      </dsp:nvSpPr>
      <dsp:spPr>
        <a:xfrm>
          <a:off x="5380002" y="783578"/>
          <a:ext cx="2444055" cy="146643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latin typeface="Times New Roman" panose="02020603050405020304" pitchFamily="18" charset="0"/>
              <a:cs typeface="Times New Roman" panose="02020603050405020304" pitchFamily="18" charset="0"/>
            </a:rPr>
            <a:t>Trend Analysis</a:t>
          </a:r>
        </a:p>
      </dsp:txBody>
      <dsp:txXfrm>
        <a:off x="5380002" y="783578"/>
        <a:ext cx="2444055" cy="1466433"/>
      </dsp:txXfrm>
    </dsp:sp>
    <dsp:sp modelId="{4AA088BC-3435-49E8-B809-4C72CDE18E28}">
      <dsp:nvSpPr>
        <dsp:cNvPr id="0" name=""/>
        <dsp:cNvSpPr/>
      </dsp:nvSpPr>
      <dsp:spPr>
        <a:xfrm>
          <a:off x="8068463" y="783578"/>
          <a:ext cx="2444055" cy="146643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latin typeface="Times New Roman" panose="02020603050405020304" pitchFamily="18" charset="0"/>
              <a:cs typeface="Times New Roman" panose="02020603050405020304" pitchFamily="18" charset="0"/>
            </a:rPr>
            <a:t>Comparative Analysis</a:t>
          </a:r>
        </a:p>
      </dsp:txBody>
      <dsp:txXfrm>
        <a:off x="8068463" y="783578"/>
        <a:ext cx="2444055" cy="1466433"/>
      </dsp:txXfrm>
    </dsp:sp>
    <dsp:sp modelId="{0A4A7EC0-2AA2-4E7E-A2DA-EA5689589CFB}">
      <dsp:nvSpPr>
        <dsp:cNvPr id="0" name=""/>
        <dsp:cNvSpPr/>
      </dsp:nvSpPr>
      <dsp:spPr>
        <a:xfrm>
          <a:off x="3080" y="2494417"/>
          <a:ext cx="2444055" cy="146643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latin typeface="Times New Roman" panose="02020603050405020304" pitchFamily="18" charset="0"/>
              <a:cs typeface="Times New Roman" panose="02020603050405020304" pitchFamily="18" charset="0"/>
            </a:rPr>
            <a:t>Sector contribution Analysis </a:t>
          </a:r>
        </a:p>
      </dsp:txBody>
      <dsp:txXfrm>
        <a:off x="3080" y="2494417"/>
        <a:ext cx="2444055" cy="1466433"/>
      </dsp:txXfrm>
    </dsp:sp>
    <dsp:sp modelId="{D7152E1E-9EB8-4DC5-BC4C-3C5736F45CD7}">
      <dsp:nvSpPr>
        <dsp:cNvPr id="0" name=""/>
        <dsp:cNvSpPr/>
      </dsp:nvSpPr>
      <dsp:spPr>
        <a:xfrm>
          <a:off x="2691541" y="2494417"/>
          <a:ext cx="2444055" cy="146643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latin typeface="Times New Roman" panose="02020603050405020304" pitchFamily="18" charset="0"/>
              <a:cs typeface="Times New Roman" panose="02020603050405020304" pitchFamily="18" charset="0"/>
            </a:rPr>
            <a:t>Correlation Analysis</a:t>
          </a:r>
        </a:p>
      </dsp:txBody>
      <dsp:txXfrm>
        <a:off x="2691541" y="2494417"/>
        <a:ext cx="2444055" cy="1466433"/>
      </dsp:txXfrm>
    </dsp:sp>
    <dsp:sp modelId="{E47623F2-A02E-4B4F-8B65-3D0FF5CB1887}">
      <dsp:nvSpPr>
        <dsp:cNvPr id="0" name=""/>
        <dsp:cNvSpPr/>
      </dsp:nvSpPr>
      <dsp:spPr>
        <a:xfrm>
          <a:off x="5380002" y="2494417"/>
          <a:ext cx="2444055" cy="146643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latin typeface="Times New Roman" panose="02020603050405020304" pitchFamily="18" charset="0"/>
              <a:cs typeface="Times New Roman" panose="02020603050405020304" pitchFamily="18" charset="0"/>
            </a:rPr>
            <a:t>Regression Analysis</a:t>
          </a:r>
        </a:p>
      </dsp:txBody>
      <dsp:txXfrm>
        <a:off x="5380002" y="2494417"/>
        <a:ext cx="2444055" cy="1466433"/>
      </dsp:txXfrm>
    </dsp:sp>
    <dsp:sp modelId="{64C874E9-7A66-4491-AFCC-7A761FC1375B}">
      <dsp:nvSpPr>
        <dsp:cNvPr id="0" name=""/>
        <dsp:cNvSpPr/>
      </dsp:nvSpPr>
      <dsp:spPr>
        <a:xfrm>
          <a:off x="8068463" y="2494417"/>
          <a:ext cx="2444055" cy="146643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latin typeface="Times New Roman" panose="02020603050405020304" pitchFamily="18" charset="0"/>
              <a:cs typeface="Times New Roman" panose="02020603050405020304" pitchFamily="18" charset="0"/>
            </a:rPr>
            <a:t>Tools Used – R ,</a:t>
          </a:r>
          <a:r>
            <a:rPr lang="en-US" sz="2200" kern="1200" err="1">
              <a:latin typeface="Times New Roman" panose="02020603050405020304" pitchFamily="18" charset="0"/>
              <a:cs typeface="Times New Roman" panose="02020603050405020304" pitchFamily="18" charset="0"/>
            </a:rPr>
            <a:t>ggplot</a:t>
          </a:r>
          <a:r>
            <a:rPr lang="en-US" sz="2200" kern="1200">
              <a:latin typeface="Times New Roman" panose="02020603050405020304" pitchFamily="18" charset="0"/>
              <a:cs typeface="Times New Roman" panose="02020603050405020304" pitchFamily="18" charset="0"/>
            </a:rPr>
            <a:t> and Excel</a:t>
          </a:r>
        </a:p>
      </dsp:txBody>
      <dsp:txXfrm>
        <a:off x="8068463" y="2494417"/>
        <a:ext cx="2444055" cy="14664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4E6C0B-6303-4FC6-AAA3-8848F045CD3E}">
      <dsp:nvSpPr>
        <dsp:cNvPr id="0" name=""/>
        <dsp:cNvSpPr/>
      </dsp:nvSpPr>
      <dsp:spPr>
        <a:xfrm>
          <a:off x="0" y="2428"/>
          <a:ext cx="6461758" cy="4975906"/>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IN" sz="1800" b="1" kern="1200">
              <a:latin typeface="Times New Roman"/>
              <a:cs typeface="Times New Roman"/>
            </a:rPr>
            <a:t>  Deeper Insights and Economic Implications</a:t>
          </a:r>
          <a:endParaRPr lang="en-US" sz="1800" kern="1200">
            <a:latin typeface="Times New Roman"/>
            <a:cs typeface="Times New Roman"/>
          </a:endParaRPr>
        </a:p>
        <a:p>
          <a:pPr marL="114300" lvl="1" indent="-114300" algn="l" defTabSz="622300">
            <a:lnSpc>
              <a:spcPct val="90000"/>
            </a:lnSpc>
            <a:spcBef>
              <a:spcPct val="0"/>
            </a:spcBef>
            <a:spcAft>
              <a:spcPct val="15000"/>
            </a:spcAft>
            <a:buChar char="•"/>
          </a:pPr>
          <a:r>
            <a:rPr lang="en-IN" sz="1400" b="1" kern="1200">
              <a:latin typeface="Times New Roman"/>
              <a:cs typeface="Times New Roman"/>
            </a:rPr>
            <a:t>Developing vs. Developed Economies</a:t>
          </a:r>
          <a:r>
            <a:rPr lang="en-IN" sz="1400" kern="1200">
              <a:latin typeface="Times New Roman"/>
              <a:cs typeface="Times New Roman"/>
            </a:rPr>
            <a:t>: The significant disparities in GDP, GNI, and sector contributions point to differences between developed and developing economies. Developing countries often have higher agricultural contributions and show more rapid growth, while developed economies display balanced contributions across sectors with steadier growth rates. This segmentation highlights the importance of economic diversification and structural transformation in driving sustainable development.</a:t>
          </a:r>
          <a:endParaRPr lang="en-US" sz="1400" kern="1200">
            <a:latin typeface="Times New Roman"/>
            <a:cs typeface="Times New Roman"/>
          </a:endParaRPr>
        </a:p>
        <a:p>
          <a:pPr marL="114300" lvl="1" indent="-114300" algn="l" defTabSz="622300">
            <a:lnSpc>
              <a:spcPct val="90000"/>
            </a:lnSpc>
            <a:spcBef>
              <a:spcPct val="0"/>
            </a:spcBef>
            <a:spcAft>
              <a:spcPct val="15000"/>
            </a:spcAft>
            <a:buChar char="•"/>
          </a:pPr>
          <a:endParaRPr lang="en-US" sz="1400" kern="1200">
            <a:latin typeface="Times New Roman"/>
            <a:cs typeface="Times New Roman"/>
          </a:endParaRPr>
        </a:p>
        <a:p>
          <a:pPr marL="114300" lvl="1" indent="-114300" algn="l" defTabSz="622300">
            <a:lnSpc>
              <a:spcPct val="90000"/>
            </a:lnSpc>
            <a:spcBef>
              <a:spcPct val="0"/>
            </a:spcBef>
            <a:spcAft>
              <a:spcPct val="15000"/>
            </a:spcAft>
            <a:buChar char="•"/>
          </a:pPr>
          <a:r>
            <a:rPr lang="en-IN" sz="1400" b="1" kern="1200">
              <a:latin typeface="Times New Roman"/>
              <a:cs typeface="Times New Roman"/>
            </a:rPr>
            <a:t>Sectoral Shifts</a:t>
          </a:r>
          <a:r>
            <a:rPr lang="en-IN" sz="1400" kern="1200">
              <a:latin typeface="Times New Roman"/>
              <a:cs typeface="Times New Roman"/>
            </a:rPr>
            <a:t>: The data suggests that economies transition from agriculture to manufacturing and services as they grow. This shift typically aligns with higher productivity, better job opportunities, and greater resilience to economic downturns. Developing countries could potentially leverage this insight to prioritize industrial and service sector development, moving away from heavy reliance on agriculture.</a:t>
          </a:r>
          <a:endParaRPr lang="en-US" sz="1400" kern="1200">
            <a:latin typeface="Times New Roman"/>
            <a:cs typeface="Times New Roman"/>
          </a:endParaRPr>
        </a:p>
        <a:p>
          <a:pPr marL="114300" lvl="1" indent="-114300" algn="l" defTabSz="622300">
            <a:lnSpc>
              <a:spcPct val="90000"/>
            </a:lnSpc>
            <a:spcBef>
              <a:spcPct val="0"/>
            </a:spcBef>
            <a:spcAft>
              <a:spcPct val="15000"/>
            </a:spcAft>
            <a:buChar char="•"/>
          </a:pPr>
          <a:endParaRPr lang="en-US" sz="1400" kern="1200">
            <a:latin typeface="Times New Roman"/>
            <a:cs typeface="Times New Roman"/>
          </a:endParaRPr>
        </a:p>
        <a:p>
          <a:pPr marL="114300" lvl="1" indent="-114300" algn="l" defTabSz="622300">
            <a:lnSpc>
              <a:spcPct val="90000"/>
            </a:lnSpc>
            <a:spcBef>
              <a:spcPct val="0"/>
            </a:spcBef>
            <a:spcAft>
              <a:spcPct val="15000"/>
            </a:spcAft>
            <a:buChar char="•"/>
          </a:pPr>
          <a:r>
            <a:rPr lang="en-IN" sz="1400" b="1" kern="1200">
              <a:latin typeface="Times New Roman"/>
              <a:cs typeface="Times New Roman"/>
            </a:rPr>
            <a:t>Potential for Growth in Lower GDP Nations</a:t>
          </a:r>
          <a:r>
            <a:rPr lang="en-IN" sz="1400" kern="1200">
              <a:latin typeface="Times New Roman"/>
              <a:cs typeface="Times New Roman"/>
            </a:rPr>
            <a:t>: The skewed GDP and GNI distributions indicate room for growth in lower-GDP countries if they can transition their economic structure towards high-value industries. Countries at the lower end of the GDP distribution may need policies that encourage investment in infrastructure, education, and technology adoption, enabling them to catch up with more developed nations.</a:t>
          </a:r>
          <a:endParaRPr lang="en-US" sz="1400" kern="1200">
            <a:latin typeface="Times New Roman"/>
            <a:cs typeface="Times New Roman"/>
          </a:endParaRPr>
        </a:p>
      </dsp:txBody>
      <dsp:txXfrm>
        <a:off x="145739" y="148167"/>
        <a:ext cx="6170280" cy="468442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235319-DC82-46B7-B53A-974864F818AC}" type="datetimeFigureOut">
              <a:rPr lang="en-US" smtClean="0"/>
              <a:t>11/18/2024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1E0D82-C2D8-4DB8-BE99-2D077F7B98A6}" type="slidenum">
              <a:rPr lang="en-US" smtClean="0"/>
              <a:t>‹#›</a:t>
            </a:fld>
            <a:endParaRPr lang="en-US"/>
          </a:p>
        </p:txBody>
      </p:sp>
    </p:spTree>
    <p:extLst>
      <p:ext uri="{BB962C8B-B14F-4D97-AF65-F5344CB8AC3E}">
        <p14:creationId xmlns:p14="http://schemas.microsoft.com/office/powerpoint/2010/main" val="2382669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8807FC2-FA1B-4D51-8F8A-5E9CDD885E4C}" type="datetime1">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A5ADA-3B86-4A7C-A1AD-F4E8B06B89D2}" type="slidenum">
              <a:rPr lang="en-US" smtClean="0"/>
              <a:t>‹#›</a:t>
            </a:fld>
            <a:endParaRPr lang="en-US"/>
          </a:p>
        </p:txBody>
      </p:sp>
    </p:spTree>
    <p:extLst>
      <p:ext uri="{BB962C8B-B14F-4D97-AF65-F5344CB8AC3E}">
        <p14:creationId xmlns:p14="http://schemas.microsoft.com/office/powerpoint/2010/main" val="3576162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A3B7C6-A1FA-4F3B-9A5F-1965B84EA919}" type="datetime1">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A5ADA-3B86-4A7C-A1AD-F4E8B06B89D2}" type="slidenum">
              <a:rPr lang="en-US" smtClean="0"/>
              <a:t>‹#›</a:t>
            </a:fld>
            <a:endParaRPr lang="en-US"/>
          </a:p>
        </p:txBody>
      </p:sp>
    </p:spTree>
    <p:extLst>
      <p:ext uri="{BB962C8B-B14F-4D97-AF65-F5344CB8AC3E}">
        <p14:creationId xmlns:p14="http://schemas.microsoft.com/office/powerpoint/2010/main" val="2018029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43B957-B0FC-4868-831D-B84DFF9C9698}" type="datetime1">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A5ADA-3B86-4A7C-A1AD-F4E8B06B89D2}" type="slidenum">
              <a:rPr lang="en-US" smtClean="0"/>
              <a:t>‹#›</a:t>
            </a:fld>
            <a:endParaRPr lang="en-US"/>
          </a:p>
        </p:txBody>
      </p:sp>
    </p:spTree>
    <p:extLst>
      <p:ext uri="{BB962C8B-B14F-4D97-AF65-F5344CB8AC3E}">
        <p14:creationId xmlns:p14="http://schemas.microsoft.com/office/powerpoint/2010/main" val="695440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2C2A10-8086-4D7B-A52F-E394E48964EE}" type="datetime1">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A5ADA-3B86-4A7C-A1AD-F4E8B06B89D2}" type="slidenum">
              <a:rPr lang="en-US" smtClean="0"/>
              <a:t>‹#›</a:t>
            </a:fld>
            <a:endParaRPr lang="en-US"/>
          </a:p>
        </p:txBody>
      </p:sp>
    </p:spTree>
    <p:extLst>
      <p:ext uri="{BB962C8B-B14F-4D97-AF65-F5344CB8AC3E}">
        <p14:creationId xmlns:p14="http://schemas.microsoft.com/office/powerpoint/2010/main" val="700131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862BBD-FD31-4DFF-B8F4-07C714DD0E4E}" type="datetime1">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A5ADA-3B86-4A7C-A1AD-F4E8B06B89D2}" type="slidenum">
              <a:rPr lang="en-US" smtClean="0"/>
              <a:t>‹#›</a:t>
            </a:fld>
            <a:endParaRPr lang="en-US"/>
          </a:p>
        </p:txBody>
      </p:sp>
    </p:spTree>
    <p:extLst>
      <p:ext uri="{BB962C8B-B14F-4D97-AF65-F5344CB8AC3E}">
        <p14:creationId xmlns:p14="http://schemas.microsoft.com/office/powerpoint/2010/main" val="1356482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3B781F-0A69-4CA5-AFAB-BAACD62C64E1}" type="datetime1">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A5ADA-3B86-4A7C-A1AD-F4E8B06B89D2}" type="slidenum">
              <a:rPr lang="en-US" smtClean="0"/>
              <a:t>‹#›</a:t>
            </a:fld>
            <a:endParaRPr lang="en-US"/>
          </a:p>
        </p:txBody>
      </p:sp>
    </p:spTree>
    <p:extLst>
      <p:ext uri="{BB962C8B-B14F-4D97-AF65-F5344CB8AC3E}">
        <p14:creationId xmlns:p14="http://schemas.microsoft.com/office/powerpoint/2010/main" val="1374815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4D7EA6-4D7C-4C27-B986-CB62A63276BB}" type="datetime1">
              <a:rPr lang="en-US" smtClean="0"/>
              <a:t>11/18/2024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0A5ADA-3B86-4A7C-A1AD-F4E8B06B89D2}" type="slidenum">
              <a:rPr lang="en-US" smtClean="0"/>
              <a:t>‹#›</a:t>
            </a:fld>
            <a:endParaRPr lang="en-US"/>
          </a:p>
        </p:txBody>
      </p:sp>
    </p:spTree>
    <p:extLst>
      <p:ext uri="{BB962C8B-B14F-4D97-AF65-F5344CB8AC3E}">
        <p14:creationId xmlns:p14="http://schemas.microsoft.com/office/powerpoint/2010/main" val="3760613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80718A-5592-42AE-9CD9-6579FB229628}" type="datetime1">
              <a:rPr lang="en-US" smtClean="0"/>
              <a:t>11/18/2024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0A5ADA-3B86-4A7C-A1AD-F4E8B06B89D2}" type="slidenum">
              <a:rPr lang="en-US" smtClean="0"/>
              <a:t>‹#›</a:t>
            </a:fld>
            <a:endParaRPr lang="en-US"/>
          </a:p>
        </p:txBody>
      </p:sp>
    </p:spTree>
    <p:extLst>
      <p:ext uri="{BB962C8B-B14F-4D97-AF65-F5344CB8AC3E}">
        <p14:creationId xmlns:p14="http://schemas.microsoft.com/office/powerpoint/2010/main" val="3215369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5168EF-DFE3-4113-854B-FFB75B5472CF}" type="datetime1">
              <a:rPr lang="en-US" smtClean="0"/>
              <a:t>11/18/2024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0A5ADA-3B86-4A7C-A1AD-F4E8B06B89D2}" type="slidenum">
              <a:rPr lang="en-US" smtClean="0"/>
              <a:t>‹#›</a:t>
            </a:fld>
            <a:endParaRPr lang="en-US"/>
          </a:p>
        </p:txBody>
      </p:sp>
    </p:spTree>
    <p:extLst>
      <p:ext uri="{BB962C8B-B14F-4D97-AF65-F5344CB8AC3E}">
        <p14:creationId xmlns:p14="http://schemas.microsoft.com/office/powerpoint/2010/main" val="4021962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5427BF-630F-4EF6-AA5C-A3CAC92670CC}" type="datetime1">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A5ADA-3B86-4A7C-A1AD-F4E8B06B89D2}" type="slidenum">
              <a:rPr lang="en-US" smtClean="0"/>
              <a:t>‹#›</a:t>
            </a:fld>
            <a:endParaRPr lang="en-US"/>
          </a:p>
        </p:txBody>
      </p:sp>
    </p:spTree>
    <p:extLst>
      <p:ext uri="{BB962C8B-B14F-4D97-AF65-F5344CB8AC3E}">
        <p14:creationId xmlns:p14="http://schemas.microsoft.com/office/powerpoint/2010/main" val="3851504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5E3305-5048-4786-A5C0-F23C44C5FFA4}" type="datetime1">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A5ADA-3B86-4A7C-A1AD-F4E8B06B89D2}" type="slidenum">
              <a:rPr lang="en-US" smtClean="0"/>
              <a:t>‹#›</a:t>
            </a:fld>
            <a:endParaRPr lang="en-US"/>
          </a:p>
        </p:txBody>
      </p:sp>
    </p:spTree>
    <p:extLst>
      <p:ext uri="{BB962C8B-B14F-4D97-AF65-F5344CB8AC3E}">
        <p14:creationId xmlns:p14="http://schemas.microsoft.com/office/powerpoint/2010/main" val="3079021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4486CD-FC7C-493E-86EE-37961B6A606C}" type="datetime1">
              <a:rPr lang="en-US" smtClean="0"/>
              <a:t>11/18/2024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0A5ADA-3B86-4A7C-A1AD-F4E8B06B89D2}" type="slidenum">
              <a:rPr lang="en-US" smtClean="0"/>
              <a:t>‹#›</a:t>
            </a:fld>
            <a:endParaRPr lang="en-US"/>
          </a:p>
        </p:txBody>
      </p:sp>
    </p:spTree>
    <p:extLst>
      <p:ext uri="{BB962C8B-B14F-4D97-AF65-F5344CB8AC3E}">
        <p14:creationId xmlns:p14="http://schemas.microsoft.com/office/powerpoint/2010/main" val="191857546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3.png"/><Relationship Id="rId7" Type="http://schemas.openxmlformats.org/officeDocument/2006/relationships/diagramQuickStyle" Target="../diagrams/quickStyle3.xml"/><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14.png"/><Relationship Id="rId9" Type="http://schemas.microsoft.com/office/2007/relationships/diagramDrawing" Target="../diagrams/drawing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business graph and charts">
            <a:extLst>
              <a:ext uri="{FF2B5EF4-FFF2-40B4-BE49-F238E27FC236}">
                <a16:creationId xmlns:a16="http://schemas.microsoft.com/office/drawing/2014/main" id="{1636DF16-CAA3-3E80-0589-28A7954784C6}"/>
              </a:ext>
            </a:extLst>
          </p:cNvPr>
          <p:cNvPicPr>
            <a:picLocks noChangeAspect="1"/>
          </p:cNvPicPr>
          <p:nvPr/>
        </p:nvPicPr>
        <p:blipFill>
          <a:blip r:embed="rId2"/>
          <a:srcRect l="22111" r="10563" b="1"/>
          <a:stretch/>
        </p:blipFill>
        <p:spPr>
          <a:xfrm>
            <a:off x="1" y="10"/>
            <a:ext cx="9669642" cy="6857990"/>
          </a:xfrm>
          <a:prstGeom prst="rect">
            <a:avLst/>
          </a:prstGeom>
        </p:spPr>
      </p:pic>
      <p:sp>
        <p:nvSpPr>
          <p:cNvPr id="14" name="Rectangle 1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85B959-351F-279D-5FCE-E3F50816C2A6}"/>
              </a:ext>
            </a:extLst>
          </p:cNvPr>
          <p:cNvSpPr>
            <a:spLocks noGrp="1"/>
          </p:cNvSpPr>
          <p:nvPr>
            <p:ph type="title"/>
          </p:nvPr>
        </p:nvSpPr>
        <p:spPr>
          <a:xfrm>
            <a:off x="8174302" y="357051"/>
            <a:ext cx="4017698" cy="1907986"/>
          </a:xfrm>
        </p:spPr>
        <p:txBody>
          <a:bodyPr vert="horz" lIns="91440" tIns="45720" rIns="91440" bIns="45720" rtlCol="0" anchor="ctr">
            <a:normAutofit fontScale="90000"/>
          </a:bodyPr>
          <a:lstStyle/>
          <a:p>
            <a:r>
              <a:rPr lang="en-US" sz="4000" b="1">
                <a:latin typeface="Times New Roman" panose="02020603050405020304" pitchFamily="18" charset="0"/>
                <a:cs typeface="Times New Roman" panose="02020603050405020304" pitchFamily="18" charset="0"/>
              </a:rPr>
              <a:t>Sectoral Insights on Global Economic Growth</a:t>
            </a:r>
          </a:p>
        </p:txBody>
      </p:sp>
      <p:sp>
        <p:nvSpPr>
          <p:cNvPr id="7" name="TextBox 6">
            <a:extLst>
              <a:ext uri="{FF2B5EF4-FFF2-40B4-BE49-F238E27FC236}">
                <a16:creationId xmlns:a16="http://schemas.microsoft.com/office/drawing/2014/main" id="{0672389D-21A1-AF48-9D53-5D40C8B84D0E}"/>
              </a:ext>
            </a:extLst>
          </p:cNvPr>
          <p:cNvSpPr txBox="1"/>
          <p:nvPr/>
        </p:nvSpPr>
        <p:spPr>
          <a:xfrm>
            <a:off x="8342811" y="2499360"/>
            <a:ext cx="3204754" cy="360534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fontScale="92500" lnSpcReduction="10000"/>
          </a:bodyPr>
          <a:lstStyle/>
          <a:p>
            <a:pPr defTabSz="914400">
              <a:lnSpc>
                <a:spcPct val="90000"/>
              </a:lnSpc>
              <a:spcAft>
                <a:spcPts val="600"/>
              </a:spcAft>
            </a:pPr>
            <a:r>
              <a:rPr lang="en-US" b="1">
                <a:latin typeface="Times New Roman" panose="02020603050405020304" pitchFamily="18" charset="0"/>
                <a:cs typeface="Times New Roman" panose="02020603050405020304" pitchFamily="18" charset="0"/>
              </a:rPr>
              <a:t>Group 2</a:t>
            </a:r>
          </a:p>
          <a:p>
            <a:pPr indent="-228600" defTabSz="914400">
              <a:lnSpc>
                <a:spcPct val="90000"/>
              </a:lnSpc>
              <a:buFont typeface="Arial" panose="020B0604020202020204" pitchFamily="34" charset="0"/>
              <a:buChar char="•"/>
            </a:pPr>
            <a:endParaRPr lang="en-US" sz="1700"/>
          </a:p>
          <a:p>
            <a:pPr indent="-228600" defTabSz="914400">
              <a:lnSpc>
                <a:spcPct val="90000"/>
              </a:lnSpc>
              <a:spcAft>
                <a:spcPts val="600"/>
              </a:spcAft>
              <a:buFont typeface="Arial" panose="020B0604020202020204" pitchFamily="34" charset="0"/>
              <a:buChar char="•"/>
            </a:pPr>
            <a:r>
              <a:rPr lang="en-US">
                <a:latin typeface="Times New Roman" panose="02020603050405020304" pitchFamily="18" charset="0"/>
                <a:cs typeface="Times New Roman" panose="02020603050405020304" pitchFamily="18" charset="0"/>
              </a:rPr>
              <a:t>Krish </a:t>
            </a:r>
            <a:r>
              <a:rPr lang="en-US" err="1">
                <a:latin typeface="Times New Roman" panose="02020603050405020304" pitchFamily="18" charset="0"/>
                <a:cs typeface="Times New Roman" panose="02020603050405020304" pitchFamily="18" charset="0"/>
              </a:rPr>
              <a:t>Mukeshbhai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Sonani</a:t>
            </a:r>
            <a:endParaRPr lang="en-US">
              <a:latin typeface="Times New Roman" panose="02020603050405020304" pitchFamily="18" charset="0"/>
              <a:cs typeface="Times New Roman" panose="02020603050405020304" pitchFamily="18" charset="0"/>
            </a:endParaRPr>
          </a:p>
          <a:p>
            <a:pPr indent="-228600" defTabSz="914400">
              <a:lnSpc>
                <a:spcPct val="90000"/>
              </a:lnSpc>
              <a:spcAft>
                <a:spcPts val="600"/>
              </a:spcAft>
              <a:buFont typeface="Arial" panose="020B0604020202020204" pitchFamily="34" charset="0"/>
              <a:buChar char="•"/>
            </a:pPr>
            <a:r>
              <a:rPr lang="en-US">
                <a:latin typeface="Times New Roman" panose="02020603050405020304" pitchFamily="18" charset="0"/>
                <a:cs typeface="Times New Roman" panose="02020603050405020304" pitchFamily="18" charset="0"/>
              </a:rPr>
              <a:t>Ruthvik Reddy Dwaram</a:t>
            </a:r>
          </a:p>
          <a:p>
            <a:pPr indent="-228600" defTabSz="914400">
              <a:lnSpc>
                <a:spcPct val="90000"/>
              </a:lnSpc>
              <a:spcAft>
                <a:spcPts val="600"/>
              </a:spcAft>
              <a:buFont typeface="Arial" panose="020B0604020202020204" pitchFamily="34" charset="0"/>
              <a:buChar char="•"/>
            </a:pPr>
            <a:r>
              <a:rPr lang="en-US">
                <a:latin typeface="Times New Roman" panose="02020603050405020304" pitchFamily="18" charset="0"/>
                <a:cs typeface="Times New Roman" panose="02020603050405020304" pitchFamily="18" charset="0"/>
              </a:rPr>
              <a:t>Prachi Rajendra Trivedi</a:t>
            </a:r>
          </a:p>
          <a:p>
            <a:pPr indent="-228600" defTabSz="914400">
              <a:lnSpc>
                <a:spcPct val="90000"/>
              </a:lnSpc>
              <a:spcAft>
                <a:spcPts val="600"/>
              </a:spcAft>
              <a:buFont typeface="Arial" panose="020B0604020202020204" pitchFamily="34" charset="0"/>
              <a:buChar char="•"/>
            </a:pPr>
            <a:r>
              <a:rPr lang="en-US">
                <a:latin typeface="Times New Roman" panose="02020603050405020304" pitchFamily="18" charset="0"/>
                <a:cs typeface="Times New Roman" panose="02020603050405020304" pitchFamily="18" charset="0"/>
              </a:rPr>
              <a:t>Sivakumar Reddy </a:t>
            </a:r>
            <a:r>
              <a:rPr lang="en-US" err="1">
                <a:latin typeface="Times New Roman" panose="02020603050405020304" pitchFamily="18" charset="0"/>
                <a:cs typeface="Times New Roman" panose="02020603050405020304" pitchFamily="18" charset="0"/>
              </a:rPr>
              <a:t>Kesavareddy</a:t>
            </a:r>
            <a:endParaRPr lang="en-US">
              <a:latin typeface="Times New Roman" panose="02020603050405020304" pitchFamily="18" charset="0"/>
              <a:cs typeface="Times New Roman" panose="02020603050405020304" pitchFamily="18" charset="0"/>
            </a:endParaRPr>
          </a:p>
          <a:p>
            <a:pPr indent="-228600" defTabSz="914400">
              <a:lnSpc>
                <a:spcPct val="90000"/>
              </a:lnSpc>
              <a:spcAft>
                <a:spcPts val="600"/>
              </a:spcAft>
              <a:buFont typeface="Arial" panose="020B0604020202020204" pitchFamily="34" charset="0"/>
              <a:buChar char="•"/>
            </a:pPr>
            <a:r>
              <a:rPr lang="en-US">
                <a:latin typeface="Times New Roman" panose="02020603050405020304" pitchFamily="18" charset="0"/>
                <a:cs typeface="Times New Roman" panose="02020603050405020304" pitchFamily="18" charset="0"/>
              </a:rPr>
              <a:t>Meet Pramod </a:t>
            </a:r>
            <a:r>
              <a:rPr lang="en-US" err="1">
                <a:latin typeface="Times New Roman" panose="02020603050405020304" pitchFamily="18" charset="0"/>
                <a:cs typeface="Times New Roman" panose="02020603050405020304" pitchFamily="18" charset="0"/>
              </a:rPr>
              <a:t>Sawaswat</a:t>
            </a:r>
            <a:endParaRPr lang="en-US">
              <a:latin typeface="Times New Roman" panose="02020603050405020304" pitchFamily="18" charset="0"/>
              <a:cs typeface="Times New Roman" panose="02020603050405020304" pitchFamily="18" charset="0"/>
            </a:endParaRPr>
          </a:p>
          <a:p>
            <a:pPr indent="-228600" defTabSz="914400">
              <a:lnSpc>
                <a:spcPct val="90000"/>
              </a:lnSpc>
              <a:spcAft>
                <a:spcPts val="600"/>
              </a:spcAft>
              <a:buFont typeface="Arial" panose="020B0604020202020204" pitchFamily="34" charset="0"/>
              <a:buChar char="•"/>
            </a:pPr>
            <a:r>
              <a:rPr lang="en-US">
                <a:latin typeface="Times New Roman" panose="02020603050405020304" pitchFamily="18" charset="0"/>
                <a:cs typeface="Times New Roman" panose="02020603050405020304" pitchFamily="18" charset="0"/>
              </a:rPr>
              <a:t>Divyansh Singh</a:t>
            </a:r>
          </a:p>
          <a:p>
            <a:pPr indent="-228600" defTabSz="914400">
              <a:lnSpc>
                <a:spcPct val="90000"/>
              </a:lnSpc>
              <a:spcAft>
                <a:spcPts val="600"/>
              </a:spcAft>
              <a:buFont typeface="Arial" panose="020B0604020202020204" pitchFamily="34" charset="0"/>
              <a:buChar char="•"/>
            </a:pPr>
            <a:r>
              <a:rPr lang="en-US">
                <a:latin typeface="Times New Roman" panose="02020603050405020304" pitchFamily="18" charset="0"/>
                <a:cs typeface="Times New Roman" panose="02020603050405020304" pitchFamily="18" charset="0"/>
              </a:rPr>
              <a:t>Surya Vamshi </a:t>
            </a:r>
            <a:r>
              <a:rPr lang="en-US" err="1">
                <a:latin typeface="Times New Roman" panose="02020603050405020304" pitchFamily="18" charset="0"/>
                <a:cs typeface="Times New Roman" panose="02020603050405020304" pitchFamily="18" charset="0"/>
              </a:rPr>
              <a:t>Sriperambudooru</a:t>
            </a:r>
            <a:endParaRPr lang="en-US">
              <a:latin typeface="Times New Roman" panose="02020603050405020304" pitchFamily="18" charset="0"/>
              <a:cs typeface="Times New Roman" panose="02020603050405020304" pitchFamily="18" charset="0"/>
            </a:endParaRPr>
          </a:p>
          <a:p>
            <a:pPr indent="-228600" defTabSz="914400">
              <a:lnSpc>
                <a:spcPct val="90000"/>
              </a:lnSpc>
              <a:spcAft>
                <a:spcPts val="600"/>
              </a:spcAft>
              <a:buFont typeface="Arial" panose="020B0604020202020204" pitchFamily="34" charset="0"/>
              <a:buChar char="•"/>
            </a:pPr>
            <a:r>
              <a:rPr lang="en-US">
                <a:latin typeface="Times New Roman" panose="02020603050405020304" pitchFamily="18" charset="0"/>
                <a:cs typeface="Times New Roman" panose="02020603050405020304" pitchFamily="18" charset="0"/>
              </a:rPr>
              <a:t>Neelima </a:t>
            </a:r>
            <a:r>
              <a:rPr lang="en-US" err="1">
                <a:latin typeface="Times New Roman" panose="02020603050405020304" pitchFamily="18" charset="0"/>
                <a:cs typeface="Times New Roman" panose="02020603050405020304" pitchFamily="18" charset="0"/>
              </a:rPr>
              <a:t>Nandigam</a:t>
            </a:r>
            <a:endParaRPr lang="en-US">
              <a:latin typeface="Times New Roman" panose="02020603050405020304" pitchFamily="18" charset="0"/>
              <a:cs typeface="Times New Roman" panose="02020603050405020304" pitchFamily="18" charset="0"/>
            </a:endParaRPr>
          </a:p>
          <a:p>
            <a:pPr indent="-228600" defTabSz="914400">
              <a:lnSpc>
                <a:spcPct val="90000"/>
              </a:lnSpc>
              <a:spcAft>
                <a:spcPts val="600"/>
              </a:spcAft>
              <a:buFont typeface="Arial" panose="020B0604020202020204" pitchFamily="34" charset="0"/>
              <a:buChar char="•"/>
            </a:pPr>
            <a:r>
              <a:rPr lang="en-US" err="1">
                <a:latin typeface="Times New Roman" panose="02020603050405020304" pitchFamily="18" charset="0"/>
                <a:cs typeface="Times New Roman" panose="02020603050405020304" pitchFamily="18" charset="0"/>
              </a:rPr>
              <a:t>Anoohya</a:t>
            </a:r>
            <a:r>
              <a:rPr lang="en-US">
                <a:latin typeface="Times New Roman" panose="02020603050405020304" pitchFamily="18" charset="0"/>
                <a:cs typeface="Times New Roman" panose="02020603050405020304" pitchFamily="18" charset="0"/>
              </a:rPr>
              <a:t> Alluri</a:t>
            </a:r>
          </a:p>
          <a:p>
            <a:pPr indent="-228600" defTabSz="914400">
              <a:lnSpc>
                <a:spcPct val="90000"/>
              </a:lnSpc>
              <a:spcAft>
                <a:spcPts val="600"/>
              </a:spcAft>
              <a:buFont typeface="Arial" panose="020B0604020202020204" pitchFamily="34" charset="0"/>
              <a:buChar char="•"/>
            </a:pPr>
            <a:r>
              <a:rPr lang="en-US">
                <a:latin typeface="Times New Roman" panose="02020603050405020304" pitchFamily="18" charset="0"/>
                <a:cs typeface="Times New Roman" panose="02020603050405020304" pitchFamily="18" charset="0"/>
              </a:rPr>
              <a:t>Manisha Pandey</a:t>
            </a:r>
          </a:p>
        </p:txBody>
      </p:sp>
      <p:sp>
        <p:nvSpPr>
          <p:cNvPr id="3" name="Slide Number Placeholder 2">
            <a:extLst>
              <a:ext uri="{FF2B5EF4-FFF2-40B4-BE49-F238E27FC236}">
                <a16:creationId xmlns:a16="http://schemas.microsoft.com/office/drawing/2014/main" id="{24020120-18E7-9965-0251-A794C972CCB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914400">
              <a:spcAft>
                <a:spcPts val="600"/>
              </a:spcAft>
              <a:defRPr/>
            </a:pPr>
            <a:fld id="{050A5ADA-3B86-4A7C-A1AD-F4E8B06B89D2}" type="slidenum">
              <a:rPr lang="en-US">
                <a:solidFill>
                  <a:prstClr val="black">
                    <a:tint val="75000"/>
                  </a:prstClr>
                </a:solidFill>
                <a:latin typeface="Calibri" panose="020F0502020204030204"/>
              </a:rPr>
              <a:pPr defTabSz="914400">
                <a:spcAft>
                  <a:spcPts val="600"/>
                </a:spcAft>
                <a:defRPr/>
              </a:pPr>
              <a:t>1</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1145769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13907-057D-305A-9504-9D72CEF92E84}"/>
              </a:ext>
            </a:extLst>
          </p:cNvPr>
          <p:cNvSpPr>
            <a:spLocks noGrp="1"/>
          </p:cNvSpPr>
          <p:nvPr>
            <p:ph type="title"/>
          </p:nvPr>
        </p:nvSpPr>
        <p:spPr>
          <a:xfrm>
            <a:off x="426720" y="322218"/>
            <a:ext cx="10302239" cy="792479"/>
          </a:xfrm>
        </p:spPr>
        <p:txBody>
          <a:bodyPr vert="horz" lIns="91440" tIns="45720" rIns="91440" bIns="45720" rtlCol="0" anchor="b">
            <a:normAutofit/>
          </a:bodyPr>
          <a:lstStyle/>
          <a:p>
            <a:pPr algn="ctr"/>
            <a:r>
              <a:rPr lang="en-US" sz="4000" b="1">
                <a:latin typeface="Times New Roman"/>
                <a:cs typeface="Times New Roman"/>
              </a:rPr>
              <a:t>Visual Insights</a:t>
            </a:r>
            <a:endParaRPr lang="en-US" sz="4000" kern="1200">
              <a:latin typeface="Times New Roman"/>
              <a:cs typeface="Times New Roman"/>
            </a:endParaRPr>
          </a:p>
        </p:txBody>
      </p:sp>
      <p:sp>
        <p:nvSpPr>
          <p:cNvPr id="3" name="Content Placeholder 2">
            <a:extLst>
              <a:ext uri="{FF2B5EF4-FFF2-40B4-BE49-F238E27FC236}">
                <a16:creationId xmlns:a16="http://schemas.microsoft.com/office/drawing/2014/main" id="{08242863-5BB1-50F4-1B3A-1D96F6D8002F}"/>
              </a:ext>
            </a:extLst>
          </p:cNvPr>
          <p:cNvSpPr>
            <a:spLocks noGrp="1"/>
          </p:cNvSpPr>
          <p:nvPr>
            <p:ph sz="half" idx="1"/>
          </p:nvPr>
        </p:nvSpPr>
        <p:spPr>
          <a:xfrm>
            <a:off x="809897" y="1611086"/>
            <a:ext cx="4414661" cy="4606685"/>
          </a:xfrm>
        </p:spPr>
        <p:txBody>
          <a:bodyPr vert="horz" lIns="91440" tIns="45720" rIns="91440" bIns="45720" rtlCol="0" anchor="t">
            <a:normAutofit/>
          </a:bodyPr>
          <a:lstStyle/>
          <a:p>
            <a:pPr marL="0" indent="0">
              <a:buNone/>
            </a:pPr>
            <a:r>
              <a:rPr lang="en-US" sz="1800" b="1">
                <a:latin typeface="Times New Roman"/>
                <a:cs typeface="Times New Roman"/>
              </a:rPr>
              <a:t>Agriculture Over Time:</a:t>
            </a:r>
            <a:endParaRPr lang="en-US" sz="1800">
              <a:latin typeface="Times New Roman"/>
              <a:cs typeface="Times New Roman"/>
            </a:endParaRPr>
          </a:p>
          <a:p>
            <a:pPr marL="0"/>
            <a:r>
              <a:rPr lang="en-US" sz="1800" b="1">
                <a:latin typeface="Times New Roman"/>
                <a:cs typeface="Times New Roman"/>
              </a:rPr>
              <a:t>In Developed Countries:</a:t>
            </a:r>
            <a:endParaRPr lang="en-US" sz="1800">
              <a:latin typeface="Times New Roman"/>
              <a:cs typeface="Times New Roman"/>
            </a:endParaRPr>
          </a:p>
          <a:p>
            <a:pPr lvl="1"/>
            <a:r>
              <a:rPr lang="en-US" sz="1800">
                <a:latin typeface="Times New Roman"/>
                <a:cs typeface="Times New Roman"/>
              </a:rPr>
              <a:t>Agriculture’s share is higher than in developing countries.</a:t>
            </a:r>
          </a:p>
          <a:p>
            <a:pPr lvl="1"/>
            <a:r>
              <a:rPr lang="en-US" sz="1800">
                <a:latin typeface="Times New Roman"/>
                <a:cs typeface="Times New Roman"/>
              </a:rPr>
              <a:t>It rises initially, then levels off, showing a stable contribution as the economy matures.</a:t>
            </a:r>
          </a:p>
          <a:p>
            <a:pPr marL="0"/>
            <a:r>
              <a:rPr lang="en-US" sz="1800" b="1">
                <a:latin typeface="Times New Roman"/>
                <a:cs typeface="Times New Roman"/>
              </a:rPr>
              <a:t>In Developing Countries:</a:t>
            </a:r>
            <a:endParaRPr lang="en-US" sz="1800">
              <a:latin typeface="Times New Roman"/>
              <a:cs typeface="Times New Roman"/>
            </a:endParaRPr>
          </a:p>
          <a:p>
            <a:pPr lvl="1"/>
            <a:r>
              <a:rPr lang="en-US" sz="1800">
                <a:latin typeface="Times New Roman"/>
                <a:cs typeface="Times New Roman"/>
              </a:rPr>
              <a:t>Agriculture is still a key part of the economy but grows slowly compared to developed nations.</a:t>
            </a:r>
          </a:p>
          <a:p>
            <a:endParaRPr lang="en-US" sz="1800">
              <a:latin typeface="Times New Roman"/>
              <a:cs typeface="Times New Roman"/>
            </a:endParaRPr>
          </a:p>
        </p:txBody>
      </p:sp>
      <p:pic>
        <p:nvPicPr>
          <p:cNvPr id="6" name="Content Placeholder 5">
            <a:extLst>
              <a:ext uri="{FF2B5EF4-FFF2-40B4-BE49-F238E27FC236}">
                <a16:creationId xmlns:a16="http://schemas.microsoft.com/office/drawing/2014/main" id="{BBC0E3B0-0EFA-27C3-A320-6140A3472DD1}"/>
              </a:ext>
            </a:extLst>
          </p:cNvPr>
          <p:cNvPicPr>
            <a:picLocks noGrp="1" noChangeAspect="1"/>
          </p:cNvPicPr>
          <p:nvPr>
            <p:ph sz="half" idx="2"/>
          </p:nvPr>
        </p:nvPicPr>
        <p:blipFill>
          <a:blip r:embed="rId2"/>
          <a:stretch>
            <a:fillRect/>
          </a:stretch>
        </p:blipFill>
        <p:spPr>
          <a:xfrm>
            <a:off x="6426926" y="1611086"/>
            <a:ext cx="5151931" cy="3274423"/>
          </a:xfrm>
          <a:prstGeom prst="rect">
            <a:avLst/>
          </a:prstGeom>
        </p:spPr>
      </p:pic>
      <p:sp>
        <p:nvSpPr>
          <p:cNvPr id="5" name="Slide Number Placeholder 4">
            <a:extLst>
              <a:ext uri="{FF2B5EF4-FFF2-40B4-BE49-F238E27FC236}">
                <a16:creationId xmlns:a16="http://schemas.microsoft.com/office/drawing/2014/main" id="{1FA98763-C563-1F76-11CF-06DC8C61E0AD}"/>
              </a:ext>
            </a:extLst>
          </p:cNvPr>
          <p:cNvSpPr>
            <a:spLocks noGrp="1"/>
          </p:cNvSpPr>
          <p:nvPr>
            <p:ph type="sldNum" sz="quarter" idx="12"/>
          </p:nvPr>
        </p:nvSpPr>
        <p:spPr>
          <a:xfrm>
            <a:off x="9180576" y="6356350"/>
            <a:ext cx="2743200" cy="365125"/>
          </a:xfrm>
        </p:spPr>
        <p:txBody>
          <a:bodyPr vert="horz" lIns="91440" tIns="45720" rIns="91440" bIns="45720" rtlCol="0" anchor="ctr">
            <a:normAutofit/>
          </a:bodyPr>
          <a:lstStyle/>
          <a:p>
            <a:pPr>
              <a:spcAft>
                <a:spcPts val="600"/>
              </a:spcAft>
            </a:pPr>
            <a:fld id="{050A5ADA-3B86-4A7C-A1AD-F4E8B06B89D2}" type="slidenum">
              <a:rPr lang="en-US" sz="900">
                <a:solidFill>
                  <a:schemeClr val="tx1">
                    <a:tint val="75000"/>
                  </a:schemeClr>
                </a:solidFill>
              </a:rPr>
              <a:pPr>
                <a:spcAft>
                  <a:spcPts val="600"/>
                </a:spcAft>
              </a:pPr>
              <a:t>10</a:t>
            </a:fld>
            <a:endParaRPr lang="en-US" sz="900">
              <a:solidFill>
                <a:schemeClr val="tx1">
                  <a:tint val="75000"/>
                </a:schemeClr>
              </a:solidFill>
            </a:endParaRPr>
          </a:p>
        </p:txBody>
      </p:sp>
    </p:spTree>
    <p:extLst>
      <p:ext uri="{BB962C8B-B14F-4D97-AF65-F5344CB8AC3E}">
        <p14:creationId xmlns:p14="http://schemas.microsoft.com/office/powerpoint/2010/main" val="3790686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308A29-8A76-E887-C66E-DAF6A4EB18EE}"/>
              </a:ext>
            </a:extLst>
          </p:cNvPr>
          <p:cNvSpPr>
            <a:spLocks noGrp="1"/>
          </p:cNvSpPr>
          <p:nvPr>
            <p:ph sz="half" idx="1"/>
          </p:nvPr>
        </p:nvSpPr>
        <p:spPr>
          <a:xfrm>
            <a:off x="613143" y="1259839"/>
            <a:ext cx="4611415" cy="4957931"/>
          </a:xfrm>
        </p:spPr>
        <p:txBody>
          <a:bodyPr vert="horz" lIns="91440" tIns="45720" rIns="91440" bIns="45720" rtlCol="0" anchor="t">
            <a:normAutofit/>
          </a:bodyPr>
          <a:lstStyle/>
          <a:p>
            <a:pPr marL="0" indent="0">
              <a:buNone/>
            </a:pPr>
            <a:r>
              <a:rPr lang="en-US" sz="1800" b="1">
                <a:latin typeface="Times New Roman"/>
                <a:cs typeface="Times New Roman"/>
              </a:rPr>
              <a:t>Manufacturing Over Time:</a:t>
            </a:r>
            <a:endParaRPr lang="en-US" sz="1800">
              <a:latin typeface="Times New Roman"/>
              <a:cs typeface="Times New Roman"/>
            </a:endParaRPr>
          </a:p>
          <a:p>
            <a:pPr marL="0"/>
            <a:r>
              <a:rPr lang="en-US" sz="1800" b="1">
                <a:latin typeface="Times New Roman"/>
                <a:cs typeface="Times New Roman"/>
              </a:rPr>
              <a:t>In Developed Countries:</a:t>
            </a:r>
            <a:endParaRPr lang="en-US" sz="1800">
              <a:latin typeface="Times New Roman"/>
              <a:cs typeface="Times New Roman"/>
            </a:endParaRPr>
          </a:p>
          <a:p>
            <a:pPr lvl="1"/>
            <a:r>
              <a:rPr lang="en-US" sz="1800">
                <a:latin typeface="Times New Roman"/>
                <a:cs typeface="Times New Roman"/>
              </a:rPr>
              <a:t>There’s a big increase in manufacturing, showing strong industrial growth.</a:t>
            </a:r>
          </a:p>
          <a:p>
            <a:pPr lvl="1"/>
            <a:r>
              <a:rPr lang="en-US" sz="1800">
                <a:latin typeface="Times New Roman"/>
                <a:cs typeface="Times New Roman"/>
              </a:rPr>
              <a:t>Developed nations rely more heavily on manufacturing as part of their economic strength.</a:t>
            </a:r>
          </a:p>
          <a:p>
            <a:r>
              <a:rPr lang="en-US" sz="1800" b="1">
                <a:latin typeface="Times New Roman"/>
                <a:cs typeface="Times New Roman"/>
              </a:rPr>
              <a:t>In Developing Countries:</a:t>
            </a:r>
            <a:endParaRPr lang="en-US" sz="1800">
              <a:latin typeface="Times New Roman"/>
              <a:cs typeface="Times New Roman"/>
            </a:endParaRPr>
          </a:p>
          <a:p>
            <a:pPr lvl="1"/>
            <a:r>
              <a:rPr lang="en-US" sz="1800">
                <a:latin typeface="Times New Roman"/>
                <a:cs typeface="Times New Roman"/>
              </a:rPr>
              <a:t>Manufacturing is growing, but at a slower pace, indicating they are still developing their industrial base.</a:t>
            </a:r>
          </a:p>
          <a:p>
            <a:pPr algn="ctr"/>
            <a:endParaRPr lang="en-US" sz="1800">
              <a:latin typeface="Times New Roman"/>
              <a:cs typeface="Times New Roman"/>
            </a:endParaRPr>
          </a:p>
        </p:txBody>
      </p:sp>
      <p:pic>
        <p:nvPicPr>
          <p:cNvPr id="6" name="Content Placeholder 5" descr="A graph showing the growth of a company&#10;&#10;Description automatically generated">
            <a:extLst>
              <a:ext uri="{FF2B5EF4-FFF2-40B4-BE49-F238E27FC236}">
                <a16:creationId xmlns:a16="http://schemas.microsoft.com/office/drawing/2014/main" id="{EE9C1D2A-1312-F684-6AB1-409FF79207C4}"/>
              </a:ext>
            </a:extLst>
          </p:cNvPr>
          <p:cNvPicPr>
            <a:picLocks noGrp="1" noChangeAspect="1"/>
          </p:cNvPicPr>
          <p:nvPr>
            <p:ph sz="half" idx="2"/>
          </p:nvPr>
        </p:nvPicPr>
        <p:blipFill>
          <a:blip r:embed="rId2"/>
          <a:stretch>
            <a:fillRect/>
          </a:stretch>
        </p:blipFill>
        <p:spPr>
          <a:xfrm>
            <a:off x="6792214" y="1259839"/>
            <a:ext cx="4772419" cy="3474203"/>
          </a:xfrm>
          <a:prstGeom prst="rect">
            <a:avLst/>
          </a:prstGeom>
        </p:spPr>
      </p:pic>
      <p:sp>
        <p:nvSpPr>
          <p:cNvPr id="5" name="Slide Number Placeholder 4">
            <a:extLst>
              <a:ext uri="{FF2B5EF4-FFF2-40B4-BE49-F238E27FC236}">
                <a16:creationId xmlns:a16="http://schemas.microsoft.com/office/drawing/2014/main" id="{E6029622-6854-01EF-80A0-2664536B8192}"/>
              </a:ext>
            </a:extLst>
          </p:cNvPr>
          <p:cNvSpPr>
            <a:spLocks noGrp="1"/>
          </p:cNvSpPr>
          <p:nvPr>
            <p:ph type="sldNum" sz="quarter" idx="12"/>
          </p:nvPr>
        </p:nvSpPr>
        <p:spPr>
          <a:xfrm>
            <a:off x="9180576" y="6356350"/>
            <a:ext cx="2743200" cy="365125"/>
          </a:xfrm>
        </p:spPr>
        <p:txBody>
          <a:bodyPr vert="horz" lIns="91440" tIns="45720" rIns="91440" bIns="45720" rtlCol="0" anchor="ctr">
            <a:normAutofit/>
          </a:bodyPr>
          <a:lstStyle/>
          <a:p>
            <a:pPr>
              <a:spcAft>
                <a:spcPts val="600"/>
              </a:spcAft>
            </a:pPr>
            <a:fld id="{050A5ADA-3B86-4A7C-A1AD-F4E8B06B89D2}" type="slidenum">
              <a:rPr lang="en-US" sz="900">
                <a:solidFill>
                  <a:schemeClr val="tx1">
                    <a:tint val="75000"/>
                  </a:schemeClr>
                </a:solidFill>
              </a:rPr>
              <a:pPr>
                <a:spcAft>
                  <a:spcPts val="600"/>
                </a:spcAft>
              </a:pPr>
              <a:t>11</a:t>
            </a:fld>
            <a:endParaRPr lang="en-US" sz="900">
              <a:solidFill>
                <a:schemeClr val="tx1">
                  <a:tint val="75000"/>
                </a:schemeClr>
              </a:solidFill>
            </a:endParaRPr>
          </a:p>
        </p:txBody>
      </p:sp>
    </p:spTree>
    <p:extLst>
      <p:ext uri="{BB962C8B-B14F-4D97-AF65-F5344CB8AC3E}">
        <p14:creationId xmlns:p14="http://schemas.microsoft.com/office/powerpoint/2010/main" val="2521373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5798EF-47D4-30A3-4455-1BE97F804C40}"/>
              </a:ext>
            </a:extLst>
          </p:cNvPr>
          <p:cNvSpPr>
            <a:spLocks noGrp="1"/>
          </p:cNvSpPr>
          <p:nvPr>
            <p:ph sz="half" idx="1"/>
          </p:nvPr>
        </p:nvSpPr>
        <p:spPr>
          <a:xfrm>
            <a:off x="871442" y="1297577"/>
            <a:ext cx="4353116" cy="4920194"/>
          </a:xfrm>
        </p:spPr>
        <p:txBody>
          <a:bodyPr vert="horz" lIns="91440" tIns="45720" rIns="91440" bIns="45720" rtlCol="0" anchor="t">
            <a:normAutofit/>
          </a:bodyPr>
          <a:lstStyle/>
          <a:p>
            <a:pPr marL="0" indent="0">
              <a:buNone/>
            </a:pPr>
            <a:r>
              <a:rPr lang="en-US" sz="1800" b="1">
                <a:latin typeface="Times New Roman"/>
                <a:cs typeface="Times New Roman"/>
              </a:rPr>
              <a:t>Services Over Time:</a:t>
            </a:r>
            <a:endParaRPr lang="en-US" sz="1800">
              <a:latin typeface="Times New Roman"/>
              <a:cs typeface="Times New Roman"/>
            </a:endParaRPr>
          </a:p>
          <a:p>
            <a:pPr marL="0"/>
            <a:r>
              <a:rPr lang="en-US" sz="1800" b="1">
                <a:latin typeface="Times New Roman"/>
                <a:cs typeface="Times New Roman"/>
              </a:rPr>
              <a:t>In Developed Countries:</a:t>
            </a:r>
            <a:endParaRPr lang="en-US" sz="1800">
              <a:latin typeface="Times New Roman"/>
              <a:cs typeface="Times New Roman"/>
            </a:endParaRPr>
          </a:p>
          <a:p>
            <a:pPr lvl="1"/>
            <a:r>
              <a:rPr lang="en-US" sz="1800">
                <a:latin typeface="Times New Roman"/>
                <a:cs typeface="Times New Roman"/>
              </a:rPr>
              <a:t>Services are growing rapidly and play the biggest role in the economy, like finance, healthcare, and tech.</a:t>
            </a:r>
          </a:p>
          <a:p>
            <a:r>
              <a:rPr lang="en-US" sz="1800" b="1">
                <a:latin typeface="Times New Roman"/>
                <a:cs typeface="Times New Roman"/>
              </a:rPr>
              <a:t>In Developing Countries:</a:t>
            </a:r>
            <a:endParaRPr lang="en-US" sz="1800">
              <a:latin typeface="Times New Roman"/>
              <a:cs typeface="Times New Roman"/>
            </a:endParaRPr>
          </a:p>
          <a:p>
            <a:pPr lvl="1"/>
            <a:r>
              <a:rPr lang="en-US" sz="1800">
                <a:latin typeface="Times New Roman"/>
                <a:cs typeface="Times New Roman"/>
              </a:rPr>
              <a:t>Services are also increasing, but not as fast. They are not yet the main economic driver.</a:t>
            </a:r>
          </a:p>
          <a:p>
            <a:pPr algn="ctr"/>
            <a:endParaRPr lang="en-US" sz="1800">
              <a:latin typeface="Times New Roman"/>
              <a:cs typeface="Times New Roman"/>
            </a:endParaRPr>
          </a:p>
        </p:txBody>
      </p:sp>
      <p:pic>
        <p:nvPicPr>
          <p:cNvPr id="6" name="Content Placeholder 5" descr="A graph showing the growth of a number of years&#10;&#10;Description automatically generated">
            <a:extLst>
              <a:ext uri="{FF2B5EF4-FFF2-40B4-BE49-F238E27FC236}">
                <a16:creationId xmlns:a16="http://schemas.microsoft.com/office/drawing/2014/main" id="{56554E1D-B52A-DB9A-2B9E-48B76661A1EA}"/>
              </a:ext>
            </a:extLst>
          </p:cNvPr>
          <p:cNvPicPr>
            <a:picLocks noGrp="1" noChangeAspect="1"/>
          </p:cNvPicPr>
          <p:nvPr>
            <p:ph sz="half" idx="2"/>
          </p:nvPr>
        </p:nvPicPr>
        <p:blipFill>
          <a:blip r:embed="rId2"/>
          <a:stretch>
            <a:fillRect/>
          </a:stretch>
        </p:blipFill>
        <p:spPr>
          <a:xfrm>
            <a:off x="6781801" y="1297577"/>
            <a:ext cx="4797056" cy="3587932"/>
          </a:xfrm>
          <a:prstGeom prst="rect">
            <a:avLst/>
          </a:prstGeom>
        </p:spPr>
      </p:pic>
      <p:sp>
        <p:nvSpPr>
          <p:cNvPr id="5" name="Slide Number Placeholder 4">
            <a:extLst>
              <a:ext uri="{FF2B5EF4-FFF2-40B4-BE49-F238E27FC236}">
                <a16:creationId xmlns:a16="http://schemas.microsoft.com/office/drawing/2014/main" id="{7E549851-61A8-3F2B-A619-AD7887C3CDBE}"/>
              </a:ext>
            </a:extLst>
          </p:cNvPr>
          <p:cNvSpPr>
            <a:spLocks noGrp="1"/>
          </p:cNvSpPr>
          <p:nvPr>
            <p:ph type="sldNum" sz="quarter" idx="12"/>
          </p:nvPr>
        </p:nvSpPr>
        <p:spPr>
          <a:xfrm>
            <a:off x="9180576" y="6356350"/>
            <a:ext cx="2743200" cy="365125"/>
          </a:xfrm>
        </p:spPr>
        <p:txBody>
          <a:bodyPr vert="horz" lIns="91440" tIns="45720" rIns="91440" bIns="45720" rtlCol="0" anchor="ctr">
            <a:normAutofit/>
          </a:bodyPr>
          <a:lstStyle/>
          <a:p>
            <a:pPr>
              <a:spcAft>
                <a:spcPts val="600"/>
              </a:spcAft>
            </a:pPr>
            <a:fld id="{050A5ADA-3B86-4A7C-A1AD-F4E8B06B89D2}" type="slidenum">
              <a:rPr lang="en-US" sz="900">
                <a:solidFill>
                  <a:schemeClr val="tx1">
                    <a:tint val="75000"/>
                  </a:schemeClr>
                </a:solidFill>
              </a:rPr>
              <a:pPr>
                <a:spcAft>
                  <a:spcPts val="600"/>
                </a:spcAft>
              </a:pPr>
              <a:t>12</a:t>
            </a:fld>
            <a:endParaRPr lang="en-US" sz="900">
              <a:solidFill>
                <a:schemeClr val="tx1">
                  <a:tint val="75000"/>
                </a:schemeClr>
              </a:solidFill>
            </a:endParaRPr>
          </a:p>
        </p:txBody>
      </p:sp>
    </p:spTree>
    <p:extLst>
      <p:ext uri="{BB962C8B-B14F-4D97-AF65-F5344CB8AC3E}">
        <p14:creationId xmlns:p14="http://schemas.microsoft.com/office/powerpoint/2010/main" val="1208061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CB210D9-17E7-AEBD-571E-747FEAE5CF7C}"/>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33DE0B39-19FC-49E8-E2A4-F5E95F4689AB}"/>
              </a:ext>
            </a:extLst>
          </p:cNvPr>
          <p:cNvSpPr txBox="1"/>
          <p:nvPr/>
        </p:nvSpPr>
        <p:spPr>
          <a:xfrm>
            <a:off x="1115568" y="548640"/>
            <a:ext cx="10168128" cy="117957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lang="en-US" sz="4000" b="1">
                <a:solidFill>
                  <a:prstClr val="black"/>
                </a:solidFill>
                <a:latin typeface="Times New Roman"/>
                <a:cs typeface="Times New Roman"/>
              </a:rPr>
              <a:t>Sector-wise Contribution</a:t>
            </a:r>
            <a:endParaRPr lang="en-US" sz="4000" b="0" i="0" u="none" strike="noStrike" kern="1200" cap="none" spc="0" normalizeH="0" baseline="0" noProof="0">
              <a:ln>
                <a:noFill/>
              </a:ln>
              <a:solidFill>
                <a:prstClr val="black"/>
              </a:solidFill>
              <a:effectLst/>
              <a:uLnTx/>
              <a:uFillTx/>
              <a:latin typeface="Times New Roman"/>
              <a:cs typeface="Times New Roman"/>
            </a:endParaRPr>
          </a:p>
        </p:txBody>
      </p:sp>
      <p:sp>
        <p:nvSpPr>
          <p:cNvPr id="187" name="TextBox 186">
            <a:extLst>
              <a:ext uri="{FF2B5EF4-FFF2-40B4-BE49-F238E27FC236}">
                <a16:creationId xmlns:a16="http://schemas.microsoft.com/office/drawing/2014/main" id="{28C6880B-8ACC-7CCD-555B-DBAB243C4155}"/>
              </a:ext>
            </a:extLst>
          </p:cNvPr>
          <p:cNvSpPr txBox="1"/>
          <p:nvPr/>
        </p:nvSpPr>
        <p:spPr>
          <a:xfrm>
            <a:off x="1057868" y="1728216"/>
            <a:ext cx="10168128" cy="4241483"/>
          </a:xfrm>
          <a:prstGeom prst="rect">
            <a:avLst/>
          </a:prstGeom>
        </p:spPr>
        <p:txBody>
          <a:bodyPr vert="horz" lIns="91440" tIns="45720" rIns="91440" bIns="45720" rtlCol="0" anchor="t">
            <a:noAutofit/>
          </a:bodyPr>
          <a:lstStyle/>
          <a:p>
            <a:pPr marR="0" lvl="0">
              <a:spcAft>
                <a:spcPts val="800"/>
              </a:spcAft>
              <a:buSzPts val="1000"/>
              <a:tabLst>
                <a:tab pos="457200" algn="l"/>
              </a:tabLst>
            </a:pPr>
            <a:r>
              <a:rPr lang="en-IN" b="1" kern="100">
                <a:effectLst/>
                <a:latin typeface="Times New Roman"/>
                <a:ea typeface="Aptos" panose="020B0004020202020204" pitchFamily="34" charset="0"/>
                <a:cs typeface="Times New Roman"/>
              </a:rPr>
              <a:t>What?</a:t>
            </a:r>
            <a:endParaRPr lang="en-US" kern="100">
              <a:effectLst/>
              <a:latin typeface="Times New Roman"/>
              <a:ea typeface="Aptos" panose="020B0004020202020204" pitchFamily="34" charset="0"/>
              <a:cs typeface="Times New Roman"/>
            </a:endParaRPr>
          </a:p>
          <a:p>
            <a:pPr marL="742950" marR="0" lvl="1" indent="-285750">
              <a:spcAft>
                <a:spcPts val="800"/>
              </a:spcAft>
              <a:buSzPts val="1000"/>
              <a:buFont typeface="Arial" panose="020B0604020202020204" pitchFamily="34" charset="0"/>
              <a:buChar char="•"/>
              <a:tabLst>
                <a:tab pos="914400" algn="l"/>
              </a:tabLst>
            </a:pPr>
            <a:r>
              <a:rPr lang="en-IN" kern="100">
                <a:effectLst/>
                <a:latin typeface="Times New Roman"/>
                <a:ea typeface="Aptos" panose="020B0004020202020204" pitchFamily="34" charset="0"/>
                <a:cs typeface="Times New Roman"/>
              </a:rPr>
              <a:t>Calculated the percentage contributions of agriculture, manufacturing, and services to GDP and GNI.</a:t>
            </a:r>
            <a:endParaRPr lang="en-US" kern="100">
              <a:effectLst/>
              <a:latin typeface="Times New Roman"/>
              <a:ea typeface="Aptos" panose="020B0004020202020204" pitchFamily="34" charset="0"/>
              <a:cs typeface="Times New Roman"/>
            </a:endParaRPr>
          </a:p>
          <a:p>
            <a:pPr marL="742950" marR="0" lvl="1" indent="-285750">
              <a:spcAft>
                <a:spcPts val="800"/>
              </a:spcAft>
              <a:buSzPts val="1000"/>
              <a:buFont typeface="Arial" panose="020B0604020202020204" pitchFamily="34" charset="0"/>
              <a:buChar char="•"/>
              <a:tabLst>
                <a:tab pos="914400" algn="l"/>
              </a:tabLst>
            </a:pPr>
            <a:r>
              <a:rPr lang="en-IN" kern="100" err="1">
                <a:effectLst/>
                <a:latin typeface="Times New Roman"/>
                <a:ea typeface="Aptos" panose="020B0004020202020204" pitchFamily="34" charset="0"/>
                <a:cs typeface="Times New Roman"/>
              </a:rPr>
              <a:t>Analyzed</a:t>
            </a:r>
            <a:r>
              <a:rPr lang="en-IN" kern="100">
                <a:effectLst/>
                <a:latin typeface="Times New Roman"/>
                <a:ea typeface="Aptos" panose="020B0004020202020204" pitchFamily="34" charset="0"/>
                <a:cs typeface="Times New Roman"/>
              </a:rPr>
              <a:t> shifts in sectoral importance over time.</a:t>
            </a:r>
            <a:endParaRPr lang="en-US" kern="100">
              <a:effectLst/>
              <a:latin typeface="Times New Roman"/>
              <a:ea typeface="Aptos" panose="020B0004020202020204" pitchFamily="34" charset="0"/>
              <a:cs typeface="Times New Roman"/>
            </a:endParaRPr>
          </a:p>
          <a:p>
            <a:pPr marR="0" lvl="0">
              <a:spcAft>
                <a:spcPts val="800"/>
              </a:spcAft>
              <a:buSzPts val="1000"/>
              <a:tabLst>
                <a:tab pos="457200" algn="l"/>
              </a:tabLst>
            </a:pPr>
            <a:r>
              <a:rPr lang="en-IN" b="1" kern="100">
                <a:effectLst/>
                <a:latin typeface="Times New Roman"/>
                <a:ea typeface="Aptos" panose="020B0004020202020204" pitchFamily="34" charset="0"/>
                <a:cs typeface="Times New Roman"/>
              </a:rPr>
              <a:t>How?</a:t>
            </a:r>
            <a:endParaRPr lang="en-US" kern="100">
              <a:effectLst/>
              <a:latin typeface="Times New Roman"/>
              <a:ea typeface="Aptos" panose="020B0004020202020204" pitchFamily="34" charset="0"/>
              <a:cs typeface="Times New Roman"/>
            </a:endParaRPr>
          </a:p>
          <a:p>
            <a:pPr marL="742950" marR="0" lvl="1" indent="-285750">
              <a:spcAft>
                <a:spcPts val="800"/>
              </a:spcAft>
              <a:buSzPts val="1000"/>
              <a:buFont typeface="Arial" panose="020B0604020202020204" pitchFamily="34" charset="0"/>
              <a:buChar char="•"/>
              <a:tabLst>
                <a:tab pos="914400" algn="l"/>
              </a:tabLst>
            </a:pPr>
            <a:r>
              <a:rPr lang="en-IN" kern="100">
                <a:effectLst/>
                <a:latin typeface="Times New Roman"/>
                <a:ea typeface="Aptos" panose="020B0004020202020204" pitchFamily="34" charset="0"/>
                <a:cs typeface="Times New Roman"/>
              </a:rPr>
              <a:t>Computed sectoral percentages for each year and country.</a:t>
            </a:r>
            <a:endParaRPr lang="en-US" kern="100">
              <a:effectLst/>
              <a:latin typeface="Times New Roman"/>
              <a:ea typeface="Aptos" panose="020B0004020202020204" pitchFamily="34" charset="0"/>
              <a:cs typeface="Times New Roman"/>
            </a:endParaRPr>
          </a:p>
          <a:p>
            <a:pPr marL="742950" marR="0" lvl="1" indent="-285750">
              <a:spcAft>
                <a:spcPts val="800"/>
              </a:spcAft>
              <a:buSzPts val="1000"/>
              <a:buFont typeface="Arial" panose="020B0604020202020204" pitchFamily="34" charset="0"/>
              <a:buChar char="•"/>
              <a:tabLst>
                <a:tab pos="914400" algn="l"/>
              </a:tabLst>
            </a:pPr>
            <a:r>
              <a:rPr lang="en-IN" kern="100">
                <a:effectLst/>
                <a:latin typeface="Times New Roman"/>
                <a:ea typeface="Aptos" panose="020B0004020202020204" pitchFamily="34" charset="0"/>
                <a:cs typeface="Times New Roman"/>
              </a:rPr>
              <a:t>Plotted bar charts and line graphs to visualize sectoral contributions.</a:t>
            </a:r>
            <a:endParaRPr lang="en-US" kern="100">
              <a:effectLst/>
              <a:latin typeface="Times New Roman"/>
              <a:ea typeface="Aptos" panose="020B0004020202020204" pitchFamily="34" charset="0"/>
              <a:cs typeface="Times New Roman"/>
            </a:endParaRPr>
          </a:p>
          <a:p>
            <a:pPr marR="0" lvl="0">
              <a:spcAft>
                <a:spcPts val="800"/>
              </a:spcAft>
              <a:buSzPts val="1000"/>
              <a:tabLst>
                <a:tab pos="457200" algn="l"/>
              </a:tabLst>
            </a:pPr>
            <a:r>
              <a:rPr lang="en-IN" b="1" kern="100">
                <a:effectLst/>
                <a:latin typeface="Times New Roman"/>
                <a:ea typeface="Aptos" panose="020B0004020202020204" pitchFamily="34" charset="0"/>
                <a:cs typeface="Times New Roman"/>
              </a:rPr>
              <a:t>Why?</a:t>
            </a:r>
            <a:endParaRPr lang="en-US" kern="100">
              <a:effectLst/>
              <a:latin typeface="Times New Roman"/>
              <a:ea typeface="Aptos" panose="020B0004020202020204" pitchFamily="34" charset="0"/>
              <a:cs typeface="Times New Roman"/>
            </a:endParaRPr>
          </a:p>
          <a:p>
            <a:pPr marL="742950" marR="0" lvl="1" indent="-285750">
              <a:spcAft>
                <a:spcPts val="800"/>
              </a:spcAft>
              <a:buSzPts val="1000"/>
              <a:buFont typeface="Arial" panose="020B0604020202020204" pitchFamily="34" charset="0"/>
              <a:buChar char="•"/>
              <a:tabLst>
                <a:tab pos="914400" algn="l"/>
              </a:tabLst>
            </a:pPr>
            <a:r>
              <a:rPr lang="en-IN" kern="100">
                <a:effectLst/>
                <a:latin typeface="Times New Roman"/>
                <a:ea typeface="Aptos" panose="020B0004020202020204" pitchFamily="34" charset="0"/>
                <a:cs typeface="Times New Roman"/>
              </a:rPr>
              <a:t>To quantify the relative importance of each sector and observe how their roles evolved over time.</a:t>
            </a:r>
            <a:endParaRPr lang="en-US" kern="100">
              <a:effectLst/>
              <a:latin typeface="Times New Roman"/>
              <a:ea typeface="Aptos" panose="020B0004020202020204" pitchFamily="34" charset="0"/>
              <a:cs typeface="Times New Roman"/>
            </a:endParaRPr>
          </a:p>
        </p:txBody>
      </p:sp>
      <p:sp>
        <p:nvSpPr>
          <p:cNvPr id="2" name="Slide Number Placeholder 1">
            <a:extLst>
              <a:ext uri="{FF2B5EF4-FFF2-40B4-BE49-F238E27FC236}">
                <a16:creationId xmlns:a16="http://schemas.microsoft.com/office/drawing/2014/main" id="{1BE935F2-49C2-38BB-446C-352D3334C360}"/>
              </a:ext>
            </a:extLst>
          </p:cNvPr>
          <p:cNvSpPr>
            <a:spLocks noGrp="1"/>
          </p:cNvSpPr>
          <p:nvPr>
            <p:ph type="sldNum" sz="quarter" idx="12"/>
          </p:nvPr>
        </p:nvSpPr>
        <p:spPr/>
        <p:txBody>
          <a:bodyPr/>
          <a:lstStyle/>
          <a:p>
            <a:fld id="{050A5ADA-3B86-4A7C-A1AD-F4E8B06B89D2}" type="slidenum">
              <a:rPr lang="en-US" smtClean="0"/>
              <a:t>13</a:t>
            </a:fld>
            <a:endParaRPr lang="en-US"/>
          </a:p>
        </p:txBody>
      </p:sp>
    </p:spTree>
    <p:extLst>
      <p:ext uri="{BB962C8B-B14F-4D97-AF65-F5344CB8AC3E}">
        <p14:creationId xmlns:p14="http://schemas.microsoft.com/office/powerpoint/2010/main" val="1620165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8B2033C-8CF8-E369-E416-CA4E041BEDAF}"/>
              </a:ext>
            </a:extLst>
          </p:cNvPr>
          <p:cNvPicPr>
            <a:picLocks noChangeAspect="1"/>
          </p:cNvPicPr>
          <p:nvPr/>
        </p:nvPicPr>
        <p:blipFill>
          <a:blip r:embed="rId2"/>
          <a:stretch>
            <a:fillRect/>
          </a:stretch>
        </p:blipFill>
        <p:spPr>
          <a:xfrm>
            <a:off x="644434" y="1622276"/>
            <a:ext cx="3357317" cy="3607302"/>
          </a:xfrm>
          <a:prstGeom prst="rect">
            <a:avLst/>
          </a:prstGeom>
        </p:spPr>
      </p:pic>
      <p:pic>
        <p:nvPicPr>
          <p:cNvPr id="6" name="Picture 5">
            <a:extLst>
              <a:ext uri="{FF2B5EF4-FFF2-40B4-BE49-F238E27FC236}">
                <a16:creationId xmlns:a16="http://schemas.microsoft.com/office/drawing/2014/main" id="{C7601084-0558-7790-D9A2-1AC24EF71076}"/>
              </a:ext>
            </a:extLst>
          </p:cNvPr>
          <p:cNvPicPr>
            <a:picLocks noChangeAspect="1"/>
          </p:cNvPicPr>
          <p:nvPr/>
        </p:nvPicPr>
        <p:blipFill>
          <a:blip r:embed="rId3"/>
          <a:stretch>
            <a:fillRect/>
          </a:stretch>
        </p:blipFill>
        <p:spPr>
          <a:xfrm>
            <a:off x="4310676" y="1634866"/>
            <a:ext cx="3537345" cy="3582121"/>
          </a:xfrm>
          <a:prstGeom prst="rect">
            <a:avLst/>
          </a:prstGeom>
        </p:spPr>
      </p:pic>
      <p:pic>
        <p:nvPicPr>
          <p:cNvPr id="10" name="Picture 9">
            <a:extLst>
              <a:ext uri="{FF2B5EF4-FFF2-40B4-BE49-F238E27FC236}">
                <a16:creationId xmlns:a16="http://schemas.microsoft.com/office/drawing/2014/main" id="{0750E27C-6636-2F79-94C3-652ACB80B083}"/>
              </a:ext>
            </a:extLst>
          </p:cNvPr>
          <p:cNvPicPr>
            <a:picLocks noChangeAspect="1"/>
          </p:cNvPicPr>
          <p:nvPr/>
        </p:nvPicPr>
        <p:blipFill>
          <a:blip r:embed="rId4"/>
          <a:stretch>
            <a:fillRect/>
          </a:stretch>
        </p:blipFill>
        <p:spPr>
          <a:xfrm>
            <a:off x="8162336" y="1636045"/>
            <a:ext cx="3517120" cy="3579766"/>
          </a:xfrm>
          <a:prstGeom prst="rect">
            <a:avLst/>
          </a:prstGeom>
        </p:spPr>
      </p:pic>
      <p:sp>
        <p:nvSpPr>
          <p:cNvPr id="4" name="Slide Number Placeholder 3">
            <a:extLst>
              <a:ext uri="{FF2B5EF4-FFF2-40B4-BE49-F238E27FC236}">
                <a16:creationId xmlns:a16="http://schemas.microsoft.com/office/drawing/2014/main" id="{56B797DD-B06E-E255-EFEE-0A75BF15D461}"/>
              </a:ext>
            </a:extLst>
          </p:cNvPr>
          <p:cNvSpPr>
            <a:spLocks noGrp="1"/>
          </p:cNvSpPr>
          <p:nvPr>
            <p:ph type="sldNum" sz="quarter" idx="12"/>
          </p:nvPr>
        </p:nvSpPr>
        <p:spPr/>
        <p:txBody>
          <a:bodyPr>
            <a:normAutofit/>
          </a:bodyPr>
          <a:lstStyle/>
          <a:p>
            <a:pPr>
              <a:spcAft>
                <a:spcPts val="600"/>
              </a:spcAft>
            </a:pPr>
            <a:fld id="{050A5ADA-3B86-4A7C-A1AD-F4E8B06B89D2}" type="slidenum">
              <a:rPr lang="en-US" smtClean="0"/>
              <a:pPr>
                <a:spcAft>
                  <a:spcPts val="600"/>
                </a:spcAft>
              </a:pPr>
              <a:t>14</a:t>
            </a:fld>
            <a:endParaRPr lang="en-US"/>
          </a:p>
        </p:txBody>
      </p:sp>
      <p:sp>
        <p:nvSpPr>
          <p:cNvPr id="11" name="TextBox 10">
            <a:extLst>
              <a:ext uri="{FF2B5EF4-FFF2-40B4-BE49-F238E27FC236}">
                <a16:creationId xmlns:a16="http://schemas.microsoft.com/office/drawing/2014/main" id="{8B988928-F641-E810-46D1-92486A426273}"/>
              </a:ext>
            </a:extLst>
          </p:cNvPr>
          <p:cNvSpPr txBox="1"/>
          <p:nvPr/>
        </p:nvSpPr>
        <p:spPr>
          <a:xfrm>
            <a:off x="644434" y="787157"/>
            <a:ext cx="2194560" cy="707886"/>
          </a:xfrm>
          <a:prstGeom prst="rect">
            <a:avLst/>
          </a:prstGeom>
          <a:noFill/>
        </p:spPr>
        <p:txBody>
          <a:bodyPr wrap="square" lIns="91440" tIns="45720" rIns="91440" bIns="45720" rtlCol="0" anchor="t">
            <a:spAutoFit/>
          </a:bodyPr>
          <a:lstStyle/>
          <a:p>
            <a:r>
              <a:rPr lang="en-US" sz="4000" b="1">
                <a:latin typeface="Times New Roman"/>
                <a:cs typeface="Times New Roman"/>
              </a:rPr>
              <a:t>Results</a:t>
            </a:r>
          </a:p>
        </p:txBody>
      </p:sp>
      <p:sp>
        <p:nvSpPr>
          <p:cNvPr id="28" name="TextBox 27">
            <a:extLst>
              <a:ext uri="{FF2B5EF4-FFF2-40B4-BE49-F238E27FC236}">
                <a16:creationId xmlns:a16="http://schemas.microsoft.com/office/drawing/2014/main" id="{FF5EF1AF-04D5-E17A-5CCD-A80CF4B0FF7E}"/>
              </a:ext>
            </a:extLst>
          </p:cNvPr>
          <p:cNvSpPr txBox="1"/>
          <p:nvPr/>
        </p:nvSpPr>
        <p:spPr>
          <a:xfrm>
            <a:off x="644434" y="5510699"/>
            <a:ext cx="10216106" cy="748923"/>
          </a:xfrm>
          <a:prstGeom prst="rect">
            <a:avLst/>
          </a:prstGeom>
          <a:noFill/>
        </p:spPr>
        <p:txBody>
          <a:bodyPr wrap="square" lIns="91440" tIns="45720" rIns="91440" bIns="45720" rtlCol="0" anchor="t">
            <a:spAutoFit/>
          </a:bodyPr>
          <a:lstStyle/>
          <a:p>
            <a:pPr marL="285750" indent="-285750">
              <a:spcAft>
                <a:spcPts val="800"/>
              </a:spcAft>
              <a:buSzPts val="1000"/>
              <a:buFont typeface="Arial" panose="020B0604020202020204" pitchFamily="34" charset="0"/>
              <a:buChar char="•"/>
              <a:tabLst>
                <a:tab pos="914400" algn="l"/>
              </a:tabLst>
            </a:pPr>
            <a:r>
              <a:rPr lang="en-IN" kern="100">
                <a:effectLst/>
                <a:latin typeface="Times New Roman"/>
                <a:ea typeface="Aptos" panose="020B0004020202020204" pitchFamily="34" charset="0"/>
                <a:cs typeface="Times New Roman"/>
              </a:rPr>
              <a:t>Manufacturing showed steady contributions, particularly in developing economies.</a:t>
            </a:r>
          </a:p>
          <a:p>
            <a:pPr marL="285750" indent="-285750">
              <a:spcAft>
                <a:spcPts val="800"/>
              </a:spcAft>
              <a:buSzPts val="1000"/>
              <a:buFont typeface="Arial" panose="020B0604020202020204" pitchFamily="34" charset="0"/>
              <a:buChar char="•"/>
              <a:tabLst>
                <a:tab pos="914400" algn="l"/>
              </a:tabLst>
            </a:pPr>
            <a:r>
              <a:rPr lang="en-IN" kern="100">
                <a:effectLst/>
                <a:latin typeface="Times New Roman"/>
                <a:ea typeface="Aptos" panose="020B0004020202020204" pitchFamily="34" charset="0"/>
                <a:cs typeface="Times New Roman"/>
              </a:rPr>
              <a:t>Agriculture’s share declined globally, while services first grew significantly and later fell abruptly.</a:t>
            </a:r>
            <a:endParaRPr lang="en-US" kern="100">
              <a:effectLst/>
              <a:latin typeface="Times New Roman"/>
              <a:ea typeface="Aptos" panose="020B0004020202020204" pitchFamily="34" charset="0"/>
              <a:cs typeface="Times New Roman"/>
            </a:endParaRPr>
          </a:p>
        </p:txBody>
      </p:sp>
    </p:spTree>
    <p:extLst>
      <p:ext uri="{BB962C8B-B14F-4D97-AF65-F5344CB8AC3E}">
        <p14:creationId xmlns:p14="http://schemas.microsoft.com/office/powerpoint/2010/main" val="2505372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DDC6899-F950-9A41-A3E0-C81DA9605099}"/>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35066264-724D-E4EE-823B-2FB85872C92E}"/>
              </a:ext>
            </a:extLst>
          </p:cNvPr>
          <p:cNvSpPr txBox="1"/>
          <p:nvPr/>
        </p:nvSpPr>
        <p:spPr>
          <a:xfrm>
            <a:off x="966004" y="548640"/>
            <a:ext cx="10317692" cy="117957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lang="en-US" sz="4000" b="1">
                <a:solidFill>
                  <a:prstClr val="black"/>
                </a:solidFill>
                <a:latin typeface="Times New Roman"/>
                <a:cs typeface="Times New Roman"/>
              </a:rPr>
              <a:t>Correlation Analysis</a:t>
            </a:r>
            <a:endParaRPr lang="en-US" sz="4000" b="0" i="0" u="none" strike="noStrike" kern="1200" cap="none" spc="0" normalizeH="0" baseline="0" noProof="0">
              <a:ln>
                <a:noFill/>
              </a:ln>
              <a:solidFill>
                <a:prstClr val="black"/>
              </a:solidFill>
              <a:effectLst/>
              <a:uLnTx/>
              <a:uFillTx/>
              <a:latin typeface="Times New Roman"/>
              <a:cs typeface="Times New Roman"/>
            </a:endParaRPr>
          </a:p>
        </p:txBody>
      </p:sp>
      <p:sp>
        <p:nvSpPr>
          <p:cNvPr id="187" name="TextBox 186">
            <a:extLst>
              <a:ext uri="{FF2B5EF4-FFF2-40B4-BE49-F238E27FC236}">
                <a16:creationId xmlns:a16="http://schemas.microsoft.com/office/drawing/2014/main" id="{FADBC2F0-9848-C1AB-508F-25BA15D819E2}"/>
              </a:ext>
            </a:extLst>
          </p:cNvPr>
          <p:cNvSpPr txBox="1"/>
          <p:nvPr/>
        </p:nvSpPr>
        <p:spPr>
          <a:xfrm>
            <a:off x="1115568" y="1567543"/>
            <a:ext cx="10110428" cy="4397828"/>
          </a:xfrm>
          <a:prstGeom prst="rect">
            <a:avLst/>
          </a:prstGeom>
        </p:spPr>
        <p:txBody>
          <a:bodyPr vert="horz" lIns="91440" tIns="45720" rIns="91440" bIns="45720" rtlCol="0" anchor="t">
            <a:noAutofit/>
          </a:bodyPr>
          <a:lstStyle/>
          <a:p>
            <a:pPr marR="0" lvl="0">
              <a:spcAft>
                <a:spcPts val="800"/>
              </a:spcAft>
              <a:buSzPts val="1000"/>
              <a:tabLst>
                <a:tab pos="457200" algn="l"/>
              </a:tabLst>
            </a:pPr>
            <a:r>
              <a:rPr lang="en-IN" b="1" kern="100">
                <a:effectLst/>
                <a:latin typeface="Times New Roman"/>
                <a:ea typeface="Aptos" panose="020B0004020202020204" pitchFamily="34" charset="0"/>
                <a:cs typeface="Times New Roman"/>
              </a:rPr>
              <a:t>What?</a:t>
            </a:r>
            <a:endParaRPr lang="en-US" kern="100">
              <a:effectLst/>
              <a:latin typeface="Times New Roman"/>
              <a:ea typeface="Aptos" panose="020B0004020202020204" pitchFamily="34" charset="0"/>
              <a:cs typeface="Times New Roman"/>
            </a:endParaRPr>
          </a:p>
          <a:p>
            <a:pPr marL="742950" marR="0" lvl="1" indent="-285750">
              <a:spcAft>
                <a:spcPts val="800"/>
              </a:spcAft>
              <a:buSzPts val="1000"/>
              <a:buFont typeface="Arial" panose="020B0604020202020204" pitchFamily="34" charset="0"/>
              <a:buChar char="•"/>
              <a:tabLst>
                <a:tab pos="914400" algn="l"/>
              </a:tabLst>
            </a:pPr>
            <a:r>
              <a:rPr lang="en-IN" kern="100" err="1">
                <a:effectLst/>
                <a:latin typeface="Times New Roman"/>
                <a:ea typeface="Aptos" panose="020B0004020202020204" pitchFamily="34" charset="0"/>
                <a:cs typeface="Times New Roman"/>
              </a:rPr>
              <a:t>Analyzed</a:t>
            </a:r>
            <a:r>
              <a:rPr lang="en-IN" kern="100">
                <a:effectLst/>
                <a:latin typeface="Times New Roman"/>
                <a:ea typeface="Aptos" panose="020B0004020202020204" pitchFamily="34" charset="0"/>
                <a:cs typeface="Times New Roman"/>
              </a:rPr>
              <a:t> relationships between GNI, GDP, and sectoral contributions to identify dependencies.</a:t>
            </a:r>
            <a:endParaRPr lang="en-US" kern="100">
              <a:effectLst/>
              <a:latin typeface="Times New Roman"/>
              <a:ea typeface="Aptos" panose="020B0004020202020204" pitchFamily="34" charset="0"/>
              <a:cs typeface="Times New Roman"/>
            </a:endParaRPr>
          </a:p>
          <a:p>
            <a:pPr marL="742950" marR="0" lvl="1" indent="-285750">
              <a:spcAft>
                <a:spcPts val="800"/>
              </a:spcAft>
              <a:buSzPts val="1000"/>
              <a:buFont typeface="Arial" panose="020B0604020202020204" pitchFamily="34" charset="0"/>
              <a:buChar char="•"/>
              <a:tabLst>
                <a:tab pos="914400" algn="l"/>
              </a:tabLst>
            </a:pPr>
            <a:r>
              <a:rPr lang="en-IN" kern="100">
                <a:effectLst/>
                <a:latin typeface="Times New Roman"/>
                <a:ea typeface="Aptos" panose="020B0004020202020204" pitchFamily="34" charset="0"/>
                <a:cs typeface="Times New Roman"/>
              </a:rPr>
              <a:t>Visualized correlations using scatterplots and heatmaps.</a:t>
            </a:r>
            <a:endParaRPr lang="en-US" kern="100">
              <a:effectLst/>
              <a:latin typeface="Times New Roman"/>
              <a:ea typeface="Aptos" panose="020B0004020202020204" pitchFamily="34" charset="0"/>
              <a:cs typeface="Times New Roman"/>
            </a:endParaRPr>
          </a:p>
          <a:p>
            <a:pPr marR="0" lvl="0">
              <a:spcAft>
                <a:spcPts val="800"/>
              </a:spcAft>
              <a:buSzPts val="1000"/>
              <a:tabLst>
                <a:tab pos="457200" algn="l"/>
              </a:tabLst>
            </a:pPr>
            <a:r>
              <a:rPr lang="en-IN" b="1" kern="100">
                <a:effectLst/>
                <a:latin typeface="Times New Roman"/>
                <a:ea typeface="Aptos" panose="020B0004020202020204" pitchFamily="34" charset="0"/>
                <a:cs typeface="Times New Roman"/>
              </a:rPr>
              <a:t>How?</a:t>
            </a:r>
            <a:endParaRPr lang="en-US" kern="100">
              <a:effectLst/>
              <a:latin typeface="Times New Roman"/>
              <a:ea typeface="Aptos" panose="020B0004020202020204" pitchFamily="34" charset="0"/>
              <a:cs typeface="Times New Roman"/>
            </a:endParaRPr>
          </a:p>
          <a:p>
            <a:pPr marL="742950" marR="0" lvl="1" indent="-285750">
              <a:spcAft>
                <a:spcPts val="800"/>
              </a:spcAft>
              <a:buSzPts val="1000"/>
              <a:buFont typeface="Arial" panose="020B0604020202020204" pitchFamily="34" charset="0"/>
              <a:buChar char="•"/>
              <a:tabLst>
                <a:tab pos="914400" algn="l"/>
              </a:tabLst>
            </a:pPr>
            <a:r>
              <a:rPr lang="en-IN" kern="100">
                <a:effectLst/>
                <a:latin typeface="Times New Roman"/>
                <a:ea typeface="Aptos" panose="020B0004020202020204" pitchFamily="34" charset="0"/>
                <a:cs typeface="Times New Roman"/>
              </a:rPr>
              <a:t>Calculated correlation coefficients for all variables using </a:t>
            </a:r>
            <a:r>
              <a:rPr lang="en-IN" kern="100" err="1">
                <a:effectLst/>
                <a:latin typeface="Times New Roman"/>
                <a:ea typeface="Aptos" panose="020B0004020202020204" pitchFamily="34" charset="0"/>
                <a:cs typeface="Times New Roman"/>
              </a:rPr>
              <a:t>cor</a:t>
            </a:r>
            <a:r>
              <a:rPr lang="en-IN" kern="100">
                <a:effectLst/>
                <a:latin typeface="Times New Roman"/>
                <a:ea typeface="Aptos" panose="020B0004020202020204" pitchFamily="34" charset="0"/>
                <a:cs typeface="Times New Roman"/>
              </a:rPr>
              <a:t>().</a:t>
            </a:r>
            <a:endParaRPr lang="en-US" kern="100">
              <a:effectLst/>
              <a:latin typeface="Times New Roman"/>
              <a:ea typeface="Aptos" panose="020B0004020202020204" pitchFamily="34" charset="0"/>
              <a:cs typeface="Times New Roman"/>
            </a:endParaRPr>
          </a:p>
          <a:p>
            <a:pPr marL="742950" marR="0" lvl="1" indent="-285750">
              <a:spcAft>
                <a:spcPts val="800"/>
              </a:spcAft>
              <a:buSzPts val="1000"/>
              <a:buFont typeface="Arial" panose="020B0604020202020204" pitchFamily="34" charset="0"/>
              <a:buChar char="•"/>
              <a:tabLst>
                <a:tab pos="914400" algn="l"/>
              </a:tabLst>
            </a:pPr>
            <a:r>
              <a:rPr lang="en-IN" kern="100">
                <a:effectLst/>
                <a:latin typeface="Times New Roman"/>
                <a:ea typeface="Aptos" panose="020B0004020202020204" pitchFamily="34" charset="0"/>
                <a:cs typeface="Times New Roman"/>
              </a:rPr>
              <a:t>Created scatterplots to visualize pairwise relationships and Generated a heatmap to summarize.</a:t>
            </a:r>
            <a:endParaRPr lang="en-US" kern="100">
              <a:effectLst/>
              <a:latin typeface="Times New Roman"/>
              <a:ea typeface="Aptos" panose="020B0004020202020204" pitchFamily="34" charset="0"/>
              <a:cs typeface="Times New Roman"/>
            </a:endParaRPr>
          </a:p>
          <a:p>
            <a:pPr marR="0" lvl="0">
              <a:spcAft>
                <a:spcPts val="800"/>
              </a:spcAft>
              <a:buSzPts val="1000"/>
              <a:tabLst>
                <a:tab pos="457200" algn="l"/>
              </a:tabLst>
            </a:pPr>
            <a:r>
              <a:rPr lang="en-IN" b="1" kern="100">
                <a:effectLst/>
                <a:latin typeface="Times New Roman"/>
                <a:ea typeface="Aptos" panose="020B0004020202020204" pitchFamily="34" charset="0"/>
                <a:cs typeface="Times New Roman"/>
              </a:rPr>
              <a:t>Why?</a:t>
            </a:r>
            <a:endParaRPr lang="en-US" kern="100">
              <a:effectLst/>
              <a:latin typeface="Times New Roman"/>
              <a:ea typeface="Aptos" panose="020B0004020202020204" pitchFamily="34" charset="0"/>
              <a:cs typeface="Times New Roman"/>
            </a:endParaRPr>
          </a:p>
          <a:p>
            <a:pPr marL="742950" marR="0" lvl="1" indent="-285750">
              <a:spcAft>
                <a:spcPts val="800"/>
              </a:spcAft>
              <a:buSzPts val="1000"/>
              <a:buFont typeface="Arial" panose="020B0604020202020204" pitchFamily="34" charset="0"/>
              <a:buChar char="•"/>
              <a:tabLst>
                <a:tab pos="914400" algn="l"/>
              </a:tabLst>
            </a:pPr>
            <a:r>
              <a:rPr lang="en-IN" kern="100">
                <a:effectLst/>
                <a:latin typeface="Times New Roman"/>
                <a:ea typeface="Aptos" panose="020B0004020202020204" pitchFamily="34" charset="0"/>
                <a:cs typeface="Times New Roman"/>
              </a:rPr>
              <a:t>To identify which variables were most strongly associated with GNI and GDP.</a:t>
            </a:r>
            <a:endParaRPr lang="en-US" kern="100">
              <a:effectLst/>
              <a:latin typeface="Times New Roman"/>
              <a:ea typeface="Aptos" panose="020B0004020202020204" pitchFamily="34" charset="0"/>
              <a:cs typeface="Times New Roman"/>
            </a:endParaRPr>
          </a:p>
        </p:txBody>
      </p:sp>
      <p:sp>
        <p:nvSpPr>
          <p:cNvPr id="2" name="Slide Number Placeholder 1">
            <a:extLst>
              <a:ext uri="{FF2B5EF4-FFF2-40B4-BE49-F238E27FC236}">
                <a16:creationId xmlns:a16="http://schemas.microsoft.com/office/drawing/2014/main" id="{6325357F-B1AF-10BA-F645-B9DE1021CEFC}"/>
              </a:ext>
            </a:extLst>
          </p:cNvPr>
          <p:cNvSpPr>
            <a:spLocks noGrp="1"/>
          </p:cNvSpPr>
          <p:nvPr>
            <p:ph type="sldNum" sz="quarter" idx="12"/>
          </p:nvPr>
        </p:nvSpPr>
        <p:spPr/>
        <p:txBody>
          <a:bodyPr/>
          <a:lstStyle/>
          <a:p>
            <a:fld id="{050A5ADA-3B86-4A7C-A1AD-F4E8B06B89D2}" type="slidenum">
              <a:rPr lang="en-US" smtClean="0"/>
              <a:t>15</a:t>
            </a:fld>
            <a:endParaRPr lang="en-US"/>
          </a:p>
        </p:txBody>
      </p:sp>
    </p:spTree>
    <p:extLst>
      <p:ext uri="{BB962C8B-B14F-4D97-AF65-F5344CB8AC3E}">
        <p14:creationId xmlns:p14="http://schemas.microsoft.com/office/powerpoint/2010/main" val="4232227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F82679-6D2E-F397-2194-AC099AC358B8}"/>
              </a:ext>
            </a:extLst>
          </p:cNvPr>
          <p:cNvSpPr>
            <a:spLocks noGrp="1"/>
          </p:cNvSpPr>
          <p:nvPr>
            <p:ph type="sldNum" sz="quarter" idx="12"/>
          </p:nvPr>
        </p:nvSpPr>
        <p:spPr/>
        <p:txBody>
          <a:bodyPr/>
          <a:lstStyle/>
          <a:p>
            <a:fld id="{050A5ADA-3B86-4A7C-A1AD-F4E8B06B89D2}" type="slidenum">
              <a:rPr lang="en-US" smtClean="0"/>
              <a:t>16</a:t>
            </a:fld>
            <a:endParaRPr lang="en-US"/>
          </a:p>
        </p:txBody>
      </p:sp>
      <p:pic>
        <p:nvPicPr>
          <p:cNvPr id="4" name="Picture 3">
            <a:extLst>
              <a:ext uri="{FF2B5EF4-FFF2-40B4-BE49-F238E27FC236}">
                <a16:creationId xmlns:a16="http://schemas.microsoft.com/office/drawing/2014/main" id="{300A7DA0-3746-33DE-8BDD-61F026288650}"/>
              </a:ext>
            </a:extLst>
          </p:cNvPr>
          <p:cNvPicPr>
            <a:picLocks noChangeAspect="1"/>
          </p:cNvPicPr>
          <p:nvPr/>
        </p:nvPicPr>
        <p:blipFill>
          <a:blip r:embed="rId2"/>
          <a:stretch>
            <a:fillRect/>
          </a:stretch>
        </p:blipFill>
        <p:spPr>
          <a:xfrm>
            <a:off x="1323936" y="1380034"/>
            <a:ext cx="8412247" cy="3704394"/>
          </a:xfrm>
          <a:prstGeom prst="rect">
            <a:avLst/>
          </a:prstGeom>
        </p:spPr>
      </p:pic>
      <p:sp>
        <p:nvSpPr>
          <p:cNvPr id="5" name="TextBox 4">
            <a:extLst>
              <a:ext uri="{FF2B5EF4-FFF2-40B4-BE49-F238E27FC236}">
                <a16:creationId xmlns:a16="http://schemas.microsoft.com/office/drawing/2014/main" id="{B7F8A530-8E29-5A44-B601-A404D0290010}"/>
              </a:ext>
            </a:extLst>
          </p:cNvPr>
          <p:cNvSpPr txBox="1"/>
          <p:nvPr/>
        </p:nvSpPr>
        <p:spPr>
          <a:xfrm>
            <a:off x="1323936" y="5271323"/>
            <a:ext cx="9059019" cy="976165"/>
          </a:xfrm>
          <a:prstGeom prst="rect">
            <a:avLst/>
          </a:prstGeom>
          <a:noFill/>
        </p:spPr>
        <p:txBody>
          <a:bodyPr wrap="square" lIns="91440" tIns="45720" rIns="91440" bIns="45720" rtlCol="0" anchor="t">
            <a:spAutoFit/>
          </a:bodyPr>
          <a:lstStyle/>
          <a:p>
            <a:pPr marL="285750" indent="-285750">
              <a:lnSpc>
                <a:spcPct val="150000"/>
              </a:lnSpc>
              <a:spcAft>
                <a:spcPts val="800"/>
              </a:spcAft>
              <a:buSzPts val="1000"/>
              <a:buFont typeface="Arial" panose="020B0604020202020204" pitchFamily="34" charset="0"/>
              <a:buChar char="•"/>
              <a:tabLst>
                <a:tab pos="914400" algn="l"/>
              </a:tabLst>
            </a:pPr>
            <a:r>
              <a:rPr lang="en-IN" kern="100">
                <a:effectLst/>
                <a:latin typeface="Times New Roman"/>
                <a:ea typeface="Aptos" panose="020B0004020202020204" pitchFamily="34" charset="0"/>
                <a:cs typeface="Times New Roman"/>
              </a:rPr>
              <a:t>Strong positive correlations between GNI and services contributions.</a:t>
            </a:r>
            <a:endParaRPr lang="en-US" kern="100">
              <a:effectLst/>
              <a:latin typeface="Times New Roman"/>
              <a:ea typeface="Aptos" panose="020B0004020202020204" pitchFamily="34" charset="0"/>
              <a:cs typeface="Times New Roman"/>
            </a:endParaRPr>
          </a:p>
          <a:p>
            <a:pPr marL="285750" indent="-285750">
              <a:lnSpc>
                <a:spcPct val="150000"/>
              </a:lnSpc>
              <a:spcAft>
                <a:spcPts val="800"/>
              </a:spcAft>
              <a:buSzPts val="1000"/>
              <a:buFont typeface="Arial" panose="020B0604020202020204" pitchFamily="34" charset="0"/>
              <a:buChar char="•"/>
              <a:tabLst>
                <a:tab pos="914400" algn="l"/>
              </a:tabLst>
            </a:pPr>
            <a:r>
              <a:rPr lang="en-IN" kern="100">
                <a:effectLst/>
                <a:latin typeface="Times New Roman"/>
                <a:ea typeface="Aptos" panose="020B0004020202020204" pitchFamily="34" charset="0"/>
                <a:cs typeface="Times New Roman"/>
              </a:rPr>
              <a:t>Weak correlations between GNI and agriculture, reflecting its diminishing importance.</a:t>
            </a:r>
            <a:endParaRPr lang="en-US" kern="100">
              <a:effectLst/>
              <a:latin typeface="Times New Roman"/>
              <a:ea typeface="Aptos" panose="020B0004020202020204" pitchFamily="34" charset="0"/>
              <a:cs typeface="Times New Roman"/>
            </a:endParaRPr>
          </a:p>
        </p:txBody>
      </p:sp>
      <p:sp>
        <p:nvSpPr>
          <p:cNvPr id="6" name="TextBox 5">
            <a:extLst>
              <a:ext uri="{FF2B5EF4-FFF2-40B4-BE49-F238E27FC236}">
                <a16:creationId xmlns:a16="http://schemas.microsoft.com/office/drawing/2014/main" id="{6A8D834C-ED0B-E481-3A19-CF9602D60D0D}"/>
              </a:ext>
            </a:extLst>
          </p:cNvPr>
          <p:cNvSpPr txBox="1"/>
          <p:nvPr/>
        </p:nvSpPr>
        <p:spPr>
          <a:xfrm>
            <a:off x="1323936" y="563286"/>
            <a:ext cx="1782860" cy="707886"/>
          </a:xfrm>
          <a:prstGeom prst="rect">
            <a:avLst/>
          </a:prstGeom>
          <a:noFill/>
        </p:spPr>
        <p:txBody>
          <a:bodyPr wrap="none" lIns="91440" tIns="45720" rIns="91440" bIns="45720" rtlCol="0" anchor="t">
            <a:spAutoFit/>
          </a:bodyPr>
          <a:lstStyle/>
          <a:p>
            <a:r>
              <a:rPr lang="en-US" sz="4000" b="1">
                <a:latin typeface="Times New Roman"/>
                <a:cs typeface="Times New Roman"/>
              </a:rPr>
              <a:t>Results</a:t>
            </a:r>
          </a:p>
        </p:txBody>
      </p:sp>
    </p:spTree>
    <p:extLst>
      <p:ext uri="{BB962C8B-B14F-4D97-AF65-F5344CB8AC3E}">
        <p14:creationId xmlns:p14="http://schemas.microsoft.com/office/powerpoint/2010/main" val="3417247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6ED986-F954-2A4D-54E1-BDACB9DCC62A}"/>
              </a:ext>
            </a:extLst>
          </p:cNvPr>
          <p:cNvSpPr>
            <a:spLocks noGrp="1"/>
          </p:cNvSpPr>
          <p:nvPr>
            <p:ph sz="half" idx="1"/>
          </p:nvPr>
        </p:nvSpPr>
        <p:spPr>
          <a:xfrm>
            <a:off x="838200" y="1797050"/>
            <a:ext cx="10515600" cy="4351338"/>
          </a:xfrm>
        </p:spPr>
        <p:txBody>
          <a:bodyPr vert="horz" lIns="91440" tIns="45720" rIns="91440" bIns="45720" rtlCol="0" anchor="t">
            <a:normAutofit/>
          </a:bodyPr>
          <a:lstStyle/>
          <a:p>
            <a:endParaRPr lang="en-IN" b="1">
              <a:latin typeface="Times New Roman"/>
              <a:cs typeface="Times New Roman"/>
            </a:endParaRPr>
          </a:p>
          <a:p>
            <a:endParaRPr lang="en-US"/>
          </a:p>
        </p:txBody>
      </p:sp>
      <p:sp>
        <p:nvSpPr>
          <p:cNvPr id="5" name="Slide Number Placeholder 4">
            <a:extLst>
              <a:ext uri="{FF2B5EF4-FFF2-40B4-BE49-F238E27FC236}">
                <a16:creationId xmlns:a16="http://schemas.microsoft.com/office/drawing/2014/main" id="{3FA7FF21-DF98-EF47-E5A7-FB69A0B91CDA}"/>
              </a:ext>
            </a:extLst>
          </p:cNvPr>
          <p:cNvSpPr>
            <a:spLocks noGrp="1"/>
          </p:cNvSpPr>
          <p:nvPr>
            <p:ph type="sldNum" sz="quarter" idx="12"/>
          </p:nvPr>
        </p:nvSpPr>
        <p:spPr/>
        <p:txBody>
          <a:bodyPr/>
          <a:lstStyle/>
          <a:p>
            <a:fld id="{050A5ADA-3B86-4A7C-A1AD-F4E8B06B89D2}" type="slidenum">
              <a:rPr lang="en-US" smtClean="0"/>
              <a:t>17</a:t>
            </a:fld>
            <a:endParaRPr lang="en-US"/>
          </a:p>
        </p:txBody>
      </p:sp>
      <p:sp>
        <p:nvSpPr>
          <p:cNvPr id="7" name="TextBox 6">
            <a:extLst>
              <a:ext uri="{FF2B5EF4-FFF2-40B4-BE49-F238E27FC236}">
                <a16:creationId xmlns:a16="http://schemas.microsoft.com/office/drawing/2014/main" id="{F5D56D2B-2BB3-9E34-0CF4-EA3B817C9C2C}"/>
              </a:ext>
            </a:extLst>
          </p:cNvPr>
          <p:cNvSpPr txBox="1"/>
          <p:nvPr/>
        </p:nvSpPr>
        <p:spPr>
          <a:xfrm>
            <a:off x="696687" y="1027611"/>
            <a:ext cx="10323738" cy="50285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latin typeface="Times New Roman"/>
                <a:ea typeface="+mn-lt"/>
                <a:cs typeface="+mn-lt"/>
              </a:rPr>
              <a:t>Regression analysis is used to understand how key economic sectors, trade, and population influence Gross National Income (GNI). This helps quantify the contribution of each factor to overall economic performance.</a:t>
            </a:r>
            <a:endParaRPr lang="en-US" b="1">
              <a:latin typeface="Times New Roman"/>
              <a:ea typeface="+mn-lt"/>
              <a:cs typeface="+mn-lt"/>
            </a:endParaRPr>
          </a:p>
          <a:p>
            <a:pPr marL="342900" indent="-342900">
              <a:lnSpc>
                <a:spcPct val="150000"/>
              </a:lnSpc>
              <a:buAutoNum type="arabicPeriod"/>
            </a:pPr>
            <a:r>
              <a:rPr lang="en-US" b="1">
                <a:latin typeface="Times New Roman"/>
                <a:ea typeface="+mn-lt"/>
                <a:cs typeface="+mn-lt"/>
              </a:rPr>
              <a:t>Data Preparation:</a:t>
            </a:r>
            <a:endParaRPr lang="en-US">
              <a:latin typeface="Times New Roman"/>
              <a:cs typeface="Times New Roman"/>
            </a:endParaRPr>
          </a:p>
          <a:p>
            <a:pPr marL="742950" lvl="1" indent="-285750">
              <a:lnSpc>
                <a:spcPct val="150000"/>
              </a:lnSpc>
              <a:buFont typeface="Arial" panose="020B0604020202020204" pitchFamily="34" charset="0"/>
              <a:buChar char="•"/>
            </a:pPr>
            <a:r>
              <a:rPr lang="en-US">
                <a:latin typeface="Times New Roman"/>
                <a:ea typeface="+mn-lt"/>
                <a:cs typeface="+mn-lt"/>
              </a:rPr>
              <a:t>Cleaned and transformed raw data to ensure accuracy and suitability for modeling. </a:t>
            </a:r>
            <a:endParaRPr lang="en-US">
              <a:latin typeface="Times New Roman"/>
              <a:cs typeface="Times New Roman"/>
            </a:endParaRPr>
          </a:p>
          <a:p>
            <a:pPr marL="742950" lvl="1" indent="-285750">
              <a:lnSpc>
                <a:spcPct val="150000"/>
              </a:lnSpc>
              <a:buFont typeface="Arial" panose="020B0604020202020204" pitchFamily="34" charset="0"/>
              <a:buChar char="•"/>
            </a:pPr>
            <a:r>
              <a:rPr lang="en-US">
                <a:latin typeface="Times New Roman"/>
                <a:ea typeface="+mn-lt"/>
                <a:cs typeface="+mn-lt"/>
              </a:rPr>
              <a:t>Applied log transformations to relevant variables for normalization. </a:t>
            </a:r>
          </a:p>
          <a:p>
            <a:pPr marL="285750" indent="-285750">
              <a:lnSpc>
                <a:spcPct val="150000"/>
              </a:lnSpc>
              <a:buAutoNum type="arabicPeriod"/>
            </a:pPr>
            <a:r>
              <a:rPr lang="en-US" b="1">
                <a:latin typeface="Times New Roman"/>
                <a:ea typeface="+mn-lt"/>
                <a:cs typeface="+mn-lt"/>
              </a:rPr>
              <a:t>Model Training: </a:t>
            </a:r>
          </a:p>
          <a:p>
            <a:pPr marL="742950" lvl="1" indent="-285750">
              <a:lnSpc>
                <a:spcPct val="150000"/>
              </a:lnSpc>
              <a:buFont typeface="Arial" panose="020B0604020202020204" pitchFamily="34" charset="0"/>
              <a:buChar char="•"/>
            </a:pPr>
            <a:r>
              <a:rPr lang="en-US">
                <a:latin typeface="Times New Roman"/>
                <a:ea typeface="+mn-lt"/>
                <a:cs typeface="+mn-lt"/>
              </a:rPr>
              <a:t>Built and trained the regression model using selected independent variables. </a:t>
            </a:r>
          </a:p>
          <a:p>
            <a:pPr marL="742950" lvl="1" indent="-285750">
              <a:lnSpc>
                <a:spcPct val="150000"/>
              </a:lnSpc>
              <a:buFont typeface="Arial" panose="020B0604020202020204" pitchFamily="34" charset="0"/>
              <a:buChar char="•"/>
            </a:pPr>
            <a:r>
              <a:rPr lang="en-US">
                <a:latin typeface="Times New Roman"/>
                <a:ea typeface="+mn-lt"/>
                <a:cs typeface="+mn-lt"/>
              </a:rPr>
              <a:t>Split data into training and validation sets to evaluate performance. </a:t>
            </a:r>
          </a:p>
          <a:p>
            <a:pPr marL="342900" indent="-342900">
              <a:lnSpc>
                <a:spcPct val="150000"/>
              </a:lnSpc>
              <a:buAutoNum type="arabicPeriod"/>
            </a:pPr>
            <a:r>
              <a:rPr lang="en-US" b="1">
                <a:latin typeface="Times New Roman"/>
                <a:ea typeface="+mn-lt"/>
                <a:cs typeface="+mn-lt"/>
              </a:rPr>
              <a:t>Result Analysis:</a:t>
            </a:r>
            <a:endParaRPr lang="en-US">
              <a:latin typeface="Times New Roman"/>
              <a:ea typeface="+mn-lt"/>
              <a:cs typeface="+mn-lt"/>
            </a:endParaRPr>
          </a:p>
          <a:p>
            <a:pPr marL="800100" lvl="1" indent="-342900">
              <a:lnSpc>
                <a:spcPct val="150000"/>
              </a:lnSpc>
              <a:buFont typeface="Arial" panose="020B0604020202020204" pitchFamily="34" charset="0"/>
              <a:buChar char="•"/>
            </a:pPr>
            <a:r>
              <a:rPr lang="en-US">
                <a:latin typeface="Times New Roman"/>
                <a:ea typeface="+mn-lt"/>
                <a:cs typeface="+mn-lt"/>
              </a:rPr>
              <a:t>Examined model coefficients to assess variable impact.</a:t>
            </a:r>
          </a:p>
          <a:p>
            <a:pPr marL="800100" lvl="1" indent="-342900">
              <a:lnSpc>
                <a:spcPct val="150000"/>
              </a:lnSpc>
              <a:buFont typeface="Arial" panose="020B0604020202020204" pitchFamily="34" charset="0"/>
              <a:buChar char="•"/>
            </a:pPr>
            <a:r>
              <a:rPr lang="en-US">
                <a:latin typeface="Times New Roman"/>
                <a:ea typeface="+mn-lt"/>
                <a:cs typeface="+mn-lt"/>
              </a:rPr>
              <a:t>Interpreted R-squared and residuals to evaluate model fit.</a:t>
            </a:r>
            <a:endParaRPr lang="en-US">
              <a:latin typeface="Times New Roman"/>
              <a:cs typeface="Times New Roman"/>
            </a:endParaRPr>
          </a:p>
          <a:p>
            <a:pPr marL="342900" indent="-342900">
              <a:lnSpc>
                <a:spcPct val="150000"/>
              </a:lnSpc>
              <a:buAutoNum type="arabicPeriod"/>
            </a:pPr>
            <a:endParaRPr lang="en-US">
              <a:latin typeface="Times New Roman"/>
              <a:cs typeface="Times New Roman"/>
            </a:endParaRPr>
          </a:p>
        </p:txBody>
      </p:sp>
      <p:sp>
        <p:nvSpPr>
          <p:cNvPr id="11" name="Title 1">
            <a:extLst>
              <a:ext uri="{FF2B5EF4-FFF2-40B4-BE49-F238E27FC236}">
                <a16:creationId xmlns:a16="http://schemas.microsoft.com/office/drawing/2014/main" id="{0D5A8EB5-7661-8C5D-59A3-85F7A19DB8FF}"/>
              </a:ext>
            </a:extLst>
          </p:cNvPr>
          <p:cNvSpPr txBox="1">
            <a:spLocks/>
          </p:cNvSpPr>
          <p:nvPr/>
        </p:nvSpPr>
        <p:spPr>
          <a:xfrm>
            <a:off x="696687" y="304800"/>
            <a:ext cx="10657113" cy="901185"/>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a:latin typeface="Times New Roman"/>
                <a:cs typeface="Times New Roman"/>
              </a:rPr>
              <a:t>Regression Analysis</a:t>
            </a:r>
          </a:p>
        </p:txBody>
      </p:sp>
    </p:spTree>
    <p:extLst>
      <p:ext uri="{BB962C8B-B14F-4D97-AF65-F5344CB8AC3E}">
        <p14:creationId xmlns:p14="http://schemas.microsoft.com/office/powerpoint/2010/main" val="422664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22050D-D2A6-2235-853F-16C26BC691C4}"/>
              </a:ext>
            </a:extLst>
          </p:cNvPr>
          <p:cNvSpPr>
            <a:spLocks noGrp="1"/>
          </p:cNvSpPr>
          <p:nvPr>
            <p:ph type="sldNum" sz="quarter" idx="12"/>
          </p:nvPr>
        </p:nvSpPr>
        <p:spPr/>
        <p:txBody>
          <a:bodyPr/>
          <a:lstStyle/>
          <a:p>
            <a:fld id="{050A5ADA-3B86-4A7C-A1AD-F4E8B06B89D2}" type="slidenum">
              <a:rPr lang="en-US" smtClean="0"/>
              <a:t>18</a:t>
            </a:fld>
            <a:endParaRPr lang="en-US"/>
          </a:p>
        </p:txBody>
      </p:sp>
      <p:sp>
        <p:nvSpPr>
          <p:cNvPr id="5" name="TextBox 4">
            <a:extLst>
              <a:ext uri="{FF2B5EF4-FFF2-40B4-BE49-F238E27FC236}">
                <a16:creationId xmlns:a16="http://schemas.microsoft.com/office/drawing/2014/main" id="{C6C87EC7-E8B6-578A-70A5-F18BD453B1F7}"/>
              </a:ext>
            </a:extLst>
          </p:cNvPr>
          <p:cNvSpPr txBox="1"/>
          <p:nvPr/>
        </p:nvSpPr>
        <p:spPr>
          <a:xfrm>
            <a:off x="766762" y="145418"/>
            <a:ext cx="10593161" cy="42898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4000" b="1">
                <a:latin typeface="Times New Roman"/>
                <a:cs typeface="Times New Roman"/>
              </a:rPr>
              <a:t>Model Training</a:t>
            </a:r>
            <a:endParaRPr lang="en-US">
              <a:latin typeface="Times New Roman"/>
              <a:cs typeface="Times New Roman"/>
            </a:endParaRPr>
          </a:p>
          <a:p>
            <a:pPr>
              <a:lnSpc>
                <a:spcPct val="150000"/>
              </a:lnSpc>
            </a:pPr>
            <a:r>
              <a:rPr lang="en-IN">
                <a:latin typeface="Times New Roman"/>
                <a:cs typeface="Times New Roman"/>
              </a:rPr>
              <a:t>We started with a simple linear regression and then tried multiple regression when required.</a:t>
            </a:r>
            <a:endParaRPr lang="en-US">
              <a:latin typeface="Times New Roman"/>
              <a:cs typeface="Times New Roman"/>
            </a:endParaRPr>
          </a:p>
          <a:p>
            <a:pPr algn="ctr">
              <a:lnSpc>
                <a:spcPct val="150000"/>
              </a:lnSpc>
            </a:pPr>
            <a:r>
              <a:rPr lang="en-IN" b="1">
                <a:solidFill>
                  <a:srgbClr val="FF0000"/>
                </a:solidFill>
                <a:latin typeface="Times New Roman"/>
                <a:ea typeface="+mn-lt"/>
                <a:cs typeface="Times New Roman"/>
              </a:rPr>
              <a:t>log(GNI) = β0 + β1 log(Agriculture) + β2 log(Manufacturing) + β3 log(Trade/Services) + β4 (</a:t>
            </a:r>
            <a:r>
              <a:rPr lang="en-IN" b="1" err="1">
                <a:solidFill>
                  <a:srgbClr val="FF0000"/>
                </a:solidFill>
                <a:latin typeface="Times New Roman"/>
                <a:ea typeface="+mn-lt"/>
                <a:cs typeface="Times New Roman"/>
              </a:rPr>
              <a:t>NetExports</a:t>
            </a:r>
            <a:r>
              <a:rPr lang="en-IN" b="1">
                <a:solidFill>
                  <a:srgbClr val="FF0000"/>
                </a:solidFill>
                <a:latin typeface="Times New Roman"/>
                <a:ea typeface="+mn-lt"/>
                <a:cs typeface="Times New Roman"/>
              </a:rPr>
              <a:t>) + β5 Population + ϵ</a:t>
            </a:r>
            <a:endParaRPr lang="en-US">
              <a:latin typeface="Times New Roman"/>
              <a:cs typeface="Times New Roman"/>
            </a:endParaRPr>
          </a:p>
          <a:p>
            <a:pPr>
              <a:lnSpc>
                <a:spcPct val="150000"/>
              </a:lnSpc>
            </a:pPr>
            <a:endParaRPr lang="en-IN" b="1">
              <a:latin typeface="Times New Roman"/>
              <a:cs typeface="Times New Roman"/>
            </a:endParaRPr>
          </a:p>
          <a:p>
            <a:pPr>
              <a:lnSpc>
                <a:spcPct val="150000"/>
              </a:lnSpc>
            </a:pPr>
            <a:r>
              <a:rPr lang="en-IN" b="1">
                <a:latin typeface="Times New Roman"/>
                <a:cs typeface="Times New Roman"/>
              </a:rPr>
              <a:t>The impact of each variable on GNI:</a:t>
            </a:r>
            <a:endParaRPr lang="en-US" b="1">
              <a:effectLst/>
              <a:latin typeface="Times New Roman"/>
              <a:cs typeface="Times New Roman"/>
            </a:endParaRPr>
          </a:p>
          <a:p>
            <a:pPr lvl="1">
              <a:lnSpc>
                <a:spcPct val="150000"/>
              </a:lnSpc>
              <a:buSzPts val="1000"/>
              <a:tabLst>
                <a:tab pos="1371600" algn="l"/>
              </a:tabLst>
            </a:pPr>
            <a:endParaRPr lang="en-US" kern="10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IN">
              <a:solidFill>
                <a:srgbClr val="FF0000"/>
              </a:solidFill>
              <a:latin typeface="Times New Roman" panose="02020603050405020304" pitchFamily="18" charset="0"/>
              <a:cs typeface="Times New Roman" panose="02020603050405020304" pitchFamily="18" charset="0"/>
            </a:endParaRPr>
          </a:p>
          <a:p>
            <a:pPr>
              <a:lnSpc>
                <a:spcPct val="150000"/>
              </a:lnSpc>
            </a:pPr>
            <a:endParaRPr lang="en-US" b="1">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D8CAB8CC-29F2-72E0-F128-982471836444}"/>
              </a:ext>
            </a:extLst>
          </p:cNvPr>
          <p:cNvGraphicFramePr>
            <a:graphicFrameLocks noGrp="1"/>
          </p:cNvGraphicFramePr>
          <p:nvPr>
            <p:extLst>
              <p:ext uri="{D42A27DB-BD31-4B8C-83A1-F6EECF244321}">
                <p14:modId xmlns:p14="http://schemas.microsoft.com/office/powerpoint/2010/main" val="1037005589"/>
              </p:ext>
            </p:extLst>
          </p:nvPr>
        </p:nvGraphicFramePr>
        <p:xfrm>
          <a:off x="1854201" y="3236912"/>
          <a:ext cx="8127999" cy="3302000"/>
        </p:xfrm>
        <a:graphic>
          <a:graphicData uri="http://schemas.openxmlformats.org/drawingml/2006/table">
            <a:tbl>
              <a:tblPr firstRow="1" bandRow="1">
                <a:tableStyleId>{5940675A-B579-460E-94D1-54222C63F5DA}</a:tableStyleId>
              </a:tblPr>
              <a:tblGrid>
                <a:gridCol w="1201058">
                  <a:extLst>
                    <a:ext uri="{9D8B030D-6E8A-4147-A177-3AD203B41FA5}">
                      <a16:colId xmlns:a16="http://schemas.microsoft.com/office/drawing/2014/main" val="2530753029"/>
                    </a:ext>
                  </a:extLst>
                </a:gridCol>
                <a:gridCol w="1447800">
                  <a:extLst>
                    <a:ext uri="{9D8B030D-6E8A-4147-A177-3AD203B41FA5}">
                      <a16:colId xmlns:a16="http://schemas.microsoft.com/office/drawing/2014/main" val="916405921"/>
                    </a:ext>
                  </a:extLst>
                </a:gridCol>
                <a:gridCol w="5479141">
                  <a:extLst>
                    <a:ext uri="{9D8B030D-6E8A-4147-A177-3AD203B41FA5}">
                      <a16:colId xmlns:a16="http://schemas.microsoft.com/office/drawing/2014/main" val="1513376336"/>
                    </a:ext>
                  </a:extLst>
                </a:gridCol>
              </a:tblGrid>
              <a:tr h="370840">
                <a:tc>
                  <a:txBody>
                    <a:bodyPr/>
                    <a:lstStyle/>
                    <a:p>
                      <a:r>
                        <a:rPr lang="en-US">
                          <a:latin typeface="Times New Roman"/>
                        </a:rPr>
                        <a:t>Predictor</a:t>
                      </a:r>
                    </a:p>
                  </a:txBody>
                  <a:tcPr/>
                </a:tc>
                <a:tc>
                  <a:txBody>
                    <a:bodyPr/>
                    <a:lstStyle/>
                    <a:p>
                      <a:r>
                        <a:rPr lang="en-US">
                          <a:latin typeface="Times New Roman"/>
                        </a:rPr>
                        <a:t>Value</a:t>
                      </a:r>
                    </a:p>
                  </a:txBody>
                  <a:tcPr/>
                </a:tc>
                <a:tc>
                  <a:txBody>
                    <a:bodyPr/>
                    <a:lstStyle/>
                    <a:p>
                      <a:r>
                        <a:rPr lang="en-US">
                          <a:latin typeface="Times New Roman"/>
                        </a:rPr>
                        <a:t>Comments</a:t>
                      </a:r>
                    </a:p>
                  </a:txBody>
                  <a:tcPr/>
                </a:tc>
                <a:extLst>
                  <a:ext uri="{0D108BD9-81ED-4DB2-BD59-A6C34878D82A}">
                    <a16:rowId xmlns:a16="http://schemas.microsoft.com/office/drawing/2014/main" val="2026692036"/>
                  </a:ext>
                </a:extLst>
              </a:tr>
              <a:tr h="370840">
                <a:tc>
                  <a:txBody>
                    <a:bodyPr/>
                    <a:lstStyle/>
                    <a:p>
                      <a:r>
                        <a:rPr lang="en-IN" sz="1800" b="1">
                          <a:solidFill>
                            <a:srgbClr val="FF0000"/>
                          </a:solidFill>
                          <a:latin typeface="Times New Roman"/>
                        </a:rPr>
                        <a:t>β1 </a:t>
                      </a:r>
                      <a:endParaRPr lang="en-US">
                        <a:latin typeface="Times New Roman"/>
                      </a:endParaRPr>
                    </a:p>
                  </a:txBody>
                  <a:tcPr/>
                </a:tc>
                <a:tc>
                  <a:txBody>
                    <a:bodyPr/>
                    <a:lstStyle/>
                    <a:p>
                      <a:r>
                        <a:rPr lang="en-US">
                          <a:latin typeface="Times New Roman"/>
                        </a:rPr>
                        <a:t>0.05245</a:t>
                      </a:r>
                    </a:p>
                  </a:txBody>
                  <a:tcPr/>
                </a:tc>
                <a:tc>
                  <a:txBody>
                    <a:bodyPr/>
                    <a:lstStyle/>
                    <a:p>
                      <a:r>
                        <a:rPr lang="en-IN" sz="1800" kern="100">
                          <a:effectLst/>
                          <a:latin typeface="Times New Roman"/>
                        </a:rPr>
                        <a:t>indicates that an increase in agricultural activities is associated with higher GNI.</a:t>
                      </a:r>
                      <a:endParaRPr lang="en-US">
                        <a:latin typeface="Times New Roman"/>
                      </a:endParaRPr>
                    </a:p>
                  </a:txBody>
                  <a:tcPr/>
                </a:tc>
                <a:extLst>
                  <a:ext uri="{0D108BD9-81ED-4DB2-BD59-A6C34878D82A}">
                    <a16:rowId xmlns:a16="http://schemas.microsoft.com/office/drawing/2014/main" val="1784025603"/>
                  </a:ext>
                </a:extLst>
              </a:tr>
              <a:tr h="370840">
                <a:tc>
                  <a:txBody>
                    <a:bodyPr/>
                    <a:lstStyle/>
                    <a:p>
                      <a:r>
                        <a:rPr lang="en-IN" sz="1800" b="1">
                          <a:solidFill>
                            <a:srgbClr val="FF0000"/>
                          </a:solidFill>
                          <a:latin typeface="Times New Roman"/>
                        </a:rPr>
                        <a:t>β2 </a:t>
                      </a:r>
                      <a:endParaRPr lang="en-US">
                        <a:latin typeface="Times New Roman"/>
                      </a:endParaRPr>
                    </a:p>
                  </a:txBody>
                  <a:tcPr/>
                </a:tc>
                <a:tc>
                  <a:txBody>
                    <a:bodyPr/>
                    <a:lstStyle/>
                    <a:p>
                      <a:r>
                        <a:rPr lang="en-US">
                          <a:latin typeface="Times New Roman"/>
                        </a:rPr>
                        <a:t>0.2646</a:t>
                      </a:r>
                    </a:p>
                  </a:txBody>
                  <a:tcPr/>
                </a:tc>
                <a:tc>
                  <a:txBody>
                    <a:bodyPr/>
                    <a:lstStyle/>
                    <a:p>
                      <a:r>
                        <a:rPr lang="en-IN" sz="1800" kern="100">
                          <a:effectLst/>
                          <a:latin typeface="Times New Roman"/>
                        </a:rPr>
                        <a:t>highlights the critical role of manufacturing in driving GNI growth.</a:t>
                      </a:r>
                      <a:endParaRPr lang="en-US">
                        <a:latin typeface="Times New Roman"/>
                      </a:endParaRPr>
                    </a:p>
                  </a:txBody>
                  <a:tcPr/>
                </a:tc>
                <a:extLst>
                  <a:ext uri="{0D108BD9-81ED-4DB2-BD59-A6C34878D82A}">
                    <a16:rowId xmlns:a16="http://schemas.microsoft.com/office/drawing/2014/main" val="2843377810"/>
                  </a:ext>
                </a:extLst>
              </a:tr>
              <a:tr h="370840">
                <a:tc>
                  <a:txBody>
                    <a:bodyPr/>
                    <a:lstStyle/>
                    <a:p>
                      <a:r>
                        <a:rPr lang="en-IN" sz="1800" b="1">
                          <a:solidFill>
                            <a:srgbClr val="FF0000"/>
                          </a:solidFill>
                          <a:latin typeface="Times New Roman"/>
                        </a:rPr>
                        <a:t>β3</a:t>
                      </a:r>
                      <a:endParaRPr lang="en-US">
                        <a:latin typeface="Times New Roman"/>
                      </a:endParaRPr>
                    </a:p>
                  </a:txBody>
                  <a:tcPr/>
                </a:tc>
                <a:tc>
                  <a:txBody>
                    <a:bodyPr/>
                    <a:lstStyle/>
                    <a:p>
                      <a:r>
                        <a:rPr lang="en-US">
                          <a:latin typeface="Times New Roman"/>
                        </a:rPr>
                        <a:t>0.6401</a:t>
                      </a:r>
                    </a:p>
                  </a:txBody>
                  <a:tcPr/>
                </a:tc>
                <a:tc>
                  <a:txBody>
                    <a:bodyPr/>
                    <a:lstStyle/>
                    <a:p>
                      <a:r>
                        <a:rPr lang="en-IN" sz="1800" kern="100">
                          <a:effectLst/>
                          <a:latin typeface="Times New Roman"/>
                        </a:rPr>
                        <a:t>The largest positive coefficient demonstrates its substantial impact on GNI.</a:t>
                      </a:r>
                      <a:endParaRPr lang="en-US">
                        <a:latin typeface="Times New Roman"/>
                      </a:endParaRPr>
                    </a:p>
                  </a:txBody>
                  <a:tcPr/>
                </a:tc>
                <a:extLst>
                  <a:ext uri="{0D108BD9-81ED-4DB2-BD59-A6C34878D82A}">
                    <a16:rowId xmlns:a16="http://schemas.microsoft.com/office/drawing/2014/main" val="128037079"/>
                  </a:ext>
                </a:extLst>
              </a:tr>
              <a:tr h="370840">
                <a:tc>
                  <a:txBody>
                    <a:bodyPr/>
                    <a:lstStyle/>
                    <a:p>
                      <a:r>
                        <a:rPr lang="en-IN" sz="1800" b="1">
                          <a:solidFill>
                            <a:srgbClr val="FF0000"/>
                          </a:solidFill>
                          <a:latin typeface="Times New Roman"/>
                        </a:rPr>
                        <a:t>β4</a:t>
                      </a:r>
                      <a:endParaRPr lang="en-US">
                        <a:latin typeface="Times New Roman"/>
                      </a:endParaRPr>
                    </a:p>
                  </a:txBody>
                  <a:tcPr/>
                </a:tc>
                <a:tc>
                  <a:txBody>
                    <a:bodyPr/>
                    <a:lstStyle/>
                    <a:p>
                      <a:r>
                        <a:rPr lang="en-US">
                          <a:latin typeface="Times New Roman"/>
                        </a:rPr>
                        <a:t>2.917e-13</a:t>
                      </a:r>
                    </a:p>
                  </a:txBody>
                  <a:tcPr/>
                </a:tc>
                <a:tc>
                  <a:txBody>
                    <a:bodyPr/>
                    <a:lstStyle/>
                    <a:p>
                      <a:r>
                        <a:rPr lang="en-IN" sz="1800" kern="100">
                          <a:effectLst/>
                          <a:latin typeface="Times New Roman"/>
                        </a:rPr>
                        <a:t>showing a relatively less contribution</a:t>
                      </a:r>
                      <a:endParaRPr lang="en-US">
                        <a:latin typeface="Times New Roman"/>
                      </a:endParaRPr>
                    </a:p>
                  </a:txBody>
                  <a:tcPr/>
                </a:tc>
                <a:extLst>
                  <a:ext uri="{0D108BD9-81ED-4DB2-BD59-A6C34878D82A}">
                    <a16:rowId xmlns:a16="http://schemas.microsoft.com/office/drawing/2014/main" val="3344306"/>
                  </a:ext>
                </a:extLst>
              </a:tr>
              <a:tr h="370840">
                <a:tc>
                  <a:txBody>
                    <a:bodyPr/>
                    <a:lstStyle/>
                    <a:p>
                      <a:r>
                        <a:rPr lang="en-IN" sz="1800" b="1">
                          <a:solidFill>
                            <a:srgbClr val="FF0000"/>
                          </a:solidFill>
                          <a:latin typeface="Times New Roman"/>
                        </a:rPr>
                        <a:t>β5</a:t>
                      </a:r>
                      <a:endParaRPr lang="en-US">
                        <a:latin typeface="Times New Roman"/>
                      </a:endParaRPr>
                    </a:p>
                  </a:txBody>
                  <a:tcPr/>
                </a:tc>
                <a:tc>
                  <a:txBody>
                    <a:bodyPr/>
                    <a:lstStyle/>
                    <a:p>
                      <a:r>
                        <a:rPr lang="en-US">
                          <a:latin typeface="Times New Roman"/>
                        </a:rPr>
                        <a:t>3.035e-10</a:t>
                      </a: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IN" sz="1800" kern="100">
                          <a:effectLst/>
                          <a:latin typeface="Times New Roman"/>
                        </a:rPr>
                        <a:t>indicating a link between larger populations and higher GNI.</a:t>
                      </a:r>
                      <a:endParaRPr lang="en-US" sz="1800" kern="100">
                        <a:effectLst/>
                        <a:latin typeface="Times New Roman"/>
                        <a:cs typeface="Times New Roman"/>
                      </a:endParaRPr>
                    </a:p>
                  </a:txBody>
                  <a:tcPr/>
                </a:tc>
                <a:extLst>
                  <a:ext uri="{0D108BD9-81ED-4DB2-BD59-A6C34878D82A}">
                    <a16:rowId xmlns:a16="http://schemas.microsoft.com/office/drawing/2014/main" val="1455823453"/>
                  </a:ext>
                </a:extLst>
              </a:tr>
            </a:tbl>
          </a:graphicData>
        </a:graphic>
      </p:graphicFrame>
    </p:spTree>
    <p:extLst>
      <p:ext uri="{BB962C8B-B14F-4D97-AF65-F5344CB8AC3E}">
        <p14:creationId xmlns:p14="http://schemas.microsoft.com/office/powerpoint/2010/main" val="1464161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0ED0343-2F37-8275-C88C-5A3E7B0E3719}"/>
              </a:ext>
            </a:extLst>
          </p:cNvPr>
          <p:cNvSpPr>
            <a:spLocks noGrp="1"/>
          </p:cNvSpPr>
          <p:nvPr>
            <p:ph type="sldNum" sz="quarter" idx="12"/>
          </p:nvPr>
        </p:nvSpPr>
        <p:spPr/>
        <p:txBody>
          <a:bodyPr/>
          <a:lstStyle/>
          <a:p>
            <a:fld id="{050A5ADA-3B86-4A7C-A1AD-F4E8B06B89D2}" type="slidenum">
              <a:rPr lang="en-US" smtClean="0"/>
              <a:t>19</a:t>
            </a:fld>
            <a:endParaRPr lang="en-US"/>
          </a:p>
        </p:txBody>
      </p:sp>
      <p:pic>
        <p:nvPicPr>
          <p:cNvPr id="3" name="Picture 2" descr="A graph with blue dots&#10;&#10;Description automatically generated">
            <a:extLst>
              <a:ext uri="{FF2B5EF4-FFF2-40B4-BE49-F238E27FC236}">
                <a16:creationId xmlns:a16="http://schemas.microsoft.com/office/drawing/2014/main" id="{CD64DA34-DB3A-4979-62C5-DDF76C2209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3144" y="1238674"/>
            <a:ext cx="5625814" cy="2038531"/>
          </a:xfrm>
          <a:prstGeom prst="rect">
            <a:avLst/>
          </a:prstGeom>
        </p:spPr>
      </p:pic>
      <p:sp>
        <p:nvSpPr>
          <p:cNvPr id="5" name="TextBox 4">
            <a:extLst>
              <a:ext uri="{FF2B5EF4-FFF2-40B4-BE49-F238E27FC236}">
                <a16:creationId xmlns:a16="http://schemas.microsoft.com/office/drawing/2014/main" id="{8CC0385D-5EA8-28AA-15FA-23AC11AEA98F}"/>
              </a:ext>
            </a:extLst>
          </p:cNvPr>
          <p:cNvSpPr txBox="1"/>
          <p:nvPr/>
        </p:nvSpPr>
        <p:spPr>
          <a:xfrm>
            <a:off x="524616" y="236099"/>
            <a:ext cx="4757151" cy="707886"/>
          </a:xfrm>
          <a:prstGeom prst="rect">
            <a:avLst/>
          </a:prstGeom>
          <a:noFill/>
        </p:spPr>
        <p:txBody>
          <a:bodyPr wrap="square" lIns="91440" tIns="45720" rIns="91440" bIns="45720" rtlCol="0" anchor="t">
            <a:spAutoFit/>
          </a:bodyPr>
          <a:lstStyle/>
          <a:p>
            <a:r>
              <a:rPr lang="en-US" sz="4000" b="1">
                <a:latin typeface="Times New Roman"/>
                <a:cs typeface="Times New Roman"/>
              </a:rPr>
              <a:t>Model Evaluation</a:t>
            </a:r>
          </a:p>
        </p:txBody>
      </p:sp>
      <p:sp>
        <p:nvSpPr>
          <p:cNvPr id="6" name="TextBox 5">
            <a:extLst>
              <a:ext uri="{FF2B5EF4-FFF2-40B4-BE49-F238E27FC236}">
                <a16:creationId xmlns:a16="http://schemas.microsoft.com/office/drawing/2014/main" id="{4C598E2A-9757-EF59-E554-51EA71100856}"/>
              </a:ext>
            </a:extLst>
          </p:cNvPr>
          <p:cNvSpPr txBox="1"/>
          <p:nvPr/>
        </p:nvSpPr>
        <p:spPr>
          <a:xfrm>
            <a:off x="6656614" y="723601"/>
            <a:ext cx="5018313" cy="2543197"/>
          </a:xfrm>
          <a:prstGeom prst="rect">
            <a:avLst/>
          </a:prstGeom>
          <a:noFill/>
        </p:spPr>
        <p:txBody>
          <a:bodyPr wrap="square" lIns="91440" tIns="45720" rIns="91440" bIns="45720" rtlCol="0" anchor="t">
            <a:spAutoFit/>
          </a:bodyPr>
          <a:lstStyle/>
          <a:p>
            <a:pPr marL="285750" indent="-285750">
              <a:lnSpc>
                <a:spcPct val="150000"/>
              </a:lnSpc>
              <a:buSzPts val="1000"/>
              <a:buFont typeface="Arial" panose="020B0604020202020204" pitchFamily="34" charset="0"/>
              <a:buChar char="•"/>
              <a:tabLst>
                <a:tab pos="914400" algn="l"/>
              </a:tabLst>
            </a:pPr>
            <a:endParaRPr lang="en-IN" kern="100">
              <a:latin typeface="Times New Roman"/>
              <a:ea typeface="Calibri" panose="020F0502020204030204" pitchFamily="34" charset="0"/>
              <a:cs typeface="Times New Roman"/>
            </a:endParaRPr>
          </a:p>
          <a:p>
            <a:pPr marL="285750" indent="-285750">
              <a:lnSpc>
                <a:spcPct val="150000"/>
              </a:lnSpc>
              <a:buSzPts val="1000"/>
              <a:buFont typeface="Arial" panose="020B0604020202020204" pitchFamily="34" charset="0"/>
              <a:buChar char="•"/>
              <a:tabLst>
                <a:tab pos="914400" algn="l"/>
              </a:tabLst>
            </a:pPr>
            <a:r>
              <a:rPr lang="en-IN" kern="100">
                <a:effectLst/>
                <a:latin typeface="Times New Roman"/>
                <a:ea typeface="Calibri" panose="020F0502020204030204" pitchFamily="34" charset="0"/>
                <a:cs typeface="Times New Roman"/>
              </a:rPr>
              <a:t>The scatter points align closely along the red dashed diagonal line (representing perfect prediction).</a:t>
            </a:r>
          </a:p>
          <a:p>
            <a:pPr marL="285750" indent="-285750">
              <a:lnSpc>
                <a:spcPct val="150000"/>
              </a:lnSpc>
              <a:buSzPts val="1000"/>
              <a:buFont typeface="Arial" panose="020B0604020202020204" pitchFamily="34" charset="0"/>
              <a:buChar char="•"/>
              <a:tabLst>
                <a:tab pos="914400" algn="l"/>
              </a:tabLst>
            </a:pPr>
            <a:r>
              <a:rPr lang="en-IN">
                <a:effectLst/>
                <a:latin typeface="Times New Roman"/>
                <a:ea typeface="Calibri" panose="020F0502020204030204" pitchFamily="34" charset="0"/>
                <a:cs typeface="Times New Roman"/>
              </a:rPr>
              <a:t>The proximity of points to this line suggests that the model performs well in predicting GNI</a:t>
            </a:r>
            <a:endParaRPr lang="en-US">
              <a:latin typeface="Times New Roman"/>
              <a:cs typeface="Times New Roman"/>
            </a:endParaRPr>
          </a:p>
        </p:txBody>
      </p:sp>
      <p:graphicFrame>
        <p:nvGraphicFramePr>
          <p:cNvPr id="7" name="Table 6">
            <a:extLst>
              <a:ext uri="{FF2B5EF4-FFF2-40B4-BE49-F238E27FC236}">
                <a16:creationId xmlns:a16="http://schemas.microsoft.com/office/drawing/2014/main" id="{B17646D1-9504-A2FF-7539-7C8094E6FE9E}"/>
              </a:ext>
            </a:extLst>
          </p:cNvPr>
          <p:cNvGraphicFramePr>
            <a:graphicFrameLocks noGrp="1"/>
          </p:cNvGraphicFramePr>
          <p:nvPr>
            <p:extLst>
              <p:ext uri="{D42A27DB-BD31-4B8C-83A1-F6EECF244321}">
                <p14:modId xmlns:p14="http://schemas.microsoft.com/office/powerpoint/2010/main" val="4168941165"/>
              </p:ext>
            </p:extLst>
          </p:nvPr>
        </p:nvGraphicFramePr>
        <p:xfrm>
          <a:off x="751114" y="3799114"/>
          <a:ext cx="10805523" cy="2658094"/>
        </p:xfrm>
        <a:graphic>
          <a:graphicData uri="http://schemas.openxmlformats.org/drawingml/2006/table">
            <a:tbl>
              <a:tblPr firstRow="1" bandRow="1">
                <a:tableStyleId>{5C22544A-7EE6-4342-B048-85BDC9FD1C3A}</a:tableStyleId>
              </a:tblPr>
              <a:tblGrid>
                <a:gridCol w="3851206">
                  <a:extLst>
                    <a:ext uri="{9D8B030D-6E8A-4147-A177-3AD203B41FA5}">
                      <a16:colId xmlns:a16="http://schemas.microsoft.com/office/drawing/2014/main" val="2035883094"/>
                    </a:ext>
                  </a:extLst>
                </a:gridCol>
                <a:gridCol w="2111476">
                  <a:extLst>
                    <a:ext uri="{9D8B030D-6E8A-4147-A177-3AD203B41FA5}">
                      <a16:colId xmlns:a16="http://schemas.microsoft.com/office/drawing/2014/main" val="2473391121"/>
                    </a:ext>
                  </a:extLst>
                </a:gridCol>
                <a:gridCol w="4842841">
                  <a:extLst>
                    <a:ext uri="{9D8B030D-6E8A-4147-A177-3AD203B41FA5}">
                      <a16:colId xmlns:a16="http://schemas.microsoft.com/office/drawing/2014/main" val="3369314504"/>
                    </a:ext>
                  </a:extLst>
                </a:gridCol>
              </a:tblGrid>
              <a:tr h="463923">
                <a:tc>
                  <a:txBody>
                    <a:bodyPr/>
                    <a:lstStyle/>
                    <a:p>
                      <a:pPr>
                        <a:lnSpc>
                          <a:spcPct val="150000"/>
                        </a:lnSpc>
                      </a:pPr>
                      <a:r>
                        <a:rPr lang="en-US">
                          <a:latin typeface="Times New Roman"/>
                          <a:cs typeface="Times New Roman"/>
                        </a:rPr>
                        <a:t>Metric</a:t>
                      </a:r>
                    </a:p>
                  </a:txBody>
                  <a:tcPr/>
                </a:tc>
                <a:tc>
                  <a:txBody>
                    <a:bodyPr/>
                    <a:lstStyle/>
                    <a:p>
                      <a:pPr>
                        <a:lnSpc>
                          <a:spcPct val="150000"/>
                        </a:lnSpc>
                      </a:pPr>
                      <a:r>
                        <a:rPr lang="en-US">
                          <a:latin typeface="Times New Roman"/>
                          <a:cs typeface="Times New Roman"/>
                        </a:rPr>
                        <a:t>Value</a:t>
                      </a:r>
                    </a:p>
                  </a:txBody>
                  <a:tcPr/>
                </a:tc>
                <a:tc>
                  <a:txBody>
                    <a:bodyPr/>
                    <a:lstStyle/>
                    <a:p>
                      <a:pPr>
                        <a:lnSpc>
                          <a:spcPct val="150000"/>
                        </a:lnSpc>
                      </a:pPr>
                      <a:r>
                        <a:rPr lang="en-US">
                          <a:latin typeface="Times New Roman"/>
                          <a:cs typeface="Times New Roman"/>
                        </a:rPr>
                        <a:t>Comment</a:t>
                      </a:r>
                    </a:p>
                  </a:txBody>
                  <a:tcPr/>
                </a:tc>
                <a:extLst>
                  <a:ext uri="{0D108BD9-81ED-4DB2-BD59-A6C34878D82A}">
                    <a16:rowId xmlns:a16="http://schemas.microsoft.com/office/drawing/2014/main" val="2249097676"/>
                  </a:ext>
                </a:extLst>
              </a:tr>
              <a:tr h="845977">
                <a:tc>
                  <a:txBody>
                    <a:bodyPr/>
                    <a:lstStyle/>
                    <a:p>
                      <a:pPr>
                        <a:lnSpc>
                          <a:spcPct val="150000"/>
                        </a:lnSpc>
                      </a:pPr>
                      <a:r>
                        <a:rPr lang="en-US">
                          <a:latin typeface="Times New Roman"/>
                          <a:cs typeface="Times New Roman"/>
                        </a:rPr>
                        <a:t>R-squared</a:t>
                      </a:r>
                    </a:p>
                  </a:txBody>
                  <a:tcPr/>
                </a:tc>
                <a:tc>
                  <a:txBody>
                    <a:bodyPr/>
                    <a:lstStyle/>
                    <a:p>
                      <a:pPr>
                        <a:lnSpc>
                          <a:spcPct val="150000"/>
                        </a:lnSpc>
                      </a:pPr>
                      <a:r>
                        <a:rPr lang="en-US">
                          <a:latin typeface="Times New Roman"/>
                          <a:cs typeface="Times New Roman"/>
                        </a:rPr>
                        <a:t>0.9774</a:t>
                      </a:r>
                    </a:p>
                  </a:txBody>
                  <a:tcPr/>
                </a:tc>
                <a:tc>
                  <a:txBody>
                    <a:bodyPr/>
                    <a:lstStyle/>
                    <a:p>
                      <a:pPr lvl="0">
                        <a:lnSpc>
                          <a:spcPct val="150000"/>
                        </a:lnSpc>
                      </a:pPr>
                      <a:r>
                        <a:rPr lang="en-IN" sz="1800" kern="1200">
                          <a:solidFill>
                            <a:schemeClr val="dk1"/>
                          </a:solidFill>
                          <a:effectLst/>
                          <a:latin typeface="Times New Roman"/>
                          <a:ea typeface="+mn-ea"/>
                          <a:cs typeface="Times New Roman"/>
                        </a:rPr>
                        <a:t>indicates that 97.74% of the variance in GNI is explained by the model.</a:t>
                      </a:r>
                      <a:endParaRPr lang="en-US" sz="1800" kern="1200">
                        <a:solidFill>
                          <a:schemeClr val="dk1"/>
                        </a:solidFill>
                        <a:effectLst/>
                        <a:latin typeface="Times New Roman"/>
                        <a:ea typeface="+mn-ea"/>
                        <a:cs typeface="Times New Roman"/>
                      </a:endParaRPr>
                    </a:p>
                  </a:txBody>
                  <a:tcPr/>
                </a:tc>
                <a:extLst>
                  <a:ext uri="{0D108BD9-81ED-4DB2-BD59-A6C34878D82A}">
                    <a16:rowId xmlns:a16="http://schemas.microsoft.com/office/drawing/2014/main" val="2330391503"/>
                  </a:ext>
                </a:extLst>
              </a:tr>
              <a:tr h="463923">
                <a:tc>
                  <a:txBody>
                    <a:bodyPr/>
                    <a:lstStyle/>
                    <a:p>
                      <a:pPr>
                        <a:lnSpc>
                          <a:spcPct val="150000"/>
                        </a:lnSpc>
                      </a:pPr>
                      <a:r>
                        <a:rPr lang="en-IN" sz="1800" kern="1200">
                          <a:solidFill>
                            <a:schemeClr val="dk1"/>
                          </a:solidFill>
                          <a:effectLst/>
                          <a:latin typeface="Times New Roman"/>
                          <a:ea typeface="+mn-ea"/>
                          <a:cs typeface="Times New Roman"/>
                        </a:rPr>
                        <a:t>MSE, RMSE</a:t>
                      </a:r>
                      <a:endParaRPr lang="en-US">
                        <a:latin typeface="Times New Roman"/>
                        <a:cs typeface="Times New Roman"/>
                      </a:endParaRPr>
                    </a:p>
                  </a:txBody>
                  <a:tcPr/>
                </a:tc>
                <a:tc>
                  <a:txBody>
                    <a:bodyPr/>
                    <a:lstStyle/>
                    <a:p>
                      <a:pPr>
                        <a:lnSpc>
                          <a:spcPct val="150000"/>
                        </a:lnSpc>
                      </a:pPr>
                      <a:r>
                        <a:rPr lang="en-IN" sz="1800" kern="1200">
                          <a:solidFill>
                            <a:schemeClr val="dk1"/>
                          </a:solidFill>
                          <a:effectLst/>
                          <a:latin typeface="Times New Roman"/>
                          <a:ea typeface="+mn-ea"/>
                          <a:cs typeface="Times New Roman"/>
                        </a:rPr>
                        <a:t>0.1657, 0.4072</a:t>
                      </a:r>
                      <a:endParaRPr lang="en-US">
                        <a:latin typeface="Times New Roman"/>
                        <a:cs typeface="Times New Roman"/>
                      </a:endParaRPr>
                    </a:p>
                  </a:txBody>
                  <a:tcPr/>
                </a:tc>
                <a:tc>
                  <a:txBody>
                    <a:bodyPr/>
                    <a:lstStyle/>
                    <a:p>
                      <a:pPr lvl="0">
                        <a:lnSpc>
                          <a:spcPct val="150000"/>
                        </a:lnSpc>
                      </a:pPr>
                      <a:r>
                        <a:rPr lang="en-IN" sz="1800" kern="1200">
                          <a:solidFill>
                            <a:schemeClr val="dk1"/>
                          </a:solidFill>
                          <a:effectLst/>
                          <a:latin typeface="Times New Roman"/>
                          <a:ea typeface="+mn-ea"/>
                          <a:cs typeface="Times New Roman"/>
                        </a:rPr>
                        <a:t>low, reflecting high model accuracy.</a:t>
                      </a:r>
                      <a:endParaRPr lang="en-US" sz="1800" kern="1200">
                        <a:solidFill>
                          <a:schemeClr val="dk1"/>
                        </a:solidFill>
                        <a:effectLst/>
                        <a:latin typeface="Times New Roman"/>
                        <a:ea typeface="+mn-ea"/>
                        <a:cs typeface="Times New Roman"/>
                      </a:endParaRPr>
                    </a:p>
                  </a:txBody>
                  <a:tcPr/>
                </a:tc>
                <a:extLst>
                  <a:ext uri="{0D108BD9-81ED-4DB2-BD59-A6C34878D82A}">
                    <a16:rowId xmlns:a16="http://schemas.microsoft.com/office/drawing/2014/main" val="186664000"/>
                  </a:ext>
                </a:extLst>
              </a:tr>
              <a:tr h="845977">
                <a:tc>
                  <a:txBody>
                    <a:bodyPr/>
                    <a:lstStyle/>
                    <a:p>
                      <a:pPr>
                        <a:lnSpc>
                          <a:spcPct val="150000"/>
                        </a:lnSpc>
                      </a:pPr>
                      <a:r>
                        <a:rPr lang="en-US">
                          <a:latin typeface="Times New Roman"/>
                          <a:cs typeface="Times New Roman"/>
                        </a:rPr>
                        <a:t>RSE(Residual Standard Error)</a:t>
                      </a:r>
                    </a:p>
                  </a:txBody>
                  <a:tcPr/>
                </a:tc>
                <a:tc>
                  <a:txBody>
                    <a:bodyPr/>
                    <a:lstStyle/>
                    <a:p>
                      <a:pPr>
                        <a:lnSpc>
                          <a:spcPct val="150000"/>
                        </a:lnSpc>
                      </a:pPr>
                      <a:r>
                        <a:rPr lang="en-IN" sz="1800" kern="1200">
                          <a:solidFill>
                            <a:schemeClr val="dk1"/>
                          </a:solidFill>
                          <a:effectLst/>
                          <a:latin typeface="Times New Roman"/>
                          <a:ea typeface="+mn-ea"/>
                          <a:cs typeface="Times New Roman"/>
                        </a:rPr>
                        <a:t>0.3913 </a:t>
                      </a:r>
                      <a:endParaRPr lang="en-US">
                        <a:latin typeface="Times New Roman"/>
                        <a:cs typeface="Times New Roman"/>
                      </a:endParaRPr>
                    </a:p>
                  </a:txBody>
                  <a:tcPr/>
                </a:tc>
                <a:tc>
                  <a:txBody>
                    <a:bodyPr/>
                    <a:lstStyle/>
                    <a:p>
                      <a:pPr>
                        <a:lnSpc>
                          <a:spcPct val="150000"/>
                        </a:lnSpc>
                      </a:pPr>
                      <a:r>
                        <a:rPr lang="en-IN" sz="1800" kern="1200">
                          <a:solidFill>
                            <a:schemeClr val="dk1"/>
                          </a:solidFill>
                          <a:effectLst/>
                          <a:latin typeface="Times New Roman"/>
                          <a:ea typeface="+mn-ea"/>
                          <a:cs typeface="Times New Roman"/>
                        </a:rPr>
                        <a:t>average deviation of the observed GNI from the model's predictions.</a:t>
                      </a:r>
                      <a:endParaRPr lang="en-US">
                        <a:latin typeface="Times New Roman"/>
                        <a:cs typeface="Times New Roman"/>
                      </a:endParaRPr>
                    </a:p>
                  </a:txBody>
                  <a:tcPr/>
                </a:tc>
                <a:extLst>
                  <a:ext uri="{0D108BD9-81ED-4DB2-BD59-A6C34878D82A}">
                    <a16:rowId xmlns:a16="http://schemas.microsoft.com/office/drawing/2014/main" val="4083551400"/>
                  </a:ext>
                </a:extLst>
              </a:tr>
            </a:tbl>
          </a:graphicData>
        </a:graphic>
      </p:graphicFrame>
    </p:spTree>
    <p:extLst>
      <p:ext uri="{BB962C8B-B14F-4D97-AF65-F5344CB8AC3E}">
        <p14:creationId xmlns:p14="http://schemas.microsoft.com/office/powerpoint/2010/main" val="1839885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Rectangle 44">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3B47161-E56A-81A4-2C80-6653EB3A0CFA}"/>
              </a:ext>
            </a:extLst>
          </p:cNvPr>
          <p:cNvSpPr txBox="1"/>
          <p:nvPr/>
        </p:nvSpPr>
        <p:spPr>
          <a:xfrm>
            <a:off x="6705601" y="0"/>
            <a:ext cx="4156512" cy="936171"/>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000" b="1">
                <a:latin typeface="+mj-lt"/>
                <a:ea typeface="+mj-ea"/>
                <a:cs typeface="+mj-cs"/>
              </a:rPr>
              <a:t>      </a:t>
            </a:r>
            <a:r>
              <a:rPr lang="en-US" sz="4000" b="1">
                <a:latin typeface="Times New Roman" panose="02020603050405020304" pitchFamily="18" charset="0"/>
                <a:ea typeface="+mj-ea"/>
                <a:cs typeface="Times New Roman" panose="02020603050405020304" pitchFamily="18" charset="0"/>
              </a:rPr>
              <a:t>Introduction</a:t>
            </a:r>
          </a:p>
        </p:txBody>
      </p:sp>
      <p:pic>
        <p:nvPicPr>
          <p:cNvPr id="4" name="Picture 3" descr="Dark world map">
            <a:extLst>
              <a:ext uri="{FF2B5EF4-FFF2-40B4-BE49-F238E27FC236}">
                <a16:creationId xmlns:a16="http://schemas.microsoft.com/office/drawing/2014/main" id="{9DF9A178-5301-D774-CA0C-EE86A6C6A9D9}"/>
              </a:ext>
            </a:extLst>
          </p:cNvPr>
          <p:cNvPicPr>
            <a:picLocks noChangeAspect="1"/>
          </p:cNvPicPr>
          <p:nvPr/>
        </p:nvPicPr>
        <p:blipFill>
          <a:blip r:embed="rId2"/>
          <a:srcRect l="125"/>
          <a:stretch/>
        </p:blipFill>
        <p:spPr>
          <a:xfrm>
            <a:off x="-1" y="-2"/>
            <a:ext cx="6096001" cy="6858002"/>
          </a:xfrm>
          <a:prstGeom prst="rect">
            <a:avLst/>
          </a:prstGeom>
        </p:spPr>
      </p:pic>
      <p:sp>
        <p:nvSpPr>
          <p:cNvPr id="5" name="TextBox 4">
            <a:extLst>
              <a:ext uri="{FF2B5EF4-FFF2-40B4-BE49-F238E27FC236}">
                <a16:creationId xmlns:a16="http://schemas.microsoft.com/office/drawing/2014/main" id="{DE80A0DE-CB1D-CAFE-8E8D-91B8F3B58189}"/>
              </a:ext>
            </a:extLst>
          </p:cNvPr>
          <p:cNvSpPr txBox="1"/>
          <p:nvPr/>
        </p:nvSpPr>
        <p:spPr>
          <a:xfrm>
            <a:off x="6346370" y="936170"/>
            <a:ext cx="4865916" cy="5420180"/>
          </a:xfrm>
          <a:prstGeom prst="rect">
            <a:avLst/>
          </a:prstGeom>
        </p:spPr>
        <p:txBody>
          <a:bodyPr vert="horz" lIns="91440" tIns="45720" rIns="91440" bIns="45720" rtlCol="0" anchor="ctr">
            <a:normAutofit fontScale="92500" lnSpcReduction="10000"/>
          </a:bodyPr>
          <a:lstStyle/>
          <a:p>
            <a:pPr defTabSz="914400">
              <a:lnSpc>
                <a:spcPct val="90000"/>
              </a:lnSpc>
              <a:spcAft>
                <a:spcPts val="600"/>
              </a:spcAft>
            </a:pPr>
            <a:r>
              <a:rPr lang="en-US" b="1">
                <a:latin typeface="Times New Roman" panose="02020603050405020304" pitchFamily="18" charset="0"/>
                <a:cs typeface="Times New Roman" panose="02020603050405020304" pitchFamily="18" charset="0"/>
              </a:rPr>
              <a:t>Background:</a:t>
            </a:r>
            <a:endParaRPr lang="en-US" i="1">
              <a:latin typeface="Times New Roman" panose="02020603050405020304" pitchFamily="18" charset="0"/>
              <a:cs typeface="Times New Roman" panose="02020603050405020304" pitchFamily="18" charset="0"/>
            </a:endParaRPr>
          </a:p>
          <a:p>
            <a:pPr lvl="1" indent="-228600" defTabSz="914400">
              <a:lnSpc>
                <a:spcPct val="90000"/>
              </a:lnSpc>
              <a:spcAft>
                <a:spcPts val="600"/>
              </a:spcAft>
              <a:buFont typeface="Arial" panose="020B0604020202020204" pitchFamily="34" charset="0"/>
              <a:buChar char="•"/>
            </a:pPr>
            <a:r>
              <a:rPr lang="en-US">
                <a:latin typeface="Times New Roman" panose="02020603050405020304" pitchFamily="18" charset="0"/>
                <a:cs typeface="Times New Roman" panose="02020603050405020304" pitchFamily="18" charset="0"/>
              </a:rPr>
              <a:t>Economic growth varies significantly across nations, with sectoral contributions evolving as economies develop. Understanding these patterns helps in predicting growth trajectories and policymaking.</a:t>
            </a:r>
          </a:p>
          <a:p>
            <a:pPr defTabSz="914400">
              <a:lnSpc>
                <a:spcPct val="90000"/>
              </a:lnSpc>
              <a:spcAft>
                <a:spcPts val="600"/>
              </a:spcAft>
            </a:pPr>
            <a:r>
              <a:rPr lang="en-US" b="1">
                <a:latin typeface="Times New Roman" panose="02020603050405020304" pitchFamily="18" charset="0"/>
                <a:cs typeface="Times New Roman" panose="02020603050405020304" pitchFamily="18" charset="0"/>
              </a:rPr>
              <a:t>Objectives</a:t>
            </a:r>
            <a:r>
              <a:rPr lang="en-US">
                <a:latin typeface="Times New Roman" panose="02020603050405020304" pitchFamily="18" charset="0"/>
                <a:cs typeface="Times New Roman" panose="02020603050405020304" pitchFamily="18" charset="0"/>
              </a:rPr>
              <a:t>:</a:t>
            </a:r>
          </a:p>
          <a:p>
            <a:pPr marL="742950" lvl="1" indent="-228600" defTabSz="914400">
              <a:lnSpc>
                <a:spcPct val="90000"/>
              </a:lnSpc>
              <a:spcAft>
                <a:spcPts val="600"/>
              </a:spcAft>
              <a:buFont typeface="Arial" panose="020B0604020202020204" pitchFamily="34" charset="0"/>
              <a:buChar char="•"/>
            </a:pPr>
            <a:r>
              <a:rPr lang="en-US">
                <a:latin typeface="Times New Roman" panose="02020603050405020304" pitchFamily="18" charset="0"/>
                <a:cs typeface="Times New Roman" panose="02020603050405020304" pitchFamily="18" charset="0"/>
              </a:rPr>
              <a:t>Analyze trends in sectoral contributions to GDP and   GNI across developed and developing countries.</a:t>
            </a:r>
          </a:p>
          <a:p>
            <a:pPr marL="742950" lvl="1" indent="-228600" defTabSz="914400">
              <a:lnSpc>
                <a:spcPct val="90000"/>
              </a:lnSpc>
              <a:spcAft>
                <a:spcPts val="600"/>
              </a:spcAft>
              <a:buFont typeface="Arial" panose="020B0604020202020204" pitchFamily="34" charset="0"/>
              <a:buChar char="•"/>
            </a:pPr>
            <a:r>
              <a:rPr lang="en-US">
                <a:latin typeface="Times New Roman" panose="02020603050405020304" pitchFamily="18" charset="0"/>
                <a:cs typeface="Times New Roman" panose="02020603050405020304" pitchFamily="18" charset="0"/>
              </a:rPr>
              <a:t>Understand the role of agriculture, manufacturing, and services in economic transitions.</a:t>
            </a:r>
          </a:p>
          <a:p>
            <a:pPr marL="742950" lvl="1" indent="-228600" defTabSz="914400">
              <a:lnSpc>
                <a:spcPct val="90000"/>
              </a:lnSpc>
              <a:spcAft>
                <a:spcPts val="600"/>
              </a:spcAft>
              <a:buFont typeface="Arial" panose="020B0604020202020204" pitchFamily="34" charset="0"/>
              <a:buChar char="•"/>
            </a:pPr>
            <a:r>
              <a:rPr lang="en-US">
                <a:latin typeface="Times New Roman" panose="02020603050405020304" pitchFamily="18" charset="0"/>
                <a:cs typeface="Times New Roman" panose="02020603050405020304" pitchFamily="18" charset="0"/>
              </a:rPr>
              <a:t>Use regression analysis to predict GNI based on key economic indicators.</a:t>
            </a:r>
          </a:p>
          <a:p>
            <a:pPr defTabSz="914400">
              <a:lnSpc>
                <a:spcPct val="90000"/>
              </a:lnSpc>
              <a:spcAft>
                <a:spcPts val="600"/>
              </a:spcAft>
            </a:pPr>
            <a:r>
              <a:rPr lang="en-US" b="1">
                <a:latin typeface="Times New Roman" panose="02020603050405020304" pitchFamily="18" charset="0"/>
                <a:cs typeface="Times New Roman" panose="02020603050405020304" pitchFamily="18" charset="0"/>
              </a:rPr>
              <a:t>Research Question</a:t>
            </a:r>
            <a:r>
              <a:rPr lang="en-US">
                <a:latin typeface="Times New Roman" panose="02020603050405020304" pitchFamily="18" charset="0"/>
                <a:cs typeface="Times New Roman" panose="02020603050405020304" pitchFamily="18" charset="0"/>
              </a:rPr>
              <a:t>:</a:t>
            </a:r>
            <a:endParaRPr lang="en-US" i="1">
              <a:latin typeface="Times New Roman" panose="02020603050405020304" pitchFamily="18" charset="0"/>
              <a:cs typeface="Times New Roman" panose="02020603050405020304" pitchFamily="18" charset="0"/>
            </a:endParaRPr>
          </a:p>
          <a:p>
            <a:pPr defTabSz="914400">
              <a:lnSpc>
                <a:spcPct val="90000"/>
              </a:lnSpc>
              <a:spcAft>
                <a:spcPts val="600"/>
              </a:spcAft>
            </a:pPr>
            <a:r>
              <a:rPr lang="en-US">
                <a:latin typeface="Times New Roman" panose="02020603050405020304" pitchFamily="18" charset="0"/>
                <a:cs typeface="Times New Roman" panose="02020603050405020304" pitchFamily="18" charset="0"/>
              </a:rPr>
              <a:t>How have sectoral contributions (agriculture, manufacturing, and services) to GDP changed over time in developed vs. developing economies, and what impact does this shift have on overall economic growth?</a:t>
            </a:r>
          </a:p>
          <a:p>
            <a:pPr indent="-228600" defTabSz="914400">
              <a:lnSpc>
                <a:spcPct val="90000"/>
              </a:lnSpc>
              <a:spcAft>
                <a:spcPts val="600"/>
              </a:spcAft>
              <a:buFont typeface="Arial" panose="020B0604020202020204" pitchFamily="34" charset="0"/>
              <a:buChar char="•"/>
            </a:pPr>
            <a:endParaRPr lang="en-US" sz="1100"/>
          </a:p>
          <a:p>
            <a:pPr indent="-228600" defTabSz="914400">
              <a:lnSpc>
                <a:spcPct val="90000"/>
              </a:lnSpc>
              <a:spcAft>
                <a:spcPts val="600"/>
              </a:spcAft>
              <a:buFont typeface="Arial" panose="020B0604020202020204" pitchFamily="34" charset="0"/>
              <a:buChar char="•"/>
            </a:pPr>
            <a:endParaRPr lang="en-US" sz="1100"/>
          </a:p>
        </p:txBody>
      </p:sp>
      <p:sp>
        <p:nvSpPr>
          <p:cNvPr id="2" name="Slide Number Placeholder 1">
            <a:extLst>
              <a:ext uri="{FF2B5EF4-FFF2-40B4-BE49-F238E27FC236}">
                <a16:creationId xmlns:a16="http://schemas.microsoft.com/office/drawing/2014/main" id="{EFB01829-69E5-C89F-D143-A9A0AC0F9D4A}"/>
              </a:ext>
            </a:extLst>
          </p:cNvPr>
          <p:cNvSpPr>
            <a:spLocks noGrp="1"/>
          </p:cNvSpPr>
          <p:nvPr>
            <p:ph type="sldNum" sz="quarter" idx="12"/>
          </p:nvPr>
        </p:nvSpPr>
        <p:spPr>
          <a:xfrm>
            <a:off x="10657268" y="6356350"/>
            <a:ext cx="1275652" cy="365125"/>
          </a:xfrm>
        </p:spPr>
        <p:txBody>
          <a:bodyPr vert="horz" lIns="91440" tIns="45720" rIns="91440" bIns="45720" rtlCol="0" anchor="ctr">
            <a:normAutofit/>
          </a:bodyPr>
          <a:lstStyle/>
          <a:p>
            <a:pPr defTabSz="914400">
              <a:spcAft>
                <a:spcPts val="600"/>
              </a:spcAft>
              <a:defRPr/>
            </a:pPr>
            <a:fld id="{050A5ADA-3B86-4A7C-A1AD-F4E8B06B89D2}" type="slidenum">
              <a:rPr lang="en-US">
                <a:solidFill>
                  <a:schemeClr val="tx1"/>
                </a:solidFill>
                <a:latin typeface="Calibri" panose="020F0502020204030204"/>
              </a:rPr>
              <a:pPr defTabSz="914400">
                <a:spcAft>
                  <a:spcPts val="600"/>
                </a:spcAft>
                <a:defRPr/>
              </a:pPr>
              <a:t>2</a:t>
            </a:fld>
            <a:endParaRPr lang="en-US">
              <a:solidFill>
                <a:schemeClr val="tx1"/>
              </a:solidFill>
              <a:latin typeface="Calibri" panose="020F0502020204030204"/>
            </a:endParaRPr>
          </a:p>
        </p:txBody>
      </p:sp>
    </p:spTree>
    <p:extLst>
      <p:ext uri="{BB962C8B-B14F-4D97-AF65-F5344CB8AC3E}">
        <p14:creationId xmlns:p14="http://schemas.microsoft.com/office/powerpoint/2010/main" val="2530173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BEA7B3-9E69-71D6-3CD5-2DDE0E099CBA}"/>
              </a:ext>
            </a:extLst>
          </p:cNvPr>
          <p:cNvSpPr>
            <a:spLocks noGrp="1"/>
          </p:cNvSpPr>
          <p:nvPr>
            <p:ph type="sldNum" sz="quarter" idx="12"/>
          </p:nvPr>
        </p:nvSpPr>
        <p:spPr/>
        <p:txBody>
          <a:bodyPr/>
          <a:lstStyle/>
          <a:p>
            <a:fld id="{050A5ADA-3B86-4A7C-A1AD-F4E8B06B89D2}" type="slidenum">
              <a:rPr lang="en-US" smtClean="0"/>
              <a:t>20</a:t>
            </a:fld>
            <a:endParaRPr lang="en-US"/>
          </a:p>
        </p:txBody>
      </p:sp>
      <p:sp>
        <p:nvSpPr>
          <p:cNvPr id="4" name="Title 1">
            <a:extLst>
              <a:ext uri="{FF2B5EF4-FFF2-40B4-BE49-F238E27FC236}">
                <a16:creationId xmlns:a16="http://schemas.microsoft.com/office/drawing/2014/main" id="{3939F849-72AD-1F5A-C825-3EBC3764D5DC}"/>
              </a:ext>
            </a:extLst>
          </p:cNvPr>
          <p:cNvSpPr txBox="1">
            <a:spLocks/>
          </p:cNvSpPr>
          <p:nvPr/>
        </p:nvSpPr>
        <p:spPr>
          <a:xfrm>
            <a:off x="838200" y="365125"/>
            <a:ext cx="10515600" cy="517800"/>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a:latin typeface="Times New Roman"/>
                <a:cs typeface="Times New Roman"/>
              </a:rPr>
              <a:t>Analysis Summary</a:t>
            </a:r>
          </a:p>
        </p:txBody>
      </p:sp>
      <p:sp>
        <p:nvSpPr>
          <p:cNvPr id="5" name="TextBox 4">
            <a:extLst>
              <a:ext uri="{FF2B5EF4-FFF2-40B4-BE49-F238E27FC236}">
                <a16:creationId xmlns:a16="http://schemas.microsoft.com/office/drawing/2014/main" id="{5195EDE7-2F30-FE98-9C4E-8F89A8022890}"/>
              </a:ext>
            </a:extLst>
          </p:cNvPr>
          <p:cNvSpPr txBox="1"/>
          <p:nvPr/>
        </p:nvSpPr>
        <p:spPr>
          <a:xfrm>
            <a:off x="838200" y="990730"/>
            <a:ext cx="10534650" cy="5444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R="0" lvl="0">
              <a:lnSpc>
                <a:spcPct val="150000"/>
              </a:lnSpc>
              <a:tabLst>
                <a:tab pos="457200" algn="l"/>
              </a:tabLst>
            </a:pPr>
            <a:r>
              <a:rPr lang="en-US">
                <a:latin typeface="Times New Roman" panose="02020603050405020304" pitchFamily="18" charset="0"/>
                <a:ea typeface="+mn-lt"/>
                <a:cs typeface="Times New Roman" panose="02020603050405020304" pitchFamily="18" charset="0"/>
              </a:rPr>
              <a:t>1. </a:t>
            </a:r>
            <a:r>
              <a:rPr lang="en-IN" kern="100">
                <a:effectLst/>
                <a:latin typeface="Times New Roman" panose="02020603050405020304" pitchFamily="18" charset="0"/>
                <a:ea typeface="Calibri" panose="020F0502020204030204" pitchFamily="34" charset="0"/>
                <a:cs typeface="Times New Roman" panose="02020603050405020304" pitchFamily="18" charset="0"/>
              </a:rPr>
              <a:t>Significance of Predictors:</a:t>
            </a:r>
            <a:endParaRPr lang="en-US" kern="10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50000"/>
              </a:lnSpc>
              <a:buSzPts val="1000"/>
              <a:buFont typeface="Arial" panose="020B0604020202020204" pitchFamily="34" charset="0"/>
              <a:buChar char="•"/>
              <a:tabLst>
                <a:tab pos="914400" algn="l"/>
              </a:tabLst>
            </a:pPr>
            <a:r>
              <a:rPr lang="en-IN" kern="100">
                <a:effectLst/>
                <a:latin typeface="Times New Roman" panose="02020603050405020304" pitchFamily="18" charset="0"/>
                <a:ea typeface="Calibri" panose="020F0502020204030204" pitchFamily="34" charset="0"/>
                <a:cs typeface="Times New Roman" panose="02020603050405020304" pitchFamily="18" charset="0"/>
              </a:rPr>
              <a:t>Agriculture (p &lt; 2e-16): Highly significant.</a:t>
            </a:r>
            <a:endParaRPr lang="en-US" kern="10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50000"/>
              </a:lnSpc>
              <a:buSzPts val="1000"/>
              <a:buFont typeface="Arial" panose="020B0604020202020204" pitchFamily="34" charset="0"/>
              <a:buChar char="•"/>
              <a:tabLst>
                <a:tab pos="914400" algn="l"/>
              </a:tabLst>
            </a:pPr>
            <a:r>
              <a:rPr lang="en-IN" kern="100">
                <a:effectLst/>
                <a:latin typeface="Times New Roman" panose="02020603050405020304" pitchFamily="18" charset="0"/>
                <a:ea typeface="Calibri" panose="020F0502020204030204" pitchFamily="34" charset="0"/>
                <a:cs typeface="Times New Roman" panose="02020603050405020304" pitchFamily="18" charset="0"/>
              </a:rPr>
              <a:t>Manufacturing (p &lt; 2e-16): Highly significant.</a:t>
            </a:r>
            <a:endParaRPr lang="en-US" kern="10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50000"/>
              </a:lnSpc>
              <a:buSzPts val="1000"/>
              <a:buFont typeface="Arial" panose="020B0604020202020204" pitchFamily="34" charset="0"/>
              <a:buChar char="•"/>
              <a:tabLst>
                <a:tab pos="914400" algn="l"/>
              </a:tabLst>
            </a:pPr>
            <a:r>
              <a:rPr lang="en-IN" kern="100">
                <a:effectLst/>
                <a:latin typeface="Times New Roman" panose="02020603050405020304" pitchFamily="18" charset="0"/>
                <a:ea typeface="Calibri" panose="020F0502020204030204" pitchFamily="34" charset="0"/>
                <a:cs typeface="Times New Roman" panose="02020603050405020304" pitchFamily="18" charset="0"/>
              </a:rPr>
              <a:t>Wholesale/Retail Trade (p &lt; 2e-16): Highly significant.</a:t>
            </a:r>
            <a:endParaRPr lang="en-US" kern="10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50000"/>
              </a:lnSpc>
              <a:buSzPts val="1000"/>
              <a:buFont typeface="Arial" panose="020B0604020202020204" pitchFamily="34" charset="0"/>
              <a:buChar char="•"/>
              <a:tabLst>
                <a:tab pos="914400" algn="l"/>
              </a:tabLst>
            </a:pPr>
            <a:r>
              <a:rPr lang="en-IN" kern="100">
                <a:effectLst/>
                <a:latin typeface="Times New Roman" panose="02020603050405020304" pitchFamily="18" charset="0"/>
                <a:ea typeface="Calibri" panose="020F0502020204030204" pitchFamily="34" charset="0"/>
                <a:cs typeface="Times New Roman" panose="02020603050405020304" pitchFamily="18" charset="0"/>
              </a:rPr>
              <a:t>Net Exports (p = 0.128): Marginal significance.</a:t>
            </a:r>
            <a:endParaRPr lang="en-US" kern="10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50000"/>
              </a:lnSpc>
              <a:buSzPts val="1000"/>
              <a:buFont typeface="Arial" panose="020B0604020202020204" pitchFamily="34" charset="0"/>
              <a:buChar char="•"/>
              <a:tabLst>
                <a:tab pos="914400" algn="l"/>
              </a:tabLst>
            </a:pPr>
            <a:r>
              <a:rPr lang="en-IN" kern="100">
                <a:effectLst/>
                <a:latin typeface="Times New Roman" panose="02020603050405020304" pitchFamily="18" charset="0"/>
                <a:ea typeface="Calibri" panose="020F0502020204030204" pitchFamily="34" charset="0"/>
                <a:cs typeface="Times New Roman" panose="02020603050405020304" pitchFamily="18" charset="0"/>
              </a:rPr>
              <a:t>Population (p = 9.65e-15): Highly significant.</a:t>
            </a:r>
            <a:endParaRPr lang="en-US" kern="10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50000"/>
              </a:lnSpc>
              <a:buSzPts val="1000"/>
              <a:buFont typeface="Arial" panose="020B0604020202020204" pitchFamily="34" charset="0"/>
              <a:buChar char="•"/>
              <a:tabLst>
                <a:tab pos="914400" algn="l"/>
              </a:tabLst>
            </a:pPr>
            <a:r>
              <a:rPr lang="en-IN" kern="100">
                <a:effectLst/>
                <a:latin typeface="Times New Roman" panose="02020603050405020304" pitchFamily="18" charset="0"/>
                <a:ea typeface="Calibri" panose="020F0502020204030204" pitchFamily="34" charset="0"/>
                <a:cs typeface="Times New Roman" panose="02020603050405020304" pitchFamily="18" charset="0"/>
              </a:rPr>
              <a:t>We can remove Net Exports as it may not contribute significantly to the model.</a:t>
            </a:r>
            <a:endParaRPr lang="en-US" kern="100">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50000"/>
              </a:lnSpc>
              <a:buSzPts val="1000"/>
              <a:tabLst>
                <a:tab pos="457200" algn="l"/>
              </a:tabLst>
            </a:pPr>
            <a:r>
              <a:rPr lang="en-US" kern="100">
                <a:effectLst/>
                <a:latin typeface="Times New Roman" panose="02020603050405020304" pitchFamily="18" charset="0"/>
                <a:ea typeface="Calibri" panose="020F0502020204030204" pitchFamily="34" charset="0"/>
                <a:cs typeface="Times New Roman" panose="02020603050405020304" pitchFamily="18" charset="0"/>
              </a:rPr>
              <a:t>2. Insights:</a:t>
            </a:r>
          </a:p>
          <a:p>
            <a:pPr marL="742950" lvl="1" indent="-285750">
              <a:lnSpc>
                <a:spcPct val="150000"/>
              </a:lnSpc>
              <a:buSzPts val="1000"/>
              <a:buFont typeface="Arial" panose="020B0604020202020204" pitchFamily="34" charset="0"/>
              <a:buChar char="•"/>
              <a:tabLst>
                <a:tab pos="457200" algn="l"/>
              </a:tabLst>
            </a:pPr>
            <a:r>
              <a:rPr lang="en-IN" kern="100">
                <a:effectLst/>
                <a:latin typeface="Times New Roman" panose="02020603050405020304" pitchFamily="18" charset="0"/>
                <a:ea typeface="Calibri" panose="020F0502020204030204" pitchFamily="34" charset="0"/>
                <a:cs typeface="Times New Roman" panose="02020603050405020304" pitchFamily="18" charset="0"/>
              </a:rPr>
              <a:t>This regression model effectively explains GNI using key economic indicators with high accuracy.</a:t>
            </a:r>
            <a:endParaRPr lang="en-US" kern="10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SzPts val="1000"/>
              <a:buFont typeface="Arial" panose="020B0604020202020204" pitchFamily="34" charset="0"/>
              <a:buChar char="•"/>
              <a:tabLst>
                <a:tab pos="457200" algn="l"/>
              </a:tabLst>
            </a:pPr>
            <a:r>
              <a:rPr lang="en-IN" kern="100">
                <a:effectLst/>
                <a:latin typeface="Times New Roman" panose="02020603050405020304" pitchFamily="18" charset="0"/>
                <a:ea typeface="Calibri" panose="020F0502020204030204" pitchFamily="34" charset="0"/>
                <a:cs typeface="Times New Roman" panose="02020603050405020304" pitchFamily="18" charset="0"/>
              </a:rPr>
              <a:t>Most variables show strong contributions, while Net Exports is less impactful. It requires further exploration or justification for its inclusion.</a:t>
            </a:r>
            <a:endParaRPr lang="en-US" kern="10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SzPts val="1000"/>
              <a:buFont typeface="Arial" panose="020B0604020202020204" pitchFamily="34" charset="0"/>
              <a:buChar char="•"/>
              <a:tabLst>
                <a:tab pos="457200" algn="l"/>
              </a:tabLst>
            </a:pPr>
            <a:r>
              <a:rPr lang="en-IN" kern="100">
                <a:effectLst/>
                <a:latin typeface="Times New Roman" panose="02020603050405020304" pitchFamily="18" charset="0"/>
                <a:ea typeface="Calibri" panose="020F0502020204030204" pitchFamily="34" charset="0"/>
                <a:cs typeface="Times New Roman" panose="02020603050405020304" pitchFamily="18" charset="0"/>
              </a:rPr>
              <a:t>The low RMSE and MAPE values indicate the model is reliable for prediction.</a:t>
            </a:r>
            <a:endParaRPr lang="en-US" kern="10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SzPts val="1000"/>
              <a:buFont typeface="Arial" panose="020B0604020202020204" pitchFamily="34" charset="0"/>
              <a:buChar char="•"/>
              <a:tabLst>
                <a:tab pos="457200" algn="l"/>
              </a:tabLst>
            </a:pPr>
            <a:r>
              <a:rPr lang="en-IN">
                <a:effectLst/>
                <a:latin typeface="Times New Roman" panose="02020603050405020304" pitchFamily="18" charset="0"/>
                <a:ea typeface="Calibri" panose="020F0502020204030204" pitchFamily="34" charset="0"/>
                <a:cs typeface="Times New Roman" panose="02020603050405020304" pitchFamily="18" charset="0"/>
              </a:rPr>
              <a:t>The scatter plot validates the linear relationship between actual and predicted GNI values</a:t>
            </a:r>
            <a:endParaRPr lang="en-IN" kern="1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38441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DDC6899-F950-9A41-A3E0-C81DA9605099}"/>
            </a:ext>
          </a:extLst>
        </p:cNvPr>
        <p:cNvGrpSpPr/>
        <p:nvPr/>
      </p:nvGrpSpPr>
      <p:grpSpPr>
        <a:xfrm>
          <a:off x="0" y="0"/>
          <a:ext cx="0" cy="0"/>
          <a:chOff x="0" y="0"/>
          <a:chExt cx="0" cy="0"/>
        </a:xfrm>
      </p:grpSpPr>
      <p:pic>
        <p:nvPicPr>
          <p:cNvPr id="216" name="Picture 215" descr="Colorful charts and graphs">
            <a:extLst>
              <a:ext uri="{FF2B5EF4-FFF2-40B4-BE49-F238E27FC236}">
                <a16:creationId xmlns:a16="http://schemas.microsoft.com/office/drawing/2014/main" id="{9E4B470C-F8E0-757C-5137-BB8D9FB40F92}"/>
              </a:ext>
            </a:extLst>
          </p:cNvPr>
          <p:cNvPicPr>
            <a:picLocks noChangeAspect="1"/>
          </p:cNvPicPr>
          <p:nvPr/>
        </p:nvPicPr>
        <p:blipFill>
          <a:blip r:embed="rId2"/>
          <a:srcRect l="22419" r="18316" b="-1"/>
          <a:stretch/>
        </p:blipFill>
        <p:spPr>
          <a:xfrm>
            <a:off x="6124796" y="0"/>
            <a:ext cx="6067204" cy="6857990"/>
          </a:xfrm>
          <a:prstGeom prst="rect">
            <a:avLst/>
          </a:prstGeom>
        </p:spPr>
      </p:pic>
      <p:sp>
        <p:nvSpPr>
          <p:cNvPr id="6" name="TextBox 5">
            <a:extLst>
              <a:ext uri="{FF2B5EF4-FFF2-40B4-BE49-F238E27FC236}">
                <a16:creationId xmlns:a16="http://schemas.microsoft.com/office/drawing/2014/main" id="{35066264-724D-E4EE-823B-2FB85872C92E}"/>
              </a:ext>
            </a:extLst>
          </p:cNvPr>
          <p:cNvSpPr txBox="1"/>
          <p:nvPr/>
        </p:nvSpPr>
        <p:spPr>
          <a:xfrm>
            <a:off x="357518" y="2263"/>
            <a:ext cx="5083187" cy="1139113"/>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lang="en-US" sz="4000" b="1">
                <a:latin typeface="Times New Roman"/>
                <a:ea typeface="+mj-ea"/>
                <a:cs typeface="Times New Roman"/>
              </a:rPr>
              <a:t>Conclusion</a:t>
            </a:r>
            <a:endParaRPr lang="en-US" sz="4000" b="0" i="0" u="none" strike="noStrike" cap="none" spc="0" normalizeH="0" baseline="0" noProof="0">
              <a:ln>
                <a:noFill/>
              </a:ln>
              <a:effectLst/>
              <a:uLnTx/>
              <a:uFillTx/>
              <a:latin typeface="Times New Roman"/>
              <a:ea typeface="+mj-ea"/>
              <a:cs typeface="Times New Roman"/>
            </a:endParaRPr>
          </a:p>
        </p:txBody>
      </p:sp>
      <p:sp>
        <p:nvSpPr>
          <p:cNvPr id="187" name="TextBox 186">
            <a:extLst>
              <a:ext uri="{FF2B5EF4-FFF2-40B4-BE49-F238E27FC236}">
                <a16:creationId xmlns:a16="http://schemas.microsoft.com/office/drawing/2014/main" id="{FADBC2F0-9848-C1AB-508F-25BA15D819E2}"/>
              </a:ext>
            </a:extLst>
          </p:cNvPr>
          <p:cNvSpPr txBox="1"/>
          <p:nvPr/>
        </p:nvSpPr>
        <p:spPr>
          <a:xfrm>
            <a:off x="142370" y="1023258"/>
            <a:ext cx="5953631" cy="4613917"/>
          </a:xfrm>
          <a:prstGeom prst="rect">
            <a:avLst/>
          </a:prstGeom>
        </p:spPr>
        <p:txBody>
          <a:bodyPr vert="horz" lIns="91440" tIns="45720" rIns="91440" bIns="45720" rtlCol="0" anchor="ctr">
            <a:noAutofit/>
          </a:bodyPr>
          <a:lstStyle/>
          <a:p>
            <a:pPr marL="342900" marR="0" lvl="0" indent="-228600">
              <a:lnSpc>
                <a:spcPct val="90000"/>
              </a:lnSpc>
              <a:spcAft>
                <a:spcPts val="800"/>
              </a:spcAft>
              <a:buFont typeface="Arial" panose="020B0604020202020204" pitchFamily="34" charset="0"/>
              <a:buChar char="•"/>
              <a:tabLst>
                <a:tab pos="457200" algn="l"/>
              </a:tabLst>
            </a:pPr>
            <a:r>
              <a:rPr lang="en-US">
                <a:effectLst/>
                <a:latin typeface="Times New Roman"/>
                <a:cs typeface="Times New Roman"/>
              </a:rPr>
              <a:t>Services dominate GNI only after economies cross a $10,000 per capita threshold, leading to exponential growth in developed countries.</a:t>
            </a:r>
          </a:p>
          <a:p>
            <a:pPr marL="342900" marR="0" lvl="0" indent="-228600">
              <a:lnSpc>
                <a:spcPct val="90000"/>
              </a:lnSpc>
              <a:spcAft>
                <a:spcPts val="800"/>
              </a:spcAft>
              <a:buFont typeface="Arial" panose="020B0604020202020204" pitchFamily="34" charset="0"/>
              <a:buChar char="•"/>
              <a:tabLst>
                <a:tab pos="457200" algn="l"/>
              </a:tabLst>
            </a:pPr>
            <a:r>
              <a:rPr lang="en-US">
                <a:effectLst/>
                <a:latin typeface="Times New Roman"/>
                <a:cs typeface="Times New Roman"/>
              </a:rPr>
              <a:t>Agriculture acts as a stabilizing force in developing nations during global economic crises.</a:t>
            </a:r>
          </a:p>
          <a:p>
            <a:pPr marL="342900" marR="0" lvl="0" indent="-228600">
              <a:lnSpc>
                <a:spcPct val="90000"/>
              </a:lnSpc>
              <a:spcAft>
                <a:spcPts val="800"/>
              </a:spcAft>
              <a:buFont typeface="Arial" panose="020B0604020202020204" pitchFamily="34" charset="0"/>
              <a:buChar char="•"/>
              <a:tabLst>
                <a:tab pos="457200" algn="l"/>
              </a:tabLst>
            </a:pPr>
            <a:r>
              <a:rPr lang="en-US">
                <a:effectLst/>
                <a:latin typeface="Times New Roman"/>
                <a:cs typeface="Times New Roman"/>
              </a:rPr>
              <a:t>Positive trade balances significantly amplify manufacturing-driven growth in developing economies.</a:t>
            </a:r>
          </a:p>
          <a:p>
            <a:pPr marL="342900" marR="0" lvl="0" indent="-228600">
              <a:lnSpc>
                <a:spcPct val="90000"/>
              </a:lnSpc>
              <a:spcAft>
                <a:spcPts val="800"/>
              </a:spcAft>
              <a:buFont typeface="Arial" panose="020B0604020202020204" pitchFamily="34" charset="0"/>
              <a:buChar char="•"/>
              <a:tabLst>
                <a:tab pos="457200" algn="l"/>
              </a:tabLst>
            </a:pPr>
            <a:r>
              <a:rPr lang="en-US">
                <a:effectLst/>
                <a:latin typeface="Times New Roman"/>
                <a:cs typeface="Times New Roman"/>
              </a:rPr>
              <a:t>Population growth boosts GNI in developing economies but adds little to developed ones, shifting focus to productivity gains.</a:t>
            </a:r>
          </a:p>
          <a:p>
            <a:pPr marL="342900" marR="0" lvl="0" indent="-228600">
              <a:lnSpc>
                <a:spcPct val="90000"/>
              </a:lnSpc>
              <a:spcAft>
                <a:spcPts val="800"/>
              </a:spcAft>
              <a:buFont typeface="Arial" panose="020B0604020202020204" pitchFamily="34" charset="0"/>
              <a:buChar char="•"/>
              <a:tabLst>
                <a:tab pos="457200" algn="l"/>
              </a:tabLst>
            </a:pPr>
            <a:r>
              <a:rPr lang="en-US">
                <a:effectLst/>
                <a:latin typeface="Times New Roman"/>
                <a:cs typeface="Times New Roman"/>
              </a:rPr>
              <a:t>Transitioning from manufacturing to services temporarily slows economic growth, but recovery in the service phase is explosive.</a:t>
            </a:r>
          </a:p>
          <a:p>
            <a:pPr marL="342900" marR="0" lvl="0" indent="-228600">
              <a:lnSpc>
                <a:spcPct val="90000"/>
              </a:lnSpc>
              <a:spcAft>
                <a:spcPts val="800"/>
              </a:spcAft>
              <a:buFont typeface="Arial" panose="020B0604020202020204" pitchFamily="34" charset="0"/>
              <a:buChar char="•"/>
              <a:tabLst>
                <a:tab pos="457200" algn="l"/>
              </a:tabLst>
            </a:pPr>
            <a:r>
              <a:rPr lang="en-US">
                <a:effectLst/>
                <a:latin typeface="Times New Roman"/>
                <a:cs typeface="Times New Roman"/>
              </a:rPr>
              <a:t>Developed economies thrive on internal consumption, while developing economies are trade-dependent for sustained growth.</a:t>
            </a:r>
          </a:p>
        </p:txBody>
      </p:sp>
      <p:sp>
        <p:nvSpPr>
          <p:cNvPr id="2" name="Slide Number Placeholder 1">
            <a:extLst>
              <a:ext uri="{FF2B5EF4-FFF2-40B4-BE49-F238E27FC236}">
                <a16:creationId xmlns:a16="http://schemas.microsoft.com/office/drawing/2014/main" id="{6325357F-B1AF-10BA-F645-B9DE1021CEFC}"/>
              </a:ext>
            </a:extLst>
          </p:cNvPr>
          <p:cNvSpPr>
            <a:spLocks noGrp="1"/>
          </p:cNvSpPr>
          <p:nvPr>
            <p:ph type="sldNum" sz="quarter" idx="12"/>
          </p:nvPr>
        </p:nvSpPr>
        <p:spPr>
          <a:xfrm>
            <a:off x="10515600" y="6356350"/>
            <a:ext cx="1462825" cy="365125"/>
          </a:xfrm>
        </p:spPr>
        <p:txBody>
          <a:bodyPr vert="horz" lIns="91440" tIns="45720" rIns="91440" bIns="45720" rtlCol="0" anchor="ctr">
            <a:normAutofit/>
          </a:bodyPr>
          <a:lstStyle/>
          <a:p>
            <a:pPr>
              <a:spcAft>
                <a:spcPts val="600"/>
              </a:spcAft>
              <a:defRPr/>
            </a:pPr>
            <a:fld id="{050A5ADA-3B86-4A7C-A1AD-F4E8B06B89D2}" type="slidenum">
              <a:rPr lang="en-US">
                <a:solidFill>
                  <a:srgbClr val="FFFFFF"/>
                </a:solidFill>
                <a:latin typeface="Calibri" panose="020F0502020204030204"/>
              </a:rPr>
              <a:pPr>
                <a:spcAft>
                  <a:spcPts val="600"/>
                </a:spcAft>
                <a:defRPr/>
              </a:pPr>
              <a:t>21</a:t>
            </a:fld>
            <a:endParaRPr lang="en-US">
              <a:solidFill>
                <a:srgbClr val="FFFFFF"/>
              </a:solidFill>
              <a:latin typeface="Calibri" panose="020F0502020204030204"/>
            </a:endParaRPr>
          </a:p>
        </p:txBody>
      </p:sp>
    </p:spTree>
    <p:extLst>
      <p:ext uri="{BB962C8B-B14F-4D97-AF65-F5344CB8AC3E}">
        <p14:creationId xmlns:p14="http://schemas.microsoft.com/office/powerpoint/2010/main" val="2736926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52CD2CF-472A-2434-2E53-E13A1DE066CC}"/>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1E3C0727-482F-8C19-A7F7-A41725345557}"/>
              </a:ext>
            </a:extLst>
          </p:cNvPr>
          <p:cNvSpPr txBox="1"/>
          <p:nvPr/>
        </p:nvSpPr>
        <p:spPr>
          <a:xfrm>
            <a:off x="979715" y="348865"/>
            <a:ext cx="10435906" cy="877729"/>
          </a:xfrm>
          <a:prstGeom prst="rect">
            <a:avLst/>
          </a:prstGeom>
        </p:spPr>
        <p:txBody>
          <a:bodyPr vert="horz" lIns="91440" tIns="45720" rIns="91440" bIns="45720" rtlCol="0" anchor="ctr">
            <a:normAutofit/>
          </a:bodyPr>
          <a:lstStyle/>
          <a:p>
            <a:pPr marL="0" marR="0" lvl="0" indent="0" algn="ctr" fontAlgn="auto">
              <a:lnSpc>
                <a:spcPct val="90000"/>
              </a:lnSpc>
              <a:spcBef>
                <a:spcPct val="0"/>
              </a:spcBef>
              <a:spcAft>
                <a:spcPts val="600"/>
              </a:spcAft>
              <a:buClrTx/>
              <a:buSzTx/>
              <a:tabLst/>
              <a:defRPr/>
            </a:pPr>
            <a:r>
              <a:rPr kumimoji="0" lang="en-US" sz="4000" b="1" i="0" u="none" strike="noStrike" kern="1200" cap="none" spc="0" normalizeH="0" baseline="0" noProof="0">
                <a:ln>
                  <a:noFill/>
                </a:ln>
                <a:effectLst/>
                <a:uLnTx/>
                <a:uFillTx/>
                <a:latin typeface="Times New Roman" panose="02020603050405020304" pitchFamily="18" charset="0"/>
                <a:ea typeface="+mj-ea"/>
                <a:cs typeface="Times New Roman" panose="02020603050405020304" pitchFamily="18" charset="0"/>
              </a:rPr>
              <a:t>Dataset Overview</a:t>
            </a:r>
            <a:endParaRPr lang="en-US" sz="4000" b="0" i="0" u="none" strike="noStrike" kern="1200" cap="none" spc="0" normalizeH="0" baseline="0" noProof="0">
              <a:ln>
                <a:noFill/>
              </a:ln>
              <a:effectLst/>
              <a:uLnTx/>
              <a:uFillTx/>
              <a:latin typeface="Times New Roman" panose="02020603050405020304" pitchFamily="18" charset="0"/>
              <a:ea typeface="+mj-ea"/>
              <a:cs typeface="Times New Roman" panose="02020603050405020304" pitchFamily="18" charset="0"/>
            </a:endParaRPr>
          </a:p>
        </p:txBody>
      </p:sp>
      <p:sp>
        <p:nvSpPr>
          <p:cNvPr id="2" name="Slide Number Placeholder 1">
            <a:extLst>
              <a:ext uri="{FF2B5EF4-FFF2-40B4-BE49-F238E27FC236}">
                <a16:creationId xmlns:a16="http://schemas.microsoft.com/office/drawing/2014/main" id="{CF76E208-89BB-E4C8-5B4B-1E9CB8A3DC51}"/>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050A5ADA-3B86-4A7C-A1AD-F4E8B06B89D2}" type="slidenum">
              <a:rPr lang="en-US" sz="1100" smtClean="0">
                <a:solidFill>
                  <a:schemeClr val="tx1">
                    <a:lumMod val="50000"/>
                    <a:lumOff val="50000"/>
                  </a:schemeClr>
                </a:solidFill>
              </a:rPr>
              <a:pPr>
                <a:spcAft>
                  <a:spcPts val="600"/>
                </a:spcAft>
              </a:pPr>
              <a:t>3</a:t>
            </a:fld>
            <a:endParaRPr lang="en-US" sz="1100">
              <a:solidFill>
                <a:schemeClr val="tx1">
                  <a:lumMod val="50000"/>
                  <a:lumOff val="50000"/>
                </a:schemeClr>
              </a:solidFill>
            </a:endParaRPr>
          </a:p>
        </p:txBody>
      </p:sp>
      <p:graphicFrame>
        <p:nvGraphicFramePr>
          <p:cNvPr id="216" name="TextBox 186">
            <a:extLst>
              <a:ext uri="{FF2B5EF4-FFF2-40B4-BE49-F238E27FC236}">
                <a16:creationId xmlns:a16="http://schemas.microsoft.com/office/drawing/2014/main" id="{A39E860F-368D-5EBF-52B3-23B79B3DAA54}"/>
              </a:ext>
            </a:extLst>
          </p:cNvPr>
          <p:cNvGraphicFramePr/>
          <p:nvPr>
            <p:extLst>
              <p:ext uri="{D42A27DB-BD31-4B8C-83A1-F6EECF244321}">
                <p14:modId xmlns:p14="http://schemas.microsoft.com/office/powerpoint/2010/main" val="3106476594"/>
              </p:ext>
            </p:extLst>
          </p:nvPr>
        </p:nvGraphicFramePr>
        <p:xfrm>
          <a:off x="583474" y="1297577"/>
          <a:ext cx="10988411" cy="50078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2773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932BB72-A22B-5D7F-B371-1F4A9BC3E32D}"/>
              </a:ext>
            </a:extLst>
          </p:cNvPr>
          <p:cNvSpPr txBox="1"/>
          <p:nvPr/>
        </p:nvSpPr>
        <p:spPr>
          <a:xfrm>
            <a:off x="838200" y="557188"/>
            <a:ext cx="10515600" cy="1133499"/>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4000" b="1" kern="1200">
                <a:solidFill>
                  <a:schemeClr val="tx1"/>
                </a:solidFill>
                <a:latin typeface="Times New Roman" panose="02020603050405020304" pitchFamily="18" charset="0"/>
                <a:ea typeface="+mj-ea"/>
                <a:cs typeface="Times New Roman" panose="02020603050405020304" pitchFamily="18" charset="0"/>
              </a:rPr>
              <a:t>Methodology</a:t>
            </a:r>
          </a:p>
        </p:txBody>
      </p:sp>
      <p:sp>
        <p:nvSpPr>
          <p:cNvPr id="2" name="Slide Number Placeholder 1">
            <a:extLst>
              <a:ext uri="{FF2B5EF4-FFF2-40B4-BE49-F238E27FC236}">
                <a16:creationId xmlns:a16="http://schemas.microsoft.com/office/drawing/2014/main" id="{081A6F67-35D4-C5CD-C027-1240D02C7A1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914400">
              <a:spcAft>
                <a:spcPts val="600"/>
              </a:spcAft>
              <a:defRPr/>
            </a:pPr>
            <a:fld id="{050A5ADA-3B86-4A7C-A1AD-F4E8B06B89D2}" type="slidenum">
              <a:rPr lang="en-US"/>
              <a:pPr defTabSz="914400">
                <a:spcAft>
                  <a:spcPts val="600"/>
                </a:spcAft>
                <a:defRPr/>
              </a:pPr>
              <a:t>4</a:t>
            </a:fld>
            <a:endParaRPr lang="en-US"/>
          </a:p>
        </p:txBody>
      </p:sp>
      <p:graphicFrame>
        <p:nvGraphicFramePr>
          <p:cNvPr id="6" name="TextBox 3">
            <a:extLst>
              <a:ext uri="{FF2B5EF4-FFF2-40B4-BE49-F238E27FC236}">
                <a16:creationId xmlns:a16="http://schemas.microsoft.com/office/drawing/2014/main" id="{EADF717E-2A86-B22C-2434-353710DC8320}"/>
              </a:ext>
            </a:extLst>
          </p:cNvPr>
          <p:cNvGraphicFramePr/>
          <p:nvPr>
            <p:extLst>
              <p:ext uri="{D42A27DB-BD31-4B8C-83A1-F6EECF244321}">
                <p14:modId xmlns:p14="http://schemas.microsoft.com/office/powerpoint/2010/main" val="3951737599"/>
              </p:ext>
            </p:extLst>
          </p:nvPr>
        </p:nvGraphicFramePr>
        <p:xfrm>
          <a:off x="838200" y="1436915"/>
          <a:ext cx="10515600" cy="47444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1901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E0B6DA-CE6C-93BB-57AB-A77B26F69985}"/>
            </a:ext>
          </a:extLst>
        </p:cNvPr>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AB902CB9-C7DC-4673-B7D5-F22DCF0EC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A7D3552-263D-4150-EAAA-BB2AC6A0BFE6}"/>
              </a:ext>
            </a:extLst>
          </p:cNvPr>
          <p:cNvSpPr txBox="1"/>
          <p:nvPr/>
        </p:nvSpPr>
        <p:spPr>
          <a:xfrm>
            <a:off x="621082" y="170593"/>
            <a:ext cx="11091947" cy="772462"/>
          </a:xfrm>
          <a:prstGeom prst="rect">
            <a:avLst/>
          </a:prstGeom>
        </p:spPr>
        <p:txBody>
          <a:bodyPr vert="horz" lIns="91440" tIns="45720" rIns="91440" bIns="45720" rtlCol="0" anchor="ctr">
            <a:noAutofit/>
          </a:bodyPr>
          <a:lstStyle/>
          <a:p>
            <a:pPr marR="0" lvl="0" defTabSz="914400" fontAlgn="auto">
              <a:lnSpc>
                <a:spcPct val="90000"/>
              </a:lnSpc>
              <a:spcBef>
                <a:spcPct val="0"/>
              </a:spcBef>
              <a:spcAft>
                <a:spcPts val="600"/>
              </a:spcAft>
              <a:buClrTx/>
              <a:buSzTx/>
              <a:tabLst/>
              <a:defRPr/>
            </a:pPr>
            <a:r>
              <a:rPr lang="en-US" sz="3600" b="1" kern="1200">
                <a:effectLst/>
                <a:latin typeface="Times New Roman"/>
                <a:ea typeface="+mj-ea"/>
                <a:cs typeface="Times New Roman"/>
              </a:rPr>
              <a:t>Sectoral Contributions Over Time (Trend Analysis)</a:t>
            </a:r>
            <a:endParaRPr lang="en-US" sz="3600" b="1" i="0" u="none" strike="noStrike" kern="1200" cap="none" spc="0" normalizeH="0" baseline="0" noProof="0">
              <a:ln>
                <a:noFill/>
              </a:ln>
              <a:effectLst/>
              <a:uLnTx/>
              <a:uFillTx/>
              <a:latin typeface="Times New Roman"/>
              <a:ea typeface="+mj-ea"/>
              <a:cs typeface="Times New Roman"/>
            </a:endParaRPr>
          </a:p>
        </p:txBody>
      </p:sp>
      <p:sp>
        <p:nvSpPr>
          <p:cNvPr id="10" name="TextBox 9">
            <a:extLst>
              <a:ext uri="{FF2B5EF4-FFF2-40B4-BE49-F238E27FC236}">
                <a16:creationId xmlns:a16="http://schemas.microsoft.com/office/drawing/2014/main" id="{FD846CEA-A95D-143C-2662-857EB726BAC2}"/>
              </a:ext>
            </a:extLst>
          </p:cNvPr>
          <p:cNvSpPr txBox="1"/>
          <p:nvPr/>
        </p:nvSpPr>
        <p:spPr>
          <a:xfrm>
            <a:off x="296301" y="1130922"/>
            <a:ext cx="4855021" cy="4991383"/>
          </a:xfrm>
          <a:prstGeom prst="rect">
            <a:avLst/>
          </a:prstGeom>
        </p:spPr>
        <p:txBody>
          <a:bodyPr vert="horz" lIns="91440" tIns="45720" rIns="91440" bIns="45720" rtlCol="0">
            <a:noAutofit/>
          </a:bodyPr>
          <a:lstStyle/>
          <a:p>
            <a:pPr defTabSz="914400">
              <a:lnSpc>
                <a:spcPct val="90000"/>
              </a:lnSpc>
              <a:spcAft>
                <a:spcPts val="600"/>
              </a:spcAft>
            </a:pPr>
            <a:r>
              <a:rPr lang="en-US" sz="1700" b="1">
                <a:latin typeface="Times New Roman" panose="02020603050405020304" pitchFamily="18" charset="0"/>
                <a:cs typeface="Times New Roman" panose="02020603050405020304" pitchFamily="18" charset="0"/>
              </a:rPr>
              <a:t>GDP and GNI Distributions (Histograms): </a:t>
            </a:r>
          </a:p>
          <a:p>
            <a:pPr defTabSz="914400">
              <a:lnSpc>
                <a:spcPct val="90000"/>
              </a:lnSpc>
              <a:spcAft>
                <a:spcPts val="600"/>
              </a:spcAft>
            </a:pPr>
            <a:r>
              <a:rPr lang="en-US" sz="1700">
                <a:latin typeface="Times New Roman" panose="02020603050405020304" pitchFamily="18" charset="0"/>
                <a:cs typeface="Times New Roman" panose="02020603050405020304" pitchFamily="18" charset="0"/>
              </a:rPr>
              <a:t>The histograms for both GDP and GNI show a high concentration of countries with low values, with a long tail stretching to the right for countries with very high GDP and GNI. This distribution suggests a few countries have substantially larger economies compared to the rest. </a:t>
            </a:r>
          </a:p>
          <a:p>
            <a:pPr defTabSz="914400">
              <a:lnSpc>
                <a:spcPct val="90000"/>
              </a:lnSpc>
              <a:spcAft>
                <a:spcPts val="600"/>
              </a:spcAft>
            </a:pPr>
            <a:r>
              <a:rPr lang="en-US" sz="1700" b="1">
                <a:latin typeface="Times New Roman" panose="02020603050405020304" pitchFamily="18" charset="0"/>
                <a:cs typeface="Times New Roman" panose="02020603050405020304" pitchFamily="18" charset="0"/>
              </a:rPr>
              <a:t>Agriculture Contribution: </a:t>
            </a:r>
          </a:p>
          <a:p>
            <a:pPr defTabSz="914400">
              <a:lnSpc>
                <a:spcPct val="90000"/>
              </a:lnSpc>
              <a:spcAft>
                <a:spcPts val="600"/>
              </a:spcAft>
            </a:pPr>
            <a:r>
              <a:rPr lang="en-US" sz="1700">
                <a:latin typeface="Times New Roman" panose="02020603050405020304" pitchFamily="18" charset="0"/>
                <a:cs typeface="Times New Roman" panose="02020603050405020304" pitchFamily="18" charset="0"/>
              </a:rPr>
              <a:t>Most of the data lies at the lower end of the spectrum, indicating that most countries contribute relatively small amounts in agriculture compared to the highest values. </a:t>
            </a:r>
          </a:p>
          <a:p>
            <a:pPr defTabSz="914400">
              <a:lnSpc>
                <a:spcPct val="90000"/>
              </a:lnSpc>
              <a:spcAft>
                <a:spcPts val="600"/>
              </a:spcAft>
            </a:pPr>
            <a:r>
              <a:rPr lang="en-US" sz="1700" b="1">
                <a:latin typeface="Times New Roman" panose="02020603050405020304" pitchFamily="18" charset="0"/>
                <a:cs typeface="Times New Roman" panose="02020603050405020304" pitchFamily="18" charset="0"/>
              </a:rPr>
              <a:t>Services Contribution: </a:t>
            </a:r>
          </a:p>
          <a:p>
            <a:pPr defTabSz="914400">
              <a:lnSpc>
                <a:spcPct val="90000"/>
              </a:lnSpc>
              <a:spcAft>
                <a:spcPts val="600"/>
              </a:spcAft>
            </a:pPr>
            <a:r>
              <a:rPr lang="en-US" sz="1700">
                <a:latin typeface="Times New Roman" panose="02020603050405020304" pitchFamily="18" charset="0"/>
                <a:cs typeface="Times New Roman" panose="02020603050405020304" pitchFamily="18" charset="0"/>
              </a:rPr>
              <a:t>Services also follow a right-skewed distribution, with most countries contributing lower amounts. </a:t>
            </a:r>
          </a:p>
          <a:p>
            <a:pPr defTabSz="914400">
              <a:lnSpc>
                <a:spcPct val="90000"/>
              </a:lnSpc>
              <a:spcAft>
                <a:spcPts val="600"/>
              </a:spcAft>
            </a:pPr>
            <a:r>
              <a:rPr lang="en-US" sz="1700" b="1">
                <a:latin typeface="Times New Roman" panose="02020603050405020304" pitchFamily="18" charset="0"/>
                <a:cs typeface="Times New Roman" panose="02020603050405020304" pitchFamily="18" charset="0"/>
              </a:rPr>
              <a:t>Manufacturing Contribution: </a:t>
            </a:r>
          </a:p>
          <a:p>
            <a:pPr defTabSz="914400">
              <a:lnSpc>
                <a:spcPct val="90000"/>
              </a:lnSpc>
              <a:spcAft>
                <a:spcPts val="600"/>
              </a:spcAft>
            </a:pPr>
            <a:r>
              <a:rPr lang="en-US" sz="1700">
                <a:latin typeface="Times New Roman" panose="02020603050405020304" pitchFamily="18" charset="0"/>
                <a:cs typeface="Times New Roman" panose="02020603050405020304" pitchFamily="18" charset="0"/>
              </a:rPr>
              <a:t>Similar to the other sectors, manufacturing contributions are highly skewed, with a few industrialized nations contributing substantially larger amounts.</a:t>
            </a:r>
          </a:p>
        </p:txBody>
      </p:sp>
      <p:pic>
        <p:nvPicPr>
          <p:cNvPr id="5" name="Picture 4" descr="A graph with numbers and lines&#10;&#10;Description automatically generated">
            <a:extLst>
              <a:ext uri="{FF2B5EF4-FFF2-40B4-BE49-F238E27FC236}">
                <a16:creationId xmlns:a16="http://schemas.microsoft.com/office/drawing/2014/main" id="{439D6E73-1C44-F260-622B-D879CEB4C6BE}"/>
              </a:ext>
            </a:extLst>
          </p:cNvPr>
          <p:cNvPicPr>
            <a:picLocks noChangeAspect="1"/>
          </p:cNvPicPr>
          <p:nvPr/>
        </p:nvPicPr>
        <p:blipFill>
          <a:blip r:embed="rId2">
            <a:extLst>
              <a:ext uri="{28A0092B-C50C-407E-A947-70E740481C1C}">
                <a14:useLocalDpi xmlns:a14="http://schemas.microsoft.com/office/drawing/2010/main" val="0"/>
              </a:ext>
            </a:extLst>
          </a:blip>
          <a:srcRect r="46646" b="3"/>
          <a:stretch/>
        </p:blipFill>
        <p:spPr>
          <a:xfrm>
            <a:off x="5195933" y="943055"/>
            <a:ext cx="3325118" cy="2960196"/>
          </a:xfrm>
          <a:prstGeom prst="rect">
            <a:avLst/>
          </a:prstGeom>
        </p:spPr>
      </p:pic>
      <p:pic>
        <p:nvPicPr>
          <p:cNvPr id="3" name="Picture 2" descr="A graph with blue and black lines&#10;&#10;Description automatically generated">
            <a:extLst>
              <a:ext uri="{FF2B5EF4-FFF2-40B4-BE49-F238E27FC236}">
                <a16:creationId xmlns:a16="http://schemas.microsoft.com/office/drawing/2014/main" id="{4F94C2EC-17D5-2A36-9506-F70EB78589DC}"/>
              </a:ext>
            </a:extLst>
          </p:cNvPr>
          <p:cNvPicPr>
            <a:picLocks noChangeAspect="1"/>
          </p:cNvPicPr>
          <p:nvPr/>
        </p:nvPicPr>
        <p:blipFill>
          <a:blip r:embed="rId3">
            <a:extLst>
              <a:ext uri="{28A0092B-C50C-407E-A947-70E740481C1C}">
                <a14:useLocalDpi xmlns:a14="http://schemas.microsoft.com/office/drawing/2010/main" val="0"/>
              </a:ext>
            </a:extLst>
          </a:blip>
          <a:srcRect r="30768" b="-2"/>
          <a:stretch/>
        </p:blipFill>
        <p:spPr>
          <a:xfrm>
            <a:off x="8672469" y="1681883"/>
            <a:ext cx="3325118" cy="2221368"/>
          </a:xfrm>
          <a:prstGeom prst="rect">
            <a:avLst/>
          </a:prstGeom>
        </p:spPr>
      </p:pic>
      <p:pic>
        <p:nvPicPr>
          <p:cNvPr id="8" name="Picture 7" descr="A graph of a company&#10;&#10;Description automatically generated">
            <a:extLst>
              <a:ext uri="{FF2B5EF4-FFF2-40B4-BE49-F238E27FC236}">
                <a16:creationId xmlns:a16="http://schemas.microsoft.com/office/drawing/2014/main" id="{4A147BD5-F2B5-9C12-89B7-B02583CA44DB}"/>
              </a:ext>
            </a:extLst>
          </p:cNvPr>
          <p:cNvPicPr>
            <a:picLocks noChangeAspect="1"/>
          </p:cNvPicPr>
          <p:nvPr/>
        </p:nvPicPr>
        <p:blipFill>
          <a:blip r:embed="rId4">
            <a:extLst>
              <a:ext uri="{28A0092B-C50C-407E-A947-70E740481C1C}">
                <a14:useLocalDpi xmlns:a14="http://schemas.microsoft.com/office/drawing/2010/main" val="0"/>
              </a:ext>
            </a:extLst>
          </a:blip>
          <a:srcRect r="43837" b="-1"/>
          <a:stretch/>
        </p:blipFill>
        <p:spPr>
          <a:xfrm>
            <a:off x="5191604" y="4375294"/>
            <a:ext cx="2152419" cy="1916244"/>
          </a:xfrm>
          <a:prstGeom prst="rect">
            <a:avLst/>
          </a:prstGeom>
        </p:spPr>
      </p:pic>
      <p:pic>
        <p:nvPicPr>
          <p:cNvPr id="7" name="Picture 6" descr="A graph showing a number of services&#10;&#10;Description automatically generated">
            <a:extLst>
              <a:ext uri="{FF2B5EF4-FFF2-40B4-BE49-F238E27FC236}">
                <a16:creationId xmlns:a16="http://schemas.microsoft.com/office/drawing/2014/main" id="{02F9B853-7F61-6F59-008A-7808A1C4FFBE}"/>
              </a:ext>
            </a:extLst>
          </p:cNvPr>
          <p:cNvPicPr>
            <a:picLocks noChangeAspect="1"/>
          </p:cNvPicPr>
          <p:nvPr/>
        </p:nvPicPr>
        <p:blipFill>
          <a:blip r:embed="rId5">
            <a:extLst>
              <a:ext uri="{28A0092B-C50C-407E-A947-70E740481C1C}">
                <a14:useLocalDpi xmlns:a14="http://schemas.microsoft.com/office/drawing/2010/main" val="0"/>
              </a:ext>
            </a:extLst>
          </a:blip>
          <a:srcRect r="44116" b="-4"/>
          <a:stretch/>
        </p:blipFill>
        <p:spPr>
          <a:xfrm>
            <a:off x="7528164" y="4373177"/>
            <a:ext cx="2152419" cy="1916239"/>
          </a:xfrm>
          <a:prstGeom prst="rect">
            <a:avLst/>
          </a:prstGeom>
        </p:spPr>
      </p:pic>
      <p:pic>
        <p:nvPicPr>
          <p:cNvPr id="4" name="Picture 3" descr="A graph with green and black lines&#10;&#10;Description automatically generated">
            <a:extLst>
              <a:ext uri="{FF2B5EF4-FFF2-40B4-BE49-F238E27FC236}">
                <a16:creationId xmlns:a16="http://schemas.microsoft.com/office/drawing/2014/main" id="{C9308701-1874-92C5-7DB9-B2B93C8974A8}"/>
              </a:ext>
            </a:extLst>
          </p:cNvPr>
          <p:cNvPicPr>
            <a:picLocks noChangeAspect="1"/>
          </p:cNvPicPr>
          <p:nvPr/>
        </p:nvPicPr>
        <p:blipFill>
          <a:blip r:embed="rId6">
            <a:extLst>
              <a:ext uri="{28A0092B-C50C-407E-A947-70E740481C1C}">
                <a14:useLocalDpi xmlns:a14="http://schemas.microsoft.com/office/drawing/2010/main" val="0"/>
              </a:ext>
            </a:extLst>
          </a:blip>
          <a:srcRect r="28806"/>
          <a:stretch/>
        </p:blipFill>
        <p:spPr>
          <a:xfrm>
            <a:off x="9845167" y="4843649"/>
            <a:ext cx="2152419" cy="1443633"/>
          </a:xfrm>
          <a:prstGeom prst="rect">
            <a:avLst/>
          </a:prstGeom>
        </p:spPr>
      </p:pic>
      <p:sp>
        <p:nvSpPr>
          <p:cNvPr id="2" name="Slide Number Placeholder 1">
            <a:extLst>
              <a:ext uri="{FF2B5EF4-FFF2-40B4-BE49-F238E27FC236}">
                <a16:creationId xmlns:a16="http://schemas.microsoft.com/office/drawing/2014/main" id="{BEF07750-07BA-2AA6-5F4B-A6ACCD4E779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914400">
              <a:spcAft>
                <a:spcPts val="600"/>
              </a:spcAft>
            </a:pPr>
            <a:fld id="{050A5ADA-3B86-4A7C-A1AD-F4E8B06B89D2}" type="slidenum">
              <a:rPr lang="en-US"/>
              <a:pPr defTabSz="914400">
                <a:spcAft>
                  <a:spcPts val="600"/>
                </a:spcAft>
              </a:pPr>
              <a:t>5</a:t>
            </a:fld>
            <a:endParaRPr lang="en-US"/>
          </a:p>
        </p:txBody>
      </p:sp>
      <p:sp>
        <p:nvSpPr>
          <p:cNvPr id="187" name="TextBox 186">
            <a:extLst>
              <a:ext uri="{FF2B5EF4-FFF2-40B4-BE49-F238E27FC236}">
                <a16:creationId xmlns:a16="http://schemas.microsoft.com/office/drawing/2014/main" id="{90331BFF-A7D3-B959-E600-4F8BD487704A}"/>
              </a:ext>
            </a:extLst>
          </p:cNvPr>
          <p:cNvSpPr txBox="1"/>
          <p:nvPr/>
        </p:nvSpPr>
        <p:spPr>
          <a:xfrm>
            <a:off x="1057868" y="2274678"/>
            <a:ext cx="10168128" cy="4126121"/>
          </a:xfrm>
          <a:prstGeom prst="rect">
            <a:avLst/>
          </a:prstGeom>
        </p:spPr>
        <p:txBody>
          <a:bodyPr vert="horz" lIns="91440" tIns="45720" rIns="91440" bIns="45720" rtlCol="0">
            <a:noAutofit/>
          </a:bodyPr>
          <a:lstStyle/>
          <a:p>
            <a:pPr marL="342900" marR="0" lvl="0" indent="-342900">
              <a:lnSpc>
                <a:spcPct val="150000"/>
              </a:lnSpc>
              <a:spcAft>
                <a:spcPts val="800"/>
              </a:spcAft>
              <a:buSzPts val="1000"/>
              <a:buFont typeface="Symbol" panose="05050102010706020507" pitchFamily="18" charset="2"/>
              <a:buChar char=""/>
              <a:tabLst>
                <a:tab pos="457200" algn="l"/>
              </a:tabLst>
            </a:pPr>
            <a:endParaRPr lang="en-US" sz="1600" kern="100">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280730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0D9D01-8350-D6E7-9EF3-1DB6FCA6FC9A}"/>
            </a:ext>
          </a:extLst>
        </p:cNvPr>
        <p:cNvGrpSpPr/>
        <p:nvPr/>
      </p:nvGrpSpPr>
      <p:grpSpPr>
        <a:xfrm>
          <a:off x="0" y="0"/>
          <a:ext cx="0" cy="0"/>
          <a:chOff x="0" y="0"/>
          <a:chExt cx="0" cy="0"/>
        </a:xfrm>
      </p:grpSpPr>
      <p:sp useBgFill="1">
        <p:nvSpPr>
          <p:cNvPr id="210" name="Rectangle 209">
            <a:extLst>
              <a:ext uri="{FF2B5EF4-FFF2-40B4-BE49-F238E27FC236}">
                <a16:creationId xmlns:a16="http://schemas.microsoft.com/office/drawing/2014/main" id="{2CB962CF-61A3-4EF9-94F6-7C59B0329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59921A8-8F71-E02A-ED12-9FBB0D1AD2B4}"/>
              </a:ext>
            </a:extLst>
          </p:cNvPr>
          <p:cNvSpPr txBox="1"/>
          <p:nvPr/>
        </p:nvSpPr>
        <p:spPr>
          <a:xfrm>
            <a:off x="-1" y="-1045028"/>
            <a:ext cx="7805058" cy="2999030"/>
          </a:xfrm>
          <a:prstGeom prst="rect">
            <a:avLst/>
          </a:prstGeom>
        </p:spPr>
        <p:txBody>
          <a:bodyPr vert="horz" lIns="91440" tIns="45720" rIns="91440" bIns="45720" rtlCol="0" anchor="ctr">
            <a:normAutofit/>
          </a:bodyPr>
          <a:lstStyle/>
          <a:p>
            <a:pPr marR="0" lvl="0" defTabSz="914400" fontAlgn="auto">
              <a:lnSpc>
                <a:spcPct val="90000"/>
              </a:lnSpc>
              <a:spcBef>
                <a:spcPct val="0"/>
              </a:spcBef>
              <a:spcAft>
                <a:spcPts val="600"/>
              </a:spcAft>
              <a:buClrTx/>
              <a:buSzTx/>
              <a:tabLst/>
              <a:defRPr/>
            </a:pPr>
            <a:r>
              <a:rPr lang="en-US" sz="4000" b="1">
                <a:effectLst/>
                <a:latin typeface="Times New Roman" panose="02020603050405020304" pitchFamily="18" charset="0"/>
                <a:ea typeface="+mj-ea"/>
                <a:cs typeface="Times New Roman" panose="02020603050405020304" pitchFamily="18" charset="0"/>
              </a:rPr>
              <a:t>Time Series Plot for GDP and GNI</a:t>
            </a:r>
            <a:endParaRPr lang="en-US" sz="4000" i="0" u="none" strike="noStrike" cap="none" spc="0" normalizeH="0" baseline="0" noProof="0">
              <a:ln>
                <a:noFill/>
              </a:ln>
              <a:effectLst/>
              <a:uLnTx/>
              <a:uFillTx/>
              <a:latin typeface="Times New Roman" panose="02020603050405020304" pitchFamily="18" charset="0"/>
              <a:ea typeface="+mj-ea"/>
              <a:cs typeface="Times New Roman" panose="02020603050405020304" pitchFamily="18" charset="0"/>
            </a:endParaRPr>
          </a:p>
        </p:txBody>
      </p:sp>
      <p:sp>
        <p:nvSpPr>
          <p:cNvPr id="10" name="TextBox 9">
            <a:extLst>
              <a:ext uri="{FF2B5EF4-FFF2-40B4-BE49-F238E27FC236}">
                <a16:creationId xmlns:a16="http://schemas.microsoft.com/office/drawing/2014/main" id="{F2290986-A1FA-7E43-5F2C-5C8B50A94201}"/>
              </a:ext>
            </a:extLst>
          </p:cNvPr>
          <p:cNvSpPr txBox="1"/>
          <p:nvPr/>
        </p:nvSpPr>
        <p:spPr>
          <a:xfrm>
            <a:off x="94913" y="1447800"/>
            <a:ext cx="7579067" cy="4952999"/>
          </a:xfrm>
          <a:prstGeom prst="rect">
            <a:avLst/>
          </a:prstGeom>
        </p:spPr>
        <p:txBody>
          <a:bodyPr vert="horz" lIns="91440" tIns="45720" rIns="91440" bIns="45720" rtlCol="0">
            <a:normAutofit fontScale="92500" lnSpcReduction="10000"/>
          </a:bodyPr>
          <a:lstStyle/>
          <a:p>
            <a:pPr defTabSz="914400">
              <a:lnSpc>
                <a:spcPct val="90000"/>
              </a:lnSpc>
              <a:spcAft>
                <a:spcPts val="600"/>
              </a:spcAft>
            </a:pPr>
            <a:r>
              <a:rPr lang="en-US" sz="1900">
                <a:effectLst/>
                <a:latin typeface="Times New Roman" panose="02020603050405020304" pitchFamily="18" charset="0"/>
                <a:cs typeface="Times New Roman" panose="02020603050405020304" pitchFamily="18" charset="0"/>
              </a:rPr>
              <a:t>A time series plot of GDP and GNI over the years will give us a high-level  view of economic growth over time.</a:t>
            </a:r>
          </a:p>
          <a:p>
            <a:pPr marL="342900" marR="0" lvl="0" indent="-228600" defTabSz="914400">
              <a:lnSpc>
                <a:spcPct val="90000"/>
              </a:lnSpc>
              <a:spcAft>
                <a:spcPts val="600"/>
              </a:spcAft>
              <a:buFont typeface="Arial" panose="020B0604020202020204" pitchFamily="34" charset="0"/>
              <a:buChar char="•"/>
              <a:tabLst>
                <a:tab pos="457200" algn="l"/>
              </a:tabLst>
            </a:pPr>
            <a:r>
              <a:rPr lang="en-US" sz="1900" b="1">
                <a:effectLst/>
                <a:latin typeface="Times New Roman" panose="02020603050405020304" pitchFamily="18" charset="0"/>
                <a:cs typeface="Times New Roman" panose="02020603050405020304" pitchFamily="18" charset="0"/>
              </a:rPr>
              <a:t>Top Performers and Growth Trajectories:</a:t>
            </a:r>
          </a:p>
          <a:p>
            <a:pPr marL="285750" marR="0" lvl="1" defTabSz="914400">
              <a:lnSpc>
                <a:spcPct val="90000"/>
              </a:lnSpc>
              <a:spcAft>
                <a:spcPts val="600"/>
              </a:spcAft>
              <a:buSzPts val="1000"/>
              <a:tabLst>
                <a:tab pos="914400" algn="l"/>
              </a:tabLst>
            </a:pPr>
            <a:r>
              <a:rPr lang="en-US" sz="1900">
                <a:effectLst/>
                <a:latin typeface="Times New Roman" panose="02020603050405020304" pitchFamily="18" charset="0"/>
                <a:cs typeface="Times New Roman" panose="02020603050405020304" pitchFamily="18" charset="0"/>
              </a:rPr>
              <a:t>The GDP graph clearly indicates that the United States (pink line) has maintained the highest GDP among countries over time, followed by China (yellow line), which shows exponential growth starting from the 1990s. This highlights the rapid economic development of China, particularly after adopting open-market policies in the late 20th century.</a:t>
            </a:r>
          </a:p>
          <a:p>
            <a:pPr marL="342900" marR="0" lvl="0" indent="-228600" defTabSz="914400">
              <a:lnSpc>
                <a:spcPct val="90000"/>
              </a:lnSpc>
              <a:spcAft>
                <a:spcPts val="600"/>
              </a:spcAft>
              <a:buFont typeface="Arial" panose="020B0604020202020204" pitchFamily="34" charset="0"/>
              <a:buChar char="•"/>
              <a:tabLst>
                <a:tab pos="457200" algn="l"/>
              </a:tabLst>
            </a:pPr>
            <a:r>
              <a:rPr lang="en-US" sz="1900" b="1">
                <a:effectLst/>
                <a:latin typeface="Times New Roman" panose="02020603050405020304" pitchFamily="18" charset="0"/>
                <a:cs typeface="Times New Roman" panose="02020603050405020304" pitchFamily="18" charset="0"/>
              </a:rPr>
              <a:t>Emerging Economies:</a:t>
            </a:r>
          </a:p>
          <a:p>
            <a:pPr marL="285750" marR="0" lvl="1" defTabSz="914400">
              <a:lnSpc>
                <a:spcPct val="90000"/>
              </a:lnSpc>
              <a:spcAft>
                <a:spcPts val="600"/>
              </a:spcAft>
              <a:buSzPts val="1000"/>
              <a:tabLst>
                <a:tab pos="914400" algn="l"/>
              </a:tabLst>
            </a:pPr>
            <a:r>
              <a:rPr lang="en-US" sz="1900">
                <a:effectLst/>
                <a:latin typeface="Times New Roman" panose="02020603050405020304" pitchFamily="18" charset="0"/>
                <a:cs typeface="Times New Roman" panose="02020603050405020304" pitchFamily="18" charset="0"/>
              </a:rPr>
              <a:t>Countries like India (light green line) and Brazil (dark green line) show steady upward trends but at a lower magnitude compared to the United States and China. This suggests consistent growth in emerging economies but at a slower pace due to structural and policy-related challenges.</a:t>
            </a:r>
          </a:p>
          <a:p>
            <a:pPr marL="342900" marR="0" lvl="0" indent="-228600" defTabSz="914400">
              <a:lnSpc>
                <a:spcPct val="90000"/>
              </a:lnSpc>
              <a:spcAft>
                <a:spcPts val="600"/>
              </a:spcAft>
              <a:buFont typeface="Arial" panose="020B0604020202020204" pitchFamily="34" charset="0"/>
              <a:buChar char="•"/>
              <a:tabLst>
                <a:tab pos="457200" algn="l"/>
              </a:tabLst>
            </a:pPr>
            <a:r>
              <a:rPr lang="en-US" sz="1900" b="1">
                <a:effectLst/>
                <a:latin typeface="Times New Roman" panose="02020603050405020304" pitchFamily="18" charset="0"/>
                <a:cs typeface="Times New Roman" panose="02020603050405020304" pitchFamily="18" charset="0"/>
              </a:rPr>
              <a:t>Stability of Developed Economies:</a:t>
            </a:r>
          </a:p>
          <a:p>
            <a:pPr marL="285750" marR="0" lvl="1" defTabSz="914400">
              <a:lnSpc>
                <a:spcPct val="90000"/>
              </a:lnSpc>
              <a:spcAft>
                <a:spcPts val="600"/>
              </a:spcAft>
              <a:buSzPts val="1000"/>
              <a:tabLst>
                <a:tab pos="914400" algn="l"/>
              </a:tabLst>
            </a:pPr>
            <a:r>
              <a:rPr lang="en-US" sz="1900">
                <a:effectLst/>
                <a:latin typeface="Times New Roman" panose="02020603050405020304" pitchFamily="18" charset="0"/>
                <a:cs typeface="Times New Roman" panose="02020603050405020304" pitchFamily="18" charset="0"/>
              </a:rPr>
              <a:t>The GDP of developed European nations, such as Germany (light blue line) and France (orange line), has grown steadily but does not exhibit the sharp upward trajectory seen in China. This reflects the maturity and slower growth typically observed in developed economies.</a:t>
            </a:r>
          </a:p>
          <a:p>
            <a:pPr marL="0" marR="0" indent="-228600" defTabSz="914400">
              <a:lnSpc>
                <a:spcPct val="90000"/>
              </a:lnSpc>
              <a:spcAft>
                <a:spcPts val="600"/>
              </a:spcAft>
              <a:buFont typeface="Arial" panose="020B0604020202020204" pitchFamily="34" charset="0"/>
              <a:buChar char="•"/>
            </a:pPr>
            <a:endParaRPr lang="en-US" sz="1100">
              <a:effectLst/>
            </a:endParaRPr>
          </a:p>
        </p:txBody>
      </p:sp>
      <p:pic>
        <p:nvPicPr>
          <p:cNvPr id="12" name="Picture 11" descr="A graph of a number of people&#10;&#10;Description automatically generated">
            <a:extLst>
              <a:ext uri="{FF2B5EF4-FFF2-40B4-BE49-F238E27FC236}">
                <a16:creationId xmlns:a16="http://schemas.microsoft.com/office/drawing/2014/main" id="{41712D42-379A-F1BB-A69E-54D7A247A9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3980" y="658444"/>
            <a:ext cx="4319199" cy="2476642"/>
          </a:xfrm>
          <a:prstGeom prst="rect">
            <a:avLst/>
          </a:prstGeom>
        </p:spPr>
      </p:pic>
      <p:pic>
        <p:nvPicPr>
          <p:cNvPr id="11" name="Picture 10" descr="A graph of a number of people&#10;&#10;Description automatically generated">
            <a:extLst>
              <a:ext uri="{FF2B5EF4-FFF2-40B4-BE49-F238E27FC236}">
                <a16:creationId xmlns:a16="http://schemas.microsoft.com/office/drawing/2014/main" id="{87B20803-A9C2-E0ED-A0D9-D76FF128D9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3980" y="3733641"/>
            <a:ext cx="4319199" cy="2231661"/>
          </a:xfrm>
          <a:prstGeom prst="rect">
            <a:avLst/>
          </a:prstGeom>
        </p:spPr>
      </p:pic>
      <p:sp>
        <p:nvSpPr>
          <p:cNvPr id="2" name="Slide Number Placeholder 1">
            <a:extLst>
              <a:ext uri="{FF2B5EF4-FFF2-40B4-BE49-F238E27FC236}">
                <a16:creationId xmlns:a16="http://schemas.microsoft.com/office/drawing/2014/main" id="{DA44CB69-B53C-D700-E4F6-38307C429E5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914400">
              <a:spcAft>
                <a:spcPts val="600"/>
              </a:spcAft>
            </a:pPr>
            <a:fld id="{050A5ADA-3B86-4A7C-A1AD-F4E8B06B89D2}" type="slidenum">
              <a:rPr lang="en-US"/>
              <a:pPr defTabSz="914400">
                <a:spcAft>
                  <a:spcPts val="600"/>
                </a:spcAft>
              </a:pPr>
              <a:t>6</a:t>
            </a:fld>
            <a:endParaRPr lang="en-US"/>
          </a:p>
        </p:txBody>
      </p:sp>
      <p:sp>
        <p:nvSpPr>
          <p:cNvPr id="187" name="TextBox 186">
            <a:extLst>
              <a:ext uri="{FF2B5EF4-FFF2-40B4-BE49-F238E27FC236}">
                <a16:creationId xmlns:a16="http://schemas.microsoft.com/office/drawing/2014/main" id="{1E2CFB49-09EF-1E92-54D8-FACDDE1E8154}"/>
              </a:ext>
            </a:extLst>
          </p:cNvPr>
          <p:cNvSpPr txBox="1"/>
          <p:nvPr/>
        </p:nvSpPr>
        <p:spPr>
          <a:xfrm>
            <a:off x="1057868" y="2274678"/>
            <a:ext cx="10168128" cy="4126121"/>
          </a:xfrm>
          <a:prstGeom prst="rect">
            <a:avLst/>
          </a:prstGeom>
        </p:spPr>
        <p:txBody>
          <a:bodyPr vert="horz" lIns="91440" tIns="45720" rIns="91440" bIns="45720" rtlCol="0">
            <a:noAutofit/>
          </a:bodyPr>
          <a:lstStyle/>
          <a:p>
            <a:pPr marL="342900" marR="0" lvl="0" indent="-342900">
              <a:lnSpc>
                <a:spcPct val="150000"/>
              </a:lnSpc>
              <a:spcAft>
                <a:spcPts val="800"/>
              </a:spcAft>
              <a:buSzPts val="1000"/>
              <a:buFont typeface="Symbol" panose="05050102010706020507" pitchFamily="18" charset="2"/>
              <a:buChar char=""/>
              <a:tabLst>
                <a:tab pos="457200" algn="l"/>
              </a:tabLst>
            </a:pPr>
            <a:endParaRPr lang="en-US" sz="1600" kern="100">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81520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C9C02A0-5445-07A1-ED60-C0F26C0FD17C}"/>
              </a:ext>
            </a:extLst>
          </p:cNvPr>
          <p:cNvSpPr txBox="1"/>
          <p:nvPr/>
        </p:nvSpPr>
        <p:spPr>
          <a:xfrm>
            <a:off x="3069772" y="293915"/>
            <a:ext cx="5867400" cy="588711"/>
          </a:xfrm>
          <a:prstGeom prst="rect">
            <a:avLst/>
          </a:prstGeom>
        </p:spPr>
        <p:txBody>
          <a:bodyPr vert="horz" lIns="91440" tIns="45720" rIns="91440" bIns="45720" rtlCol="0" anchor="b">
            <a:normAutofit lnSpcReduction="10000"/>
          </a:bodyPr>
          <a:lstStyle/>
          <a:p>
            <a:pPr defTabSz="914400">
              <a:lnSpc>
                <a:spcPct val="90000"/>
              </a:lnSpc>
              <a:spcBef>
                <a:spcPct val="0"/>
              </a:spcBef>
              <a:spcAft>
                <a:spcPts val="600"/>
              </a:spcAft>
            </a:pPr>
            <a:r>
              <a:rPr lang="en-US" sz="4000" b="1">
                <a:latin typeface="Times New Roman" panose="02020603050405020304" pitchFamily="18" charset="0"/>
                <a:ea typeface="+mj-ea"/>
                <a:cs typeface="Times New Roman" panose="02020603050405020304" pitchFamily="18" charset="0"/>
              </a:rPr>
              <a:t>  Developed vs Developing</a:t>
            </a:r>
          </a:p>
        </p:txBody>
      </p:sp>
      <p:pic>
        <p:nvPicPr>
          <p:cNvPr id="9" name="Picture 8">
            <a:extLst>
              <a:ext uri="{FF2B5EF4-FFF2-40B4-BE49-F238E27FC236}">
                <a16:creationId xmlns:a16="http://schemas.microsoft.com/office/drawing/2014/main" id="{AEDF49F4-30EA-1FD2-D2BC-D24DBAC1E180}"/>
              </a:ext>
            </a:extLst>
          </p:cNvPr>
          <p:cNvPicPr>
            <a:picLocks noChangeAspect="1"/>
          </p:cNvPicPr>
          <p:nvPr/>
        </p:nvPicPr>
        <p:blipFill>
          <a:blip r:embed="rId2"/>
          <a:stretch>
            <a:fillRect/>
          </a:stretch>
        </p:blipFill>
        <p:spPr>
          <a:xfrm>
            <a:off x="1088571" y="1556657"/>
            <a:ext cx="5007430" cy="3519995"/>
          </a:xfrm>
          <a:prstGeom prst="rect">
            <a:avLst/>
          </a:prstGeom>
        </p:spPr>
      </p:pic>
      <p:pic>
        <p:nvPicPr>
          <p:cNvPr id="12" name="Picture 11">
            <a:extLst>
              <a:ext uri="{FF2B5EF4-FFF2-40B4-BE49-F238E27FC236}">
                <a16:creationId xmlns:a16="http://schemas.microsoft.com/office/drawing/2014/main" id="{514E8D7E-BE84-FB68-899A-BE9D99900E99}"/>
              </a:ext>
            </a:extLst>
          </p:cNvPr>
          <p:cNvPicPr>
            <a:picLocks noChangeAspect="1"/>
          </p:cNvPicPr>
          <p:nvPr/>
        </p:nvPicPr>
        <p:blipFill>
          <a:blip r:embed="rId3"/>
          <a:stretch>
            <a:fillRect/>
          </a:stretch>
        </p:blipFill>
        <p:spPr>
          <a:xfrm>
            <a:off x="6836229" y="1556657"/>
            <a:ext cx="4419600" cy="3531456"/>
          </a:xfrm>
          <a:prstGeom prst="rect">
            <a:avLst/>
          </a:prstGeom>
        </p:spPr>
      </p:pic>
      <p:sp>
        <p:nvSpPr>
          <p:cNvPr id="13" name="TextBox 12">
            <a:extLst>
              <a:ext uri="{FF2B5EF4-FFF2-40B4-BE49-F238E27FC236}">
                <a16:creationId xmlns:a16="http://schemas.microsoft.com/office/drawing/2014/main" id="{48BF38A3-99C9-0D4F-E710-3903DFB7D8AC}"/>
              </a:ext>
            </a:extLst>
          </p:cNvPr>
          <p:cNvSpPr txBox="1"/>
          <p:nvPr/>
        </p:nvSpPr>
        <p:spPr>
          <a:xfrm>
            <a:off x="598715" y="5616183"/>
            <a:ext cx="10892440" cy="365125"/>
          </a:xfrm>
          <a:prstGeom prst="rect">
            <a:avLst/>
          </a:prstGeom>
        </p:spPr>
        <p:txBody>
          <a:bodyPr vert="horz" lIns="91440" tIns="45720" rIns="91440" bIns="45720" rtlCol="0" anchor="t">
            <a:normAutofit/>
          </a:bodyPr>
          <a:lstStyle/>
          <a:p>
            <a:pPr marL="57150" defTabSz="914400">
              <a:lnSpc>
                <a:spcPct val="90000"/>
              </a:lnSpc>
              <a:spcAft>
                <a:spcPts val="600"/>
              </a:spcAft>
            </a:pPr>
            <a:r>
              <a:rPr lang="en-US">
                <a:latin typeface="Times New Roman" panose="02020603050405020304" pitchFamily="18" charset="0"/>
                <a:cs typeface="Times New Roman" panose="02020603050405020304" pitchFamily="18" charset="0"/>
              </a:rPr>
              <a:t>       As expected, the GDP and GNI of developed nations are significantly higher than that of developing countries.</a:t>
            </a:r>
          </a:p>
        </p:txBody>
      </p:sp>
      <p:sp>
        <p:nvSpPr>
          <p:cNvPr id="2" name="Slide Number Placeholder 1">
            <a:extLst>
              <a:ext uri="{FF2B5EF4-FFF2-40B4-BE49-F238E27FC236}">
                <a16:creationId xmlns:a16="http://schemas.microsoft.com/office/drawing/2014/main" id="{45C854F6-3840-0160-B931-B6708799511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914400">
              <a:spcAft>
                <a:spcPts val="600"/>
              </a:spcAft>
            </a:pPr>
            <a:fld id="{050A5ADA-3B86-4A7C-A1AD-F4E8B06B89D2}" type="slidenum">
              <a:rPr lang="en-US" smtClean="0"/>
              <a:pPr defTabSz="914400">
                <a:spcAft>
                  <a:spcPts val="600"/>
                </a:spcAft>
              </a:pPr>
              <a:t>7</a:t>
            </a:fld>
            <a:endParaRPr lang="en-US"/>
          </a:p>
        </p:txBody>
      </p:sp>
      <p:grpSp>
        <p:nvGrpSpPr>
          <p:cNvPr id="18" name="Group 17">
            <a:extLst>
              <a:ext uri="{FF2B5EF4-FFF2-40B4-BE49-F238E27FC236}">
                <a16:creationId xmlns:a16="http://schemas.microsoft.com/office/drawing/2014/main" id="{12B241C5-7E45-AD52-638D-31E8FD2BC1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 y="6737460"/>
            <a:ext cx="12192000" cy="123364"/>
            <a:chOff x="1" y="6737460"/>
            <a:chExt cx="12192000" cy="123364"/>
          </a:xfrm>
        </p:grpSpPr>
        <p:sp>
          <p:nvSpPr>
            <p:cNvPr id="19" name="Rectangle 18">
              <a:extLst>
                <a:ext uri="{FF2B5EF4-FFF2-40B4-BE49-F238E27FC236}">
                  <a16:creationId xmlns:a16="http://schemas.microsoft.com/office/drawing/2014/main" id="{49503B28-6749-2F02-0050-2CC7D03CF6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34320" y="703141"/>
              <a:ext cx="123362" cy="12192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C3DEE37-9CE7-622C-B750-66998EDC2E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40559" y="4909383"/>
              <a:ext cx="123362" cy="3779520"/>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18589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0AABAE-C414-FC4F-7BD0-1BA36A5CA306}"/>
              </a:ext>
            </a:extLst>
          </p:cNvPr>
          <p:cNvSpPr>
            <a:spLocks noGrp="1"/>
          </p:cNvSpPr>
          <p:nvPr>
            <p:ph type="sldNum" sz="quarter" idx="12"/>
          </p:nvPr>
        </p:nvSpPr>
        <p:spPr/>
        <p:txBody>
          <a:bodyPr/>
          <a:lstStyle/>
          <a:p>
            <a:fld id="{050A5ADA-3B86-4A7C-A1AD-F4E8B06B89D2}" type="slidenum">
              <a:rPr lang="en-US" smtClean="0">
                <a:latin typeface="Times New Roman"/>
                <a:cs typeface="Times New Roman"/>
              </a:rPr>
              <a:t>8</a:t>
            </a:fld>
            <a:endParaRPr lang="en-US">
              <a:latin typeface="Times New Roman"/>
              <a:cs typeface="Times New Roman"/>
            </a:endParaRPr>
          </a:p>
        </p:txBody>
      </p:sp>
      <p:sp>
        <p:nvSpPr>
          <p:cNvPr id="10" name="TextBox 9">
            <a:extLst>
              <a:ext uri="{FF2B5EF4-FFF2-40B4-BE49-F238E27FC236}">
                <a16:creationId xmlns:a16="http://schemas.microsoft.com/office/drawing/2014/main" id="{5CBE9A74-E099-E0B6-612D-4A055EC5A171}"/>
              </a:ext>
            </a:extLst>
          </p:cNvPr>
          <p:cNvSpPr txBox="1"/>
          <p:nvPr/>
        </p:nvSpPr>
        <p:spPr>
          <a:xfrm>
            <a:off x="751840" y="0"/>
            <a:ext cx="10601960" cy="709539"/>
          </a:xfrm>
          <a:prstGeom prst="rect">
            <a:avLst/>
          </a:prstGeom>
        </p:spPr>
        <p:txBody>
          <a:bodyPr vert="horz" lIns="91440" tIns="45720" rIns="91440" bIns="45720" rtlCol="0" anchor="t">
            <a:normAutofit/>
          </a:bodyPr>
          <a:lstStyle/>
          <a:p>
            <a:pPr marR="0" algn="ctr">
              <a:lnSpc>
                <a:spcPct val="90000"/>
              </a:lnSpc>
              <a:spcAft>
                <a:spcPts val="600"/>
              </a:spcAft>
            </a:pPr>
            <a:r>
              <a:rPr lang="en-IN" sz="4300" b="1">
                <a:effectLst/>
                <a:latin typeface="Times New Roman"/>
                <a:ea typeface="Calibri" panose="020F0502020204030204" pitchFamily="34" charset="0"/>
                <a:cs typeface="Times New Roman"/>
              </a:rPr>
              <a:t>Box Plots</a:t>
            </a:r>
          </a:p>
        </p:txBody>
      </p:sp>
      <p:pic>
        <p:nvPicPr>
          <p:cNvPr id="13" name="Picture 12" descr="A graph with a bar and a line&#10;&#10;Description automatically generated with medium confidence">
            <a:extLst>
              <a:ext uri="{FF2B5EF4-FFF2-40B4-BE49-F238E27FC236}">
                <a16:creationId xmlns:a16="http://schemas.microsoft.com/office/drawing/2014/main" id="{76281784-25BB-6A69-4AD0-ADB532D758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1410" y="709538"/>
            <a:ext cx="4651150" cy="1617913"/>
          </a:xfrm>
          <a:prstGeom prst="rect">
            <a:avLst/>
          </a:prstGeom>
        </p:spPr>
      </p:pic>
      <p:pic>
        <p:nvPicPr>
          <p:cNvPr id="14" name="Picture 13" descr="A blue line with red dots&#10;&#10;Description automatically generated">
            <a:extLst>
              <a:ext uri="{FF2B5EF4-FFF2-40B4-BE49-F238E27FC236}">
                <a16:creationId xmlns:a16="http://schemas.microsoft.com/office/drawing/2014/main" id="{FD9588E3-CA1C-64B5-4CF0-7AE2A8538D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8677" y="2432545"/>
            <a:ext cx="4643883" cy="2039620"/>
          </a:xfrm>
          <a:prstGeom prst="rect">
            <a:avLst/>
          </a:prstGeom>
        </p:spPr>
      </p:pic>
      <p:pic>
        <p:nvPicPr>
          <p:cNvPr id="15" name="Picture 14" descr="A green line with red dots&#10;&#10;Description automatically generated">
            <a:extLst>
              <a:ext uri="{FF2B5EF4-FFF2-40B4-BE49-F238E27FC236}">
                <a16:creationId xmlns:a16="http://schemas.microsoft.com/office/drawing/2014/main" id="{FB935B95-4418-5999-DF23-566DB9C204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3088" y="4472166"/>
            <a:ext cx="4643883" cy="2073238"/>
          </a:xfrm>
          <a:prstGeom prst="rect">
            <a:avLst/>
          </a:prstGeom>
        </p:spPr>
      </p:pic>
      <p:graphicFrame>
        <p:nvGraphicFramePr>
          <p:cNvPr id="17" name="TextBox 11">
            <a:extLst>
              <a:ext uri="{FF2B5EF4-FFF2-40B4-BE49-F238E27FC236}">
                <a16:creationId xmlns:a16="http://schemas.microsoft.com/office/drawing/2014/main" id="{D9957D04-7870-30F7-4130-5CCD141A9278}"/>
              </a:ext>
            </a:extLst>
          </p:cNvPr>
          <p:cNvGraphicFramePr/>
          <p:nvPr>
            <p:extLst>
              <p:ext uri="{D42A27DB-BD31-4B8C-83A1-F6EECF244321}">
                <p14:modId xmlns:p14="http://schemas.microsoft.com/office/powerpoint/2010/main" val="2607363883"/>
              </p:ext>
            </p:extLst>
          </p:nvPr>
        </p:nvGraphicFramePr>
        <p:xfrm>
          <a:off x="264161" y="1564640"/>
          <a:ext cx="6461758" cy="498076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 name="TextBox 2">
            <a:extLst>
              <a:ext uri="{FF2B5EF4-FFF2-40B4-BE49-F238E27FC236}">
                <a16:creationId xmlns:a16="http://schemas.microsoft.com/office/drawing/2014/main" id="{3A30AC33-AA84-A51F-CEBB-CC185F0873BF}"/>
              </a:ext>
            </a:extLst>
          </p:cNvPr>
          <p:cNvSpPr txBox="1"/>
          <p:nvPr/>
        </p:nvSpPr>
        <p:spPr>
          <a:xfrm>
            <a:off x="264161" y="619760"/>
            <a:ext cx="5830424" cy="1200329"/>
          </a:xfrm>
          <a:prstGeom prst="rect">
            <a:avLst/>
          </a:prstGeom>
          <a:noFill/>
        </p:spPr>
        <p:txBody>
          <a:bodyPr wrap="square" rtlCol="0">
            <a:spAutoFit/>
          </a:bodyPr>
          <a:lstStyle/>
          <a:p>
            <a:r>
              <a:rPr lang="en-IN" sz="1800">
                <a:effectLst/>
                <a:latin typeface="Times New Roman"/>
                <a:ea typeface="Calibri" panose="020F0502020204030204" pitchFamily="34" charset="0"/>
                <a:cs typeface="Times New Roman"/>
              </a:rPr>
              <a:t>These box plots reveal sectoral differences and provide insights into economic diversification and development strategies globally.</a:t>
            </a:r>
            <a:endParaRPr lang="en-US">
              <a:effectLst/>
              <a:latin typeface="Times New Roman"/>
              <a:cs typeface="Times New Roman"/>
            </a:endParaRPr>
          </a:p>
          <a:p>
            <a:endParaRPr lang="en-US"/>
          </a:p>
        </p:txBody>
      </p:sp>
    </p:spTree>
    <p:extLst>
      <p:ext uri="{BB962C8B-B14F-4D97-AF65-F5344CB8AC3E}">
        <p14:creationId xmlns:p14="http://schemas.microsoft.com/office/powerpoint/2010/main" val="1209015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4A7C96-9E71-4CE8-ADCD-504C0D52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822CE3-1DC7-BB22-A767-12C226D79F2E}"/>
              </a:ext>
            </a:extLst>
          </p:cNvPr>
          <p:cNvSpPr>
            <a:spLocks noGrp="1"/>
          </p:cNvSpPr>
          <p:nvPr>
            <p:ph type="title"/>
          </p:nvPr>
        </p:nvSpPr>
        <p:spPr>
          <a:xfrm>
            <a:off x="108858" y="136525"/>
            <a:ext cx="11941628" cy="1050017"/>
          </a:xfrm>
        </p:spPr>
        <p:txBody>
          <a:bodyPr vert="horz" lIns="91440" tIns="45720" rIns="91440" bIns="45720" rtlCol="0" anchor="ctr">
            <a:normAutofit fontScale="90000"/>
          </a:bodyPr>
          <a:lstStyle/>
          <a:p>
            <a:pPr algn="ctr"/>
            <a:r>
              <a:rPr lang="en-US" b="1" kern="1200">
                <a:solidFill>
                  <a:schemeClr val="tx1"/>
                </a:solidFill>
                <a:latin typeface="Times New Roman" panose="02020603050405020304" pitchFamily="18" charset="0"/>
                <a:cs typeface="Times New Roman" panose="02020603050405020304" pitchFamily="18" charset="0"/>
              </a:rPr>
              <a:t>Comparative Analysis </a:t>
            </a:r>
            <a:br>
              <a:rPr lang="en-US" b="1" kern="1200">
                <a:solidFill>
                  <a:schemeClr val="tx1"/>
                </a:solidFill>
                <a:latin typeface="Times New Roman" panose="02020603050405020304" pitchFamily="18" charset="0"/>
                <a:cs typeface="Times New Roman" panose="02020603050405020304" pitchFamily="18" charset="0"/>
              </a:rPr>
            </a:br>
            <a:r>
              <a:rPr lang="en-US" b="1" kern="1200">
                <a:solidFill>
                  <a:schemeClr val="tx1"/>
                </a:solidFill>
                <a:latin typeface="Times New Roman" panose="02020603050405020304" pitchFamily="18" charset="0"/>
                <a:cs typeface="Times New Roman" panose="02020603050405020304" pitchFamily="18" charset="0"/>
              </a:rPr>
              <a:t>(Developed vs. Developing Economies)</a:t>
            </a:r>
          </a:p>
        </p:txBody>
      </p:sp>
      <p:sp>
        <p:nvSpPr>
          <p:cNvPr id="5" name="TextBox 4">
            <a:extLst>
              <a:ext uri="{FF2B5EF4-FFF2-40B4-BE49-F238E27FC236}">
                <a16:creationId xmlns:a16="http://schemas.microsoft.com/office/drawing/2014/main" id="{05356DA7-F950-384F-6CC0-8D519373FE75}"/>
              </a:ext>
            </a:extLst>
          </p:cNvPr>
          <p:cNvSpPr txBox="1"/>
          <p:nvPr/>
        </p:nvSpPr>
        <p:spPr>
          <a:xfrm>
            <a:off x="413656" y="1404257"/>
            <a:ext cx="11636829" cy="472483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lnSpcReduction="10000"/>
          </a:bodyPr>
          <a:lstStyle/>
          <a:p>
            <a:pPr algn="just" defTabSz="914400">
              <a:lnSpc>
                <a:spcPct val="90000"/>
              </a:lnSpc>
              <a:spcBef>
                <a:spcPts val="1000"/>
              </a:spcBef>
            </a:pPr>
            <a:r>
              <a:rPr lang="en-US" b="1">
                <a:latin typeface="Times New Roman" panose="02020603050405020304" pitchFamily="18" charset="0"/>
                <a:cs typeface="Times New Roman" panose="02020603050405020304" pitchFamily="18" charset="0"/>
              </a:rPr>
              <a:t>Objective</a:t>
            </a:r>
            <a:r>
              <a:rPr lang="en-US">
                <a:latin typeface="Times New Roman" panose="02020603050405020304" pitchFamily="18" charset="0"/>
                <a:cs typeface="Times New Roman" panose="02020603050405020304" pitchFamily="18" charset="0"/>
              </a:rPr>
              <a:t>: To examine sectoral contributions to GDP in developed and developing economies, highlighting structural differences and economic growth trends.</a:t>
            </a:r>
          </a:p>
          <a:p>
            <a:pPr algn="just" defTabSz="914400">
              <a:lnSpc>
                <a:spcPct val="90000"/>
              </a:lnSpc>
              <a:spcBef>
                <a:spcPts val="1000"/>
              </a:spcBef>
            </a:pPr>
            <a:r>
              <a:rPr lang="en-US" b="1">
                <a:latin typeface="Times New Roman" panose="02020603050405020304" pitchFamily="18" charset="0"/>
                <a:cs typeface="Times New Roman" panose="02020603050405020304" pitchFamily="18" charset="0"/>
              </a:rPr>
              <a:t>Key Findings:</a:t>
            </a:r>
            <a:endParaRPr lang="en-US">
              <a:latin typeface="Times New Roman" panose="02020603050405020304" pitchFamily="18" charset="0"/>
              <a:cs typeface="Times New Roman" panose="02020603050405020304" pitchFamily="18" charset="0"/>
            </a:endParaRPr>
          </a:p>
          <a:p>
            <a:pPr lvl="1" algn="just" defTabSz="914400">
              <a:lnSpc>
                <a:spcPct val="90000"/>
              </a:lnSpc>
              <a:spcBef>
                <a:spcPts val="1000"/>
              </a:spcBef>
            </a:pPr>
            <a:r>
              <a:rPr lang="en-US" b="1">
                <a:latin typeface="Times New Roman" panose="02020603050405020304" pitchFamily="18" charset="0"/>
                <a:cs typeface="Times New Roman" panose="02020603050405020304" pitchFamily="18" charset="0"/>
              </a:rPr>
              <a:t>Agriculture:</a:t>
            </a:r>
            <a:endParaRPr lang="en-US">
              <a:latin typeface="Times New Roman" panose="02020603050405020304" pitchFamily="18" charset="0"/>
              <a:cs typeface="Times New Roman" panose="02020603050405020304" pitchFamily="18" charset="0"/>
            </a:endParaRPr>
          </a:p>
          <a:p>
            <a:pPr marL="1200150" lvl="2" indent="-228600" algn="just" defTabSz="914400">
              <a:lnSpc>
                <a:spcPct val="90000"/>
              </a:lnSpc>
              <a:spcBef>
                <a:spcPts val="500"/>
              </a:spcBef>
              <a:buFont typeface="Arial" panose="020B0604020202020204" pitchFamily="34" charset="0"/>
              <a:buChar char="•"/>
            </a:pPr>
            <a:r>
              <a:rPr lang="en-US">
                <a:latin typeface="Times New Roman" panose="02020603050405020304" pitchFamily="18" charset="0"/>
                <a:cs typeface="Times New Roman" panose="02020603050405020304" pitchFamily="18" charset="0"/>
              </a:rPr>
              <a:t>Developing countries initially relied heavily on agriculture (over 60% in the 1970s).</a:t>
            </a:r>
          </a:p>
          <a:p>
            <a:pPr marL="1200150" lvl="2" indent="-228600" algn="just" defTabSz="914400">
              <a:lnSpc>
                <a:spcPct val="90000"/>
              </a:lnSpc>
              <a:spcBef>
                <a:spcPts val="500"/>
              </a:spcBef>
              <a:buFont typeface="Arial" panose="020B0604020202020204" pitchFamily="34" charset="0"/>
              <a:buChar char="•"/>
            </a:pPr>
            <a:r>
              <a:rPr lang="en-US">
                <a:latin typeface="Times New Roman" panose="02020603050405020304" pitchFamily="18" charset="0"/>
                <a:cs typeface="Times New Roman" panose="02020603050405020304" pitchFamily="18" charset="0"/>
              </a:rPr>
              <a:t>Agriculture's contribution has steadily declined to 10-20% by 2020 as these countries shifted towards industrialization.</a:t>
            </a:r>
          </a:p>
          <a:p>
            <a:pPr marL="1200150" lvl="2" indent="-228600" algn="just" defTabSz="914400">
              <a:lnSpc>
                <a:spcPct val="90000"/>
              </a:lnSpc>
              <a:spcBef>
                <a:spcPts val="500"/>
              </a:spcBef>
              <a:buFont typeface="Arial" panose="020B0604020202020204" pitchFamily="34" charset="0"/>
              <a:buChar char="•"/>
            </a:pPr>
            <a:r>
              <a:rPr lang="en-US">
                <a:latin typeface="Times New Roman" panose="02020603050405020304" pitchFamily="18" charset="0"/>
                <a:cs typeface="Times New Roman" panose="02020603050405020304" pitchFamily="18" charset="0"/>
              </a:rPr>
              <a:t>In developed countries, agriculture's contribution is consistently below 10%.</a:t>
            </a:r>
          </a:p>
          <a:p>
            <a:pPr lvl="1" algn="just" defTabSz="914400">
              <a:lnSpc>
                <a:spcPct val="90000"/>
              </a:lnSpc>
              <a:spcBef>
                <a:spcPts val="1000"/>
              </a:spcBef>
            </a:pPr>
            <a:r>
              <a:rPr lang="en-US" b="1">
                <a:latin typeface="Times New Roman" panose="02020603050405020304" pitchFamily="18" charset="0"/>
                <a:cs typeface="Times New Roman" panose="02020603050405020304" pitchFamily="18" charset="0"/>
              </a:rPr>
              <a:t> Manufacturing:</a:t>
            </a:r>
            <a:endParaRPr lang="en-US">
              <a:latin typeface="Times New Roman" panose="02020603050405020304" pitchFamily="18" charset="0"/>
              <a:cs typeface="Times New Roman" panose="02020603050405020304" pitchFamily="18" charset="0"/>
            </a:endParaRPr>
          </a:p>
          <a:p>
            <a:pPr marL="1200150" lvl="2" indent="-228600" algn="just" defTabSz="914400">
              <a:lnSpc>
                <a:spcPct val="90000"/>
              </a:lnSpc>
              <a:spcBef>
                <a:spcPts val="500"/>
              </a:spcBef>
              <a:buFont typeface="Arial" panose="020B0604020202020204" pitchFamily="34" charset="0"/>
              <a:buChar char="•"/>
            </a:pPr>
            <a:r>
              <a:rPr lang="en-US">
                <a:latin typeface="Times New Roman" panose="02020603050405020304" pitchFamily="18" charset="0"/>
                <a:cs typeface="Times New Roman" panose="02020603050405020304" pitchFamily="18" charset="0"/>
              </a:rPr>
              <a:t>Developed countries show a significant increase in manufacturing contributions, indicating industrial advancements.</a:t>
            </a:r>
          </a:p>
          <a:p>
            <a:pPr marL="1200150" lvl="2" indent="-228600" algn="just" defTabSz="914400">
              <a:lnSpc>
                <a:spcPct val="90000"/>
              </a:lnSpc>
              <a:spcBef>
                <a:spcPts val="500"/>
              </a:spcBef>
              <a:buFont typeface="Arial" panose="020B0604020202020204" pitchFamily="34" charset="0"/>
              <a:buChar char="•"/>
            </a:pPr>
            <a:r>
              <a:rPr lang="en-US">
                <a:latin typeface="Times New Roman" panose="02020603050405020304" pitchFamily="18" charset="0"/>
                <a:cs typeface="Times New Roman" panose="02020603050405020304" pitchFamily="18" charset="0"/>
              </a:rPr>
              <a:t>Developing countries display slower but steady growth in manufacturing, reflecting ongoing industrialization.</a:t>
            </a:r>
          </a:p>
          <a:p>
            <a:pPr lvl="1" algn="just" defTabSz="914400">
              <a:lnSpc>
                <a:spcPct val="90000"/>
              </a:lnSpc>
              <a:spcBef>
                <a:spcPts val="1000"/>
              </a:spcBef>
            </a:pPr>
            <a:r>
              <a:rPr lang="en-US" b="1">
                <a:latin typeface="Times New Roman" panose="02020603050405020304" pitchFamily="18" charset="0"/>
                <a:cs typeface="Times New Roman" panose="02020603050405020304" pitchFamily="18" charset="0"/>
              </a:rPr>
              <a:t> Services:</a:t>
            </a:r>
            <a:endParaRPr lang="en-US">
              <a:latin typeface="Times New Roman" panose="02020603050405020304" pitchFamily="18" charset="0"/>
              <a:cs typeface="Times New Roman" panose="02020603050405020304" pitchFamily="18" charset="0"/>
            </a:endParaRPr>
          </a:p>
          <a:p>
            <a:pPr marL="1200150" lvl="2" indent="-228600" algn="just" defTabSz="914400">
              <a:lnSpc>
                <a:spcPct val="90000"/>
              </a:lnSpc>
              <a:spcBef>
                <a:spcPts val="500"/>
              </a:spcBef>
              <a:buFont typeface="Arial" panose="020B0604020202020204" pitchFamily="34" charset="0"/>
              <a:buChar char="•"/>
            </a:pPr>
            <a:r>
              <a:rPr lang="en-US">
                <a:latin typeface="Times New Roman" panose="02020603050405020304" pitchFamily="18" charset="0"/>
                <a:cs typeface="Times New Roman" panose="02020603050405020304" pitchFamily="18" charset="0"/>
              </a:rPr>
              <a:t>The services sector dominates in developed economies, showing a strong upward trend and contributing the most to GDP.</a:t>
            </a:r>
          </a:p>
          <a:p>
            <a:pPr marL="1200150" lvl="2" indent="-228600" algn="just" defTabSz="914400">
              <a:lnSpc>
                <a:spcPct val="90000"/>
              </a:lnSpc>
              <a:spcBef>
                <a:spcPts val="500"/>
              </a:spcBef>
              <a:buFont typeface="Arial" panose="020B0604020202020204" pitchFamily="34" charset="0"/>
              <a:buChar char="•"/>
            </a:pPr>
            <a:r>
              <a:rPr lang="en-US">
                <a:latin typeface="Times New Roman" panose="02020603050405020304" pitchFamily="18" charset="0"/>
                <a:cs typeface="Times New Roman" panose="02020603050405020304" pitchFamily="18" charset="0"/>
              </a:rPr>
              <a:t>In developing countries, services are growing but have not yet surpassed manufacturing in importance.</a:t>
            </a:r>
          </a:p>
          <a:p>
            <a:pPr marL="742950" lvl="1" indent="-228600" algn="just" defTabSz="914400">
              <a:lnSpc>
                <a:spcPct val="90000"/>
              </a:lnSpc>
              <a:spcBef>
                <a:spcPts val="500"/>
              </a:spcBef>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indent="-228600" algn="just" defTabSz="914400">
              <a:lnSpc>
                <a:spcPct val="90000"/>
              </a:lnSpc>
              <a:spcBef>
                <a:spcPts val="1000"/>
              </a:spcBef>
              <a:buFont typeface="Arial" panose="020B0604020202020204" pitchFamily="34" charset="0"/>
              <a:buChar char="•"/>
            </a:pPr>
            <a:endParaRPr lang="en-US" sz="1300"/>
          </a:p>
          <a:p>
            <a:pPr marL="285750" indent="-228600" algn="just" defTabSz="914400">
              <a:lnSpc>
                <a:spcPct val="90000"/>
              </a:lnSpc>
              <a:spcBef>
                <a:spcPts val="1000"/>
              </a:spcBef>
              <a:buFont typeface="Arial" panose="020B0604020202020204" pitchFamily="34" charset="0"/>
              <a:buChar char="•"/>
            </a:pPr>
            <a:endParaRPr lang="en-US" sz="1300"/>
          </a:p>
          <a:p>
            <a:pPr marL="742950" lvl="1" indent="-228600" defTabSz="914400">
              <a:lnSpc>
                <a:spcPct val="90000"/>
              </a:lnSpc>
              <a:spcBef>
                <a:spcPts val="500"/>
              </a:spcBef>
              <a:buFont typeface="Arial" panose="020B0604020202020204" pitchFamily="34" charset="0"/>
              <a:buChar char="•"/>
            </a:pPr>
            <a:endParaRPr lang="en-US" sz="1300"/>
          </a:p>
          <a:p>
            <a:pPr marL="285750" indent="-228600" defTabSz="914400">
              <a:lnSpc>
                <a:spcPct val="90000"/>
              </a:lnSpc>
              <a:spcBef>
                <a:spcPts val="1000"/>
              </a:spcBef>
              <a:buFont typeface="Arial" panose="020B0604020202020204" pitchFamily="34" charset="0"/>
              <a:buChar char="•"/>
            </a:pPr>
            <a:endParaRPr lang="en-US" sz="1300"/>
          </a:p>
          <a:p>
            <a:pPr indent="-228600" defTabSz="914400">
              <a:lnSpc>
                <a:spcPct val="90000"/>
              </a:lnSpc>
              <a:buFont typeface="Arial" panose="020B0604020202020204" pitchFamily="34" charset="0"/>
              <a:buChar char="•"/>
            </a:pPr>
            <a:endParaRPr lang="en-US" sz="1300"/>
          </a:p>
        </p:txBody>
      </p:sp>
      <p:sp>
        <p:nvSpPr>
          <p:cNvPr id="4" name="Slide Number Placeholder 3">
            <a:extLst>
              <a:ext uri="{FF2B5EF4-FFF2-40B4-BE49-F238E27FC236}">
                <a16:creationId xmlns:a16="http://schemas.microsoft.com/office/drawing/2014/main" id="{354429A0-C7F4-BA66-918A-12322AD622C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914400">
              <a:spcAft>
                <a:spcPts val="600"/>
              </a:spcAft>
            </a:pPr>
            <a:fld id="{050A5ADA-3B86-4A7C-A1AD-F4E8B06B89D2}" type="slidenum">
              <a:rPr lang="en-US"/>
              <a:pPr defTabSz="914400">
                <a:spcAft>
                  <a:spcPts val="600"/>
                </a:spcAft>
              </a:pPr>
              <a:t>9</a:t>
            </a:fld>
            <a:endParaRPr lang="en-US"/>
          </a:p>
        </p:txBody>
      </p:sp>
    </p:spTree>
    <p:extLst>
      <p:ext uri="{BB962C8B-B14F-4D97-AF65-F5344CB8AC3E}">
        <p14:creationId xmlns:p14="http://schemas.microsoft.com/office/powerpoint/2010/main" val="640409567"/>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5377f27d-3c73-495d-8e25-a6e8e9f3a02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EB465D2B96B9D4CA7F3031A6B8448C7" ma:contentTypeVersion="15" ma:contentTypeDescription="Create a new document." ma:contentTypeScope="" ma:versionID="4ecffb8e8955c482e3b1ad8fbe5d2c08">
  <xsd:schema xmlns:xsd="http://www.w3.org/2001/XMLSchema" xmlns:xs="http://www.w3.org/2001/XMLSchema" xmlns:p="http://schemas.microsoft.com/office/2006/metadata/properties" xmlns:ns3="5377f27d-3c73-495d-8e25-a6e8e9f3a027" xmlns:ns4="32cebdde-b3dc-4add-9d9f-baace33db1fe" targetNamespace="http://schemas.microsoft.com/office/2006/metadata/properties" ma:root="true" ma:fieldsID="2e01c5cf9698498fb07a9df22d98e1b2" ns3:_="" ns4:_="">
    <xsd:import namespace="5377f27d-3c73-495d-8e25-a6e8e9f3a027"/>
    <xsd:import namespace="32cebdde-b3dc-4add-9d9f-baace33db1fe"/>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ObjectDetectorVersion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SystemTags" minOccurs="0"/>
                <xsd:element ref="ns3:MediaLengthInSecond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77f27d-3c73-495d-8e25-a6e8e9f3a027"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element name="MediaLengthInSeconds" ma:index="21" nillable="true" ma:displayName="MediaLengthInSeconds" ma:hidden="true" ma:internalName="MediaLengthInSeconds" ma:readOnly="true">
      <xsd:simpleType>
        <xsd:restriction base="dms:Unknown"/>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2cebdde-b3dc-4add-9d9f-baace33db1fe"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A69075-F9F1-438E-BB99-DC52641F5C61}">
  <ds:schemaRefs>
    <ds:schemaRef ds:uri="32cebdde-b3dc-4add-9d9f-baace33db1fe"/>
    <ds:schemaRef ds:uri="5377f27d-3c73-495d-8e25-a6e8e9f3a02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3814491-68F3-4558-8223-DEC0F4DCDAF2}">
  <ds:schemaRefs>
    <ds:schemaRef ds:uri="http://schemas.microsoft.com/sharepoint/v3/contenttype/forms"/>
  </ds:schemaRefs>
</ds:datastoreItem>
</file>

<file path=customXml/itemProps3.xml><?xml version="1.0" encoding="utf-8"?>
<ds:datastoreItem xmlns:ds="http://schemas.openxmlformats.org/officeDocument/2006/customXml" ds:itemID="{1BA78D90-A38A-4595-B321-CDEE72C3754C}">
  <ds:schemaRefs>
    <ds:schemaRef ds:uri="32cebdde-b3dc-4add-9d9f-baace33db1fe"/>
    <ds:schemaRef ds:uri="5377f27d-3c73-495d-8e25-a6e8e9f3a02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2013 - 2022 Theme</Template>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2013 - 2022 Theme</vt:lpstr>
      <vt:lpstr>Sectoral Insights on Global Economic Growth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Comparative Analysis  (Developed vs. Developing Economies)</vt:lpstr>
      <vt:lpstr>Visual 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Ruthvik Reddy Dwaram</dc:creator>
  <cp:revision>1</cp:revision>
  <dcterms:created xsi:type="dcterms:W3CDTF">2024-11-17T06:13:56Z</dcterms:created>
  <dcterms:modified xsi:type="dcterms:W3CDTF">2024-11-18T22:14:42Z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0x0101005EB465D2B96B9D4CA7F3031A6B8448C7</vt:lpwstr>
  </property>
</Properties>
</file>