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1" r:id="rId2"/>
    <p:sldId id="2562" r:id="rId3"/>
    <p:sldId id="2563" r:id="rId4"/>
    <p:sldId id="2564" r:id="rId5"/>
    <p:sldId id="256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6E09E-A159-4713-B085-7F74C204EDF5}" v="569" dt="2025-07-02T08:03:36.565"/>
  </p1510:revLst>
</p1510:revInfo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928" autoAdjust="0"/>
  </p:normalViewPr>
  <p:slideViewPr>
    <p:cSldViewPr snapToGrid="0">
      <p:cViewPr varScale="1">
        <p:scale>
          <a:sx n="83" d="100"/>
          <a:sy n="83" d="100"/>
        </p:scale>
        <p:origin x="6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51DF4-7822-474A-8579-8AD6D50F1DF6}" type="datetimeFigureOut"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0B4C4-B7B4-49EF-A7FF-5E32F2BC95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52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EACB4-6142-4E6D-A369-F7AB60C8F4BA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959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5EACB4-6142-4E6D-A369-F7AB60C8F4BA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88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87E3-5751-4A4E-8F42-6F1925BD0B63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33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D407-AE51-43F5-8A03-ED45AFB6257A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76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25B34-0C0A-43E9-9A81-988C8A3A2864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729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1CBE04-9551-469A-AC94-5058940102DC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42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BC2CD-05A6-4A5E-98FA-66D3D9EBB4A4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8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682B9-4024-46E6-8A77-406224900E04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3E5A-8DD0-4D71-9872-735B8CB00105}" type="datetime1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0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FF697-880A-4C8F-BA68-37A0AFFD5302}" type="datetime1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82609-D967-44B7-A02D-4345A2EAC2CA}" type="datetime1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8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95291-AD24-4C50-832D-045697E3AB24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6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4A42A-BC90-456F-842E-4450192AC849}" type="datetime1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154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6F812040-628F-45B8-98C4-8A46B7E4CE15}" type="datetime1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33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FCD1-B9E3-A55E-191C-92ED2DBF3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9206" y="1849013"/>
            <a:ext cx="9214884" cy="315997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Dashboard Requirement Collection Template</a:t>
            </a:r>
            <a:endParaRPr lang="en-US" sz="50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9C14D5-7582-6917-A832-C9184042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5562-3C3D-4DD5-B789-52C2DDEB4D0B}" type="datetime1">
              <a:rPr lang="en-US" smtClean="0"/>
              <a:t>7/2/2025</a:t>
            </a:fld>
            <a:endParaRPr lang="en-US"/>
          </a:p>
        </p:txBody>
      </p:sp>
      <p:pic>
        <p:nvPicPr>
          <p:cNvPr id="4" name="Picture 3" descr="Digitsthra Creative Analytics (@digitsthra) | Twitter">
            <a:extLst>
              <a:ext uri="{FF2B5EF4-FFF2-40B4-BE49-F238E27FC236}">
                <a16:creationId xmlns:a16="http://schemas.microsoft.com/office/drawing/2014/main" id="{C70E240B-D286-4A48-A2E0-ADC4D4B783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40" b="8040"/>
          <a:stretch/>
        </p:blipFill>
        <p:spPr>
          <a:xfrm>
            <a:off x="10302239" y="0"/>
            <a:ext cx="1731645" cy="1453184"/>
          </a:xfrm>
          <a:prstGeom prst="rect">
            <a:avLst/>
          </a:prstGeom>
        </p:spPr>
      </p:pic>
      <p:pic>
        <p:nvPicPr>
          <p:cNvPr id="3" name="Picture 2" descr="Mahindra Unveils New Logo For Future Electric Vehicles">
            <a:extLst>
              <a:ext uri="{FF2B5EF4-FFF2-40B4-BE49-F238E27FC236}">
                <a16:creationId xmlns:a16="http://schemas.microsoft.com/office/drawing/2014/main" id="{B6307EB5-704F-0A8B-A4E6-ACB17ADB96E8}"/>
              </a:ext>
            </a:extLst>
          </p:cNvPr>
          <p:cNvPicPr>
            <a:picLocks noChangeAspect="1"/>
          </p:cNvPicPr>
          <p:nvPr/>
        </p:nvPicPr>
        <p:blipFill>
          <a:blip r:embed="rId4">
            <a:biLevel thresh="25000"/>
            <a:alphaModFix/>
          </a:blip>
          <a:stretch>
            <a:fillRect/>
          </a:stretch>
        </p:blipFill>
        <p:spPr>
          <a:xfrm>
            <a:off x="0" y="-1"/>
            <a:ext cx="3576320" cy="188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74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DC0878F-BB66-A020-2BA9-FA9EF1CD3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759077"/>
              </p:ext>
            </p:extLst>
          </p:nvPr>
        </p:nvGraphicFramePr>
        <p:xfrm>
          <a:off x="177478" y="720618"/>
          <a:ext cx="11663917" cy="5856921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3999888">
                  <a:extLst>
                    <a:ext uri="{9D8B030D-6E8A-4147-A177-3AD203B41FA5}">
                      <a16:colId xmlns:a16="http://schemas.microsoft.com/office/drawing/2014/main" val="2213419394"/>
                    </a:ext>
                  </a:extLst>
                </a:gridCol>
                <a:gridCol w="7664029">
                  <a:extLst>
                    <a:ext uri="{9D8B030D-6E8A-4147-A177-3AD203B41FA5}">
                      <a16:colId xmlns:a16="http://schemas.microsoft.com/office/drawing/2014/main" val="1616598695"/>
                    </a:ext>
                  </a:extLst>
                </a:gridCol>
              </a:tblGrid>
              <a:tr h="836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a:rPr>
                        <a:t>Dashboard Title</a:t>
                      </a:r>
                      <a:endParaRPr lang="en-IN" sz="280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/>
                        <a:buNone/>
                      </a:pPr>
                      <a:r>
                        <a:rPr lang="en-IN" sz="20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Drive Log – </a:t>
                      </a:r>
                      <a:endParaRPr lang="en-US">
                        <a:solidFill>
                          <a:srgbClr val="002060"/>
                        </a:solidFill>
                      </a:endParaRPr>
                    </a:p>
                    <a:p>
                      <a:pPr marL="0" lvl="0" indent="0" algn="ctr" defTabSz="914400">
                        <a:lnSpc>
                          <a:spcPct val="114999"/>
                        </a:lnSpc>
                        <a:spcAft>
                          <a:spcPts val="1000"/>
                        </a:spcAft>
                        <a:buFont typeface="Arial"/>
                        <a:buNone/>
                      </a:pPr>
                      <a:r>
                        <a:rPr lang="en-IN" sz="20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Event Investigation Dashboard.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96481924"/>
                  </a:ext>
                </a:extLst>
              </a:tr>
              <a:tr h="836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a:rPr>
                        <a:t>Dashboard Type</a:t>
                      </a:r>
                      <a:endParaRPr lang="en-IN" sz="280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/>
                        <a:buNone/>
                      </a:pPr>
                      <a:r>
                        <a:rPr lang="en-IN" sz="20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783055681"/>
                  </a:ext>
                </a:extLst>
              </a:tr>
              <a:tr h="83670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a:rPr>
                        <a:t>Version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/>
                        <a:buNone/>
                      </a:pPr>
                      <a:r>
                        <a:rPr lang="en-IN" sz="20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 1.0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696793878"/>
                  </a:ext>
                </a:extLst>
              </a:tr>
              <a:tr h="836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a:rPr>
                        <a:t>Requested By</a:t>
                      </a:r>
                      <a:endParaRPr lang="en-IN" sz="280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/>
                        <a:buNone/>
                      </a:pPr>
                      <a:r>
                        <a:rPr lang="en-IN" sz="20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Nandagopalan C./</a:t>
                      </a:r>
                      <a:r>
                        <a:rPr lang="en-IN" sz="2000" b="1" kern="1200" err="1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CoE</a:t>
                      </a:r>
                      <a:r>
                        <a:rPr lang="en-IN" sz="20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1824182970"/>
                  </a:ext>
                </a:extLst>
              </a:tr>
              <a:tr h="836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a:rPr>
                        <a:t>Department / Function</a:t>
                      </a:r>
                      <a:endParaRPr lang="en-IN" sz="280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/>
                        <a:buNone/>
                      </a:pPr>
                      <a:r>
                        <a:rPr lang="en-IN" sz="20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430424001"/>
                  </a:ext>
                </a:extLst>
              </a:tr>
              <a:tr h="836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a:rPr>
                        <a:t>Date of Request</a:t>
                      </a:r>
                      <a:endParaRPr lang="en-IN" sz="280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/>
                        <a:buNone/>
                      </a:pPr>
                      <a:r>
                        <a:rPr lang="en-IN" sz="20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28-Jun-25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573373934"/>
                  </a:ext>
                </a:extLst>
              </a:tr>
              <a:tr h="83670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20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effectLst/>
                        </a:rPr>
                        <a:t>Expected Delivery Timeline</a:t>
                      </a:r>
                      <a:endParaRPr lang="en-IN" sz="2800">
                        <a:ln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ln>
                        <a:effectLst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indent="0" algn="ctr" rtl="0" eaLnBrk="1" latinLnBrk="0" hangingPunct="1">
                        <a:lnSpc>
                          <a:spcPct val="115000"/>
                        </a:lnSpc>
                        <a:spcAft>
                          <a:spcPts val="1000"/>
                        </a:spcAft>
                        <a:buFont typeface="Arial"/>
                        <a:buNone/>
                      </a:pPr>
                      <a:r>
                        <a:rPr lang="en-IN" sz="2000" b="1" kern="1200" dirty="0">
                          <a:ln>
                            <a:solidFill>
                              <a:schemeClr val="tx1">
                                <a:lumMod val="50000"/>
                                <a:lumOff val="50000"/>
                              </a:schemeClr>
                            </a:solidFill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10-07-25 (Without dependencies)</a:t>
                      </a: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val="270917098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A68A22C9-4D70-A919-3635-FC44BDAE5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041" y="280461"/>
            <a:ext cx="11750481" cy="47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1. Basic Information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Date Placeholder 25">
            <a:extLst>
              <a:ext uri="{FF2B5EF4-FFF2-40B4-BE49-F238E27FC236}">
                <a16:creationId xmlns:a16="http://schemas.microsoft.com/office/drawing/2014/main" id="{A9601456-C63D-89E6-F330-02EC531E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77478" y="6492875"/>
            <a:ext cx="2743200" cy="365125"/>
          </a:xfrm>
        </p:spPr>
        <p:txBody>
          <a:bodyPr/>
          <a:lstStyle/>
          <a:p>
            <a:fld id="{7863F342-B79B-44E6-B572-5DD6D867F522}" type="datetime1">
              <a:rPr lang="en-US" smtClean="0"/>
              <a:t>7/2/2025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92633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967AF2-0062-7668-F8E1-8038FC9FD858}"/>
              </a:ext>
            </a:extLst>
          </p:cNvPr>
          <p:cNvSpPr txBox="1"/>
          <p:nvPr/>
        </p:nvSpPr>
        <p:spPr>
          <a:xfrm>
            <a:off x="416560" y="436880"/>
            <a:ext cx="11623040" cy="602902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2. Business Objective</a:t>
            </a:r>
            <a:endParaRPr lang="en-US" altLang="en-US" sz="1400" dirty="0"/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i="1" dirty="0">
                <a:latin typeface="Cambria"/>
                <a:ea typeface="MS Mincho"/>
                <a:cs typeface="Times New Roman"/>
              </a:rPr>
              <a:t>Clearly state the purpose of this dashboard. What business question should it answer or what decision should it support?</a:t>
            </a:r>
            <a:endParaRPr lang="en-US" altLang="en-US" sz="1100">
              <a:latin typeface="Grandview Display"/>
              <a:ea typeface="MS Mincho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latin typeface="Cambria"/>
              <a:ea typeface="MS Mincho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latin typeface="Cambria"/>
                <a:ea typeface="MS Mincho"/>
                <a:cs typeface="Times New Roman"/>
              </a:rPr>
              <a:t>Objective</a:t>
            </a:r>
            <a:r>
              <a:rPr lang="en-US" altLang="en-US" dirty="0">
                <a:latin typeface="Cambria"/>
                <a:ea typeface="MS Mincho"/>
                <a:cs typeface="Times New Roman"/>
              </a:rPr>
              <a:t>:</a:t>
            </a:r>
            <a:endParaRPr lang="en-US" altLang="en-US" sz="1400">
              <a:latin typeface="Grandview Display"/>
              <a:ea typeface="MS Mincho"/>
              <a:cs typeface="Times New Roman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/>
                <a:ea typeface="MS Mincho"/>
                <a:cs typeface="Arial"/>
              </a:rPr>
              <a:t>To analyze the Event Data for Crash Investigation, ADAS Effectiveness, Driving </a:t>
            </a:r>
            <a:r>
              <a:rPr lang="en-US" altLang="en-US" sz="1600" err="1">
                <a:latin typeface="Arial"/>
                <a:ea typeface="MS Mincho"/>
                <a:cs typeface="Arial"/>
              </a:rPr>
              <a:t>Behaviour</a:t>
            </a:r>
            <a:r>
              <a:rPr lang="en-US" altLang="en-US" sz="1600">
                <a:latin typeface="Arial"/>
                <a:ea typeface="MS Mincho"/>
                <a:cs typeface="Arial"/>
              </a:rPr>
              <a:t>, &amp; Critical roads/locations. </a:t>
            </a:r>
            <a:endParaRPr lang="en-US" altLang="en-US" sz="1600">
              <a:latin typeface="Arial"/>
              <a:cs typeface="Arial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en-IN" b="1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3. Target Users / Audience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Who are the primary users of this dashboard?</a:t>
            </a:r>
            <a:endParaRPr lang="en-IN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Leadership / Management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Operational / Functional Teams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External Stakeholders / Clients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Other: ___________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4. Key Metrics / KPIs (Logic to be developed)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400" i="1" dirty="0">
                <a:effectLst/>
                <a:latin typeface="Cambria"/>
                <a:ea typeface="MS Mincho"/>
                <a:cs typeface="Times New Roman"/>
              </a:rPr>
              <a:t>What are the critical numbers or insights you want to monitor?</a:t>
            </a:r>
            <a:r>
              <a:rPr lang="en-IN" sz="1400" i="1" dirty="0">
                <a:latin typeface="Cambria"/>
                <a:ea typeface="MS Mincho"/>
                <a:cs typeface="Times New Roman"/>
              </a:rPr>
              <a:t> </a:t>
            </a:r>
            <a:endParaRPr lang="en-IN" sz="1400" i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4999"/>
              </a:lnSpc>
              <a:spcAft>
                <a:spcPts val="1000"/>
              </a:spcAft>
              <a:buNone/>
            </a:pPr>
            <a:endParaRPr lang="en-IN" sz="1400" i="1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latin typeface="Cambria"/>
                <a:ea typeface="MS Mincho"/>
                <a:cs typeface="Times New Roman"/>
              </a:rPr>
              <a:t>Please check the attached Proposed Solution Document and confirm these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D1809-9F23-745E-EC29-8A4B113B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BC25D-B165-47BC-86EE-EFE0190D72A3}" type="datetime1">
              <a:rPr lang="en-US" smtClean="0"/>
              <a:t>7/2/2025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C68DE54-CA03-D252-D895-0B539F42F48E}"/>
              </a:ext>
            </a:extLst>
          </p:cNvPr>
          <p:cNvSpPr txBox="1"/>
          <p:nvPr/>
        </p:nvSpPr>
        <p:spPr>
          <a:xfrm>
            <a:off x="243840" y="557605"/>
            <a:ext cx="11460480" cy="574279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6. Source Table / Data Information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4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Specify the source tables/views/files and their locations.</a:t>
            </a:r>
            <a:endParaRPr lang="en-IN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Segoe UI Symbol" panose="020B0502040204020203" pitchFamily="34" charset="0"/>
                <a:ea typeface="MS Mincho" panose="02020609040205080304" pitchFamily="49" charset="-128"/>
                <a:cs typeface="Segoe UI Symbol" panose="020B0502040204020203" pitchFamily="34" charset="0"/>
              </a:rPr>
              <a:t>⮞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Refresh Frequency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Real-Time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solidFill>
                  <a:srgbClr val="002060"/>
                </a:solidFill>
                <a:effectLst/>
                <a:latin typeface="MS Gothic"/>
                <a:ea typeface="MS Mincho"/>
                <a:cs typeface="Times New Roman"/>
              </a:rPr>
              <a:t>☐</a:t>
            </a:r>
            <a:r>
              <a:rPr lang="en-IN" sz="1800" dirty="0">
                <a:effectLst/>
                <a:latin typeface="Cambria"/>
                <a:ea typeface="MS Mincho"/>
                <a:cs typeface="Times New Roman"/>
              </a:rPr>
              <a:t> Daily</a:t>
            </a:r>
            <a:r>
              <a:rPr lang="en-IN" dirty="0">
                <a:latin typeface="Cambria"/>
                <a:ea typeface="MS Mincho"/>
                <a:cs typeface="Times New Roman"/>
              </a:rPr>
              <a:t> - Yes</a:t>
            </a:r>
            <a:endParaRPr lang="en-IN" sz="2400" dirty="0">
              <a:effectLst/>
              <a:latin typeface="Cambria"/>
              <a:ea typeface="MS Mincho"/>
              <a:cs typeface="Times New Roman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Weekly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Monthly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Other: ___________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Segoe UI Symbol" panose="020B0502040204020203" pitchFamily="34" charset="0"/>
                <a:ea typeface="MS Mincho" panose="02020609040205080304" pitchFamily="49" charset="-128"/>
                <a:cs typeface="Segoe UI Symbol" panose="020B0502040204020203" pitchFamily="34" charset="0"/>
              </a:rPr>
              <a:t>⮞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N" sz="18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Access Status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MS Gothic"/>
                <a:ea typeface="MS Mincho"/>
                <a:cs typeface="Times New Roman"/>
              </a:rPr>
              <a:t>☐</a:t>
            </a:r>
            <a:r>
              <a:rPr lang="en-IN" sz="1800" dirty="0">
                <a:effectLst/>
                <a:latin typeface="Cambria"/>
                <a:ea typeface="MS Mincho"/>
                <a:cs typeface="Times New Roman"/>
              </a:rPr>
              <a:t> Available</a:t>
            </a:r>
            <a:r>
              <a:rPr lang="en-IN" dirty="0">
                <a:latin typeface="Cambria"/>
                <a:ea typeface="MS Mincho"/>
                <a:cs typeface="Times New Roman"/>
              </a:rPr>
              <a:t> – Data Table : 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Requested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Access Required</a:t>
            </a:r>
            <a:endParaRPr lang="en-IN" sz="24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7BC52-AA84-163F-6C93-70EC5A01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DE3BB-DF72-4E45-949B-BD627F39A837}" type="datetime1">
              <a:rPr lang="en-US" smtClean="0"/>
              <a:t>7/2/2025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341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80F090-153B-7855-6822-ED6A78403E1A}"/>
              </a:ext>
            </a:extLst>
          </p:cNvPr>
          <p:cNvSpPr txBox="1"/>
          <p:nvPr/>
        </p:nvSpPr>
        <p:spPr>
          <a:xfrm>
            <a:off x="91440" y="0"/>
            <a:ext cx="12009120" cy="706924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8. Design Preferences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Any branding, colour codes, or layout suggestions?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600" dirty="0">
                <a:latin typeface="Cambria"/>
                <a:ea typeface="MS Mincho"/>
                <a:cs typeface="Times New Roman"/>
              </a:rPr>
              <a:t>____________________________________Standard MEAL Design___________________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effectLst/>
                <a:latin typeface="Segoe UI Symbol" panose="020B0502040204020203" pitchFamily="34" charset="0"/>
                <a:ea typeface="MS Mincho" panose="02020609040205080304" pitchFamily="49" charset="-128"/>
                <a:cs typeface="Segoe UI Symbol" panose="020B0502040204020203" pitchFamily="34" charset="0"/>
              </a:rPr>
              <a:t>⮞</a:t>
            </a:r>
            <a:r>
              <a:rPr lang="en-IN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Data Sensitivity</a:t>
            </a:r>
            <a:r>
              <a:rPr lang="en-IN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r>
              <a:rPr lang="en-US" sz="1600" dirty="0">
                <a:effectLst/>
                <a:latin typeface="MS Gothic"/>
                <a:ea typeface="MS Mincho"/>
                <a:cs typeface="Times New Roman"/>
              </a:rPr>
              <a:t>☐</a:t>
            </a:r>
            <a:r>
              <a:rPr lang="en-IN" sz="1600" dirty="0">
                <a:effectLst/>
                <a:latin typeface="Cambria"/>
                <a:ea typeface="MS Mincho"/>
                <a:cs typeface="Times New Roman"/>
              </a:rPr>
              <a:t> Contains PII</a:t>
            </a:r>
            <a:r>
              <a:rPr lang="en-IN" sz="1600" dirty="0">
                <a:latin typeface="Cambria"/>
                <a:ea typeface="MS Mincho"/>
                <a:cs typeface="Times New Roman"/>
              </a:rPr>
              <a:t> - Yes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Financially Sensitive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Public Data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Other Restrictions: ________________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 </a:t>
            </a:r>
            <a:r>
              <a:rPr lang="en-IN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10. Reference Documents / Existing Reports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 you have current dashboards, Excel reports, or </a:t>
            </a:r>
            <a:r>
              <a:rPr lang="en-IN" sz="1600" i="1" dirty="0" err="1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mockups</a:t>
            </a:r>
            <a:r>
              <a:rPr lang="en-IN" sz="1600" i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we can refer to?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949325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Yes – Attached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949325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No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indent="949325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600" dirty="0">
                <a:effectLst/>
                <a:latin typeface="MS Gothic" panose="020B0609070205080204" pitchFamily="49" charset="-128"/>
                <a:ea typeface="MS Mincho" panose="02020609040205080304" pitchFamily="49" charset="-128"/>
                <a:cs typeface="Times New Roman" panose="02020603050405020304" pitchFamily="18" charset="0"/>
              </a:rPr>
              <a:t>☐</a:t>
            </a:r>
            <a:r>
              <a:rPr lang="en-IN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Links to Reference: ______________________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b="1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11. Additional Comments / Notes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  <a:buNone/>
            </a:pPr>
            <a:r>
              <a:rPr lang="en-IN" sz="16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_______________________________________________________</a:t>
            </a: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IN" sz="20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9442D-65AB-49E9-A33F-9447E67C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1440" y="6568568"/>
            <a:ext cx="2743200" cy="365125"/>
          </a:xfrm>
        </p:spPr>
        <p:txBody>
          <a:bodyPr/>
          <a:lstStyle/>
          <a:p>
            <a:fld id="{F54BB8BA-1606-40FE-90C2-0B195B1656A4}" type="datetime1">
              <a:rPr lang="en-US" smtClean="0"/>
              <a:t>7/2/2025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569353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37192D0-4734-481C-9AA6-DD3D5FED0EDE}" vid="{583FAAE1-8E22-42B1-BE82-8DC2A3F6668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</TotalTime>
  <Words>305</Words>
  <Application>Microsoft Office PowerPoint</Application>
  <PresentationFormat>Widescreen</PresentationFormat>
  <Paragraphs>69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MS Gothic</vt:lpstr>
      <vt:lpstr>Arial</vt:lpstr>
      <vt:lpstr>Calibri</vt:lpstr>
      <vt:lpstr>Cambria</vt:lpstr>
      <vt:lpstr>Grandview Display</vt:lpstr>
      <vt:lpstr>Segoe UI Symbol</vt:lpstr>
      <vt:lpstr>DashVTI</vt:lpstr>
      <vt:lpstr>Dashboard Requirement Collection Template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Asha Subramanian</dc:creator>
  <cp:lastModifiedBy>Senthilvasan Muthusamy</cp:lastModifiedBy>
  <cp:revision>58</cp:revision>
  <dcterms:created xsi:type="dcterms:W3CDTF">2025-06-30T10:49:02Z</dcterms:created>
  <dcterms:modified xsi:type="dcterms:W3CDTF">2025-07-02T08:04:12Z</dcterms:modified>
</cp:coreProperties>
</file>